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jpg" ContentType="image/jpeg"/>
  <Default Extension="emf" ContentType="image/x-em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67" r:id="rId2"/>
    <p:sldId id="274" r:id="rId3"/>
    <p:sldId id="268" r:id="rId4"/>
    <p:sldId id="269" r:id="rId5"/>
    <p:sldId id="270" r:id="rId6"/>
    <p:sldId id="271" r:id="rId7"/>
    <p:sldId id="272" r:id="rId8"/>
    <p:sldId id="273" r:id="rId9"/>
    <p:sldId id="256" r:id="rId10"/>
    <p:sldId id="264" r:id="rId11"/>
    <p:sldId id="265" r:id="rId12"/>
    <p:sldId id="260" r:id="rId13"/>
    <p:sldId id="259" r:id="rId14"/>
    <p:sldId id="261" r:id="rId15"/>
    <p:sldId id="257" r:id="rId16"/>
    <p:sldId id="258" r:id="rId17"/>
    <p:sldId id="266"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529" autoAdjust="0"/>
  </p:normalViewPr>
  <p:slideViewPr>
    <p:cSldViewPr snapToGrid="0" snapToObjects="1">
      <p:cViewPr varScale="1">
        <p:scale>
          <a:sx n="70" d="100"/>
          <a:sy n="70" d="100"/>
        </p:scale>
        <p:origin x="-120"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911C0D-B89A-DC45-B69B-26D12962F10D}" type="datetimeFigureOut">
              <a:rPr lang="en-US" smtClean="0"/>
              <a:t>12/8/14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0F5DC6-AAFD-F841-B03A-36453AFA2C2C}" type="slidenum">
              <a:rPr lang="en-US" smtClean="0"/>
              <a:t>‹#›</a:t>
            </a:fld>
            <a:endParaRPr lang="en-US"/>
          </a:p>
        </p:txBody>
      </p:sp>
    </p:spTree>
    <p:extLst>
      <p:ext uri="{BB962C8B-B14F-4D97-AF65-F5344CB8AC3E}">
        <p14:creationId xmlns:p14="http://schemas.microsoft.com/office/powerpoint/2010/main" val="26601852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Conference bylaws have organized the Conference to include a vote for each Local Public Health Administrator, a representative of each caucus (Health Officers, Public Health Administrators, Environmental Health Specialists and Public Health Nursing Supervisors), and the CLHO Executive Committee (which can be elected from general membership, not just board members). </a:t>
            </a:r>
          </a:p>
          <a:p>
            <a:endParaRPr lang="en-US" dirty="0" smtClean="0"/>
          </a:p>
          <a:p>
            <a:r>
              <a:rPr lang="en-US" dirty="0" smtClean="0"/>
              <a:t>Minimum</a:t>
            </a:r>
            <a:r>
              <a:rPr lang="en-US" baseline="0" dirty="0" smtClean="0"/>
              <a:t> Standards:</a:t>
            </a:r>
          </a:p>
          <a:p>
            <a:r>
              <a:rPr lang="en-US" baseline="0" dirty="0" smtClean="0"/>
              <a:t>T</a:t>
            </a:r>
            <a:r>
              <a:rPr lang="en-US" dirty="0" smtClean="0"/>
              <a:t>o include education and organization, operation and extent of activities, which are required or expected of local health departments to carry out their responsibilities in implementing the public health laws of the state. </a:t>
            </a:r>
          </a:p>
          <a:p>
            <a:endParaRPr lang="en-US" dirty="0"/>
          </a:p>
        </p:txBody>
      </p:sp>
      <p:sp>
        <p:nvSpPr>
          <p:cNvPr id="4" name="Slide Number Placeholder 3"/>
          <p:cNvSpPr>
            <a:spLocks noGrp="1"/>
          </p:cNvSpPr>
          <p:nvPr>
            <p:ph type="sldNum" sz="quarter" idx="10"/>
          </p:nvPr>
        </p:nvSpPr>
        <p:spPr/>
        <p:txBody>
          <a:bodyPr/>
          <a:lstStyle/>
          <a:p>
            <a:fld id="{390F5DC6-AAFD-F841-B03A-36453AFA2C2C}" type="slidenum">
              <a:rPr lang="en-US" smtClean="0"/>
              <a:t>4</a:t>
            </a:fld>
            <a:endParaRPr lang="en-US"/>
          </a:p>
        </p:txBody>
      </p:sp>
    </p:spTree>
    <p:extLst>
      <p:ext uri="{BB962C8B-B14F-4D97-AF65-F5344CB8AC3E}">
        <p14:creationId xmlns:p14="http://schemas.microsoft.com/office/powerpoint/2010/main" val="2688748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0F5DC6-AAFD-F841-B03A-36453AFA2C2C}" type="slidenum">
              <a:rPr lang="en-US" smtClean="0"/>
              <a:t>5</a:t>
            </a:fld>
            <a:endParaRPr lang="en-US"/>
          </a:p>
        </p:txBody>
      </p:sp>
    </p:spTree>
    <p:extLst>
      <p:ext uri="{BB962C8B-B14F-4D97-AF65-F5344CB8AC3E}">
        <p14:creationId xmlns:p14="http://schemas.microsoft.com/office/powerpoint/2010/main" val="3705730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0F5DC6-AAFD-F841-B03A-36453AFA2C2C}" type="slidenum">
              <a:rPr lang="en-US" smtClean="0"/>
              <a:t>9</a:t>
            </a:fld>
            <a:endParaRPr lang="en-US"/>
          </a:p>
        </p:txBody>
      </p:sp>
    </p:spTree>
    <p:extLst>
      <p:ext uri="{BB962C8B-B14F-4D97-AF65-F5344CB8AC3E}">
        <p14:creationId xmlns:p14="http://schemas.microsoft.com/office/powerpoint/2010/main" val="112951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MC</a:t>
            </a:r>
            <a:endParaRPr lang="en-US" dirty="0"/>
          </a:p>
        </p:txBody>
      </p:sp>
      <p:sp>
        <p:nvSpPr>
          <p:cNvPr id="4" name="Slide Number Placeholder 3"/>
          <p:cNvSpPr>
            <a:spLocks noGrp="1"/>
          </p:cNvSpPr>
          <p:nvPr>
            <p:ph type="sldNum" sz="quarter" idx="10"/>
          </p:nvPr>
        </p:nvSpPr>
        <p:spPr/>
        <p:txBody>
          <a:bodyPr/>
          <a:lstStyle/>
          <a:p>
            <a:fld id="{7A0A3EB3-A966-5144-ADAA-4DC41FDE7EFF}" type="slidenum">
              <a:rPr lang="en-US" smtClean="0"/>
              <a:t>10</a:t>
            </a:fld>
            <a:endParaRPr lang="en-US"/>
          </a:p>
        </p:txBody>
      </p:sp>
    </p:spTree>
    <p:extLst>
      <p:ext uri="{BB962C8B-B14F-4D97-AF65-F5344CB8AC3E}">
        <p14:creationId xmlns:p14="http://schemas.microsoft.com/office/powerpoint/2010/main" val="2413681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MC</a:t>
            </a:r>
            <a:endParaRPr lang="en-US" dirty="0"/>
          </a:p>
        </p:txBody>
      </p:sp>
      <p:sp>
        <p:nvSpPr>
          <p:cNvPr id="4" name="Slide Number Placeholder 3"/>
          <p:cNvSpPr>
            <a:spLocks noGrp="1"/>
          </p:cNvSpPr>
          <p:nvPr>
            <p:ph type="sldNum" sz="quarter" idx="10"/>
          </p:nvPr>
        </p:nvSpPr>
        <p:spPr/>
        <p:txBody>
          <a:bodyPr/>
          <a:lstStyle/>
          <a:p>
            <a:fld id="{7A0A3EB3-A966-5144-ADAA-4DC41FDE7EFF}" type="slidenum">
              <a:rPr lang="en-US" smtClean="0"/>
              <a:t>11</a:t>
            </a:fld>
            <a:endParaRPr lang="en-US"/>
          </a:p>
        </p:txBody>
      </p:sp>
    </p:spTree>
    <p:extLst>
      <p:ext uri="{BB962C8B-B14F-4D97-AF65-F5344CB8AC3E}">
        <p14:creationId xmlns:p14="http://schemas.microsoft.com/office/powerpoint/2010/main" val="2976568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08DC03E-748B-DD48-817C-C38E1B8D16AA}" type="datetimeFigureOut">
              <a:rPr lang="en-US" smtClean="0"/>
              <a:t>12/8/14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82678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8DC03E-748B-DD48-817C-C38E1B8D16AA}" type="datetimeFigureOut">
              <a:rPr lang="en-US" smtClean="0"/>
              <a:t>12/8/14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1168414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8DC03E-748B-DD48-817C-C38E1B8D16AA}" type="datetimeFigureOut">
              <a:rPr lang="en-US" smtClean="0"/>
              <a:t>12/8/14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2726597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8DC03E-748B-DD48-817C-C38E1B8D16AA}" type="datetimeFigureOut">
              <a:rPr lang="en-US" smtClean="0"/>
              <a:t>12/8/14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2456091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8DC03E-748B-DD48-817C-C38E1B8D16AA}" type="datetimeFigureOut">
              <a:rPr lang="en-US" smtClean="0"/>
              <a:t>12/8/14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1546131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8DC03E-748B-DD48-817C-C38E1B8D16AA}" type="datetimeFigureOut">
              <a:rPr lang="en-US" smtClean="0"/>
              <a:t>12/8/14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4098001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08DC03E-748B-DD48-817C-C38E1B8D16AA}" type="datetimeFigureOut">
              <a:rPr lang="en-US" smtClean="0"/>
              <a:t>12/8/14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1539914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8DC03E-748B-DD48-817C-C38E1B8D16AA}" type="datetimeFigureOut">
              <a:rPr lang="en-US" smtClean="0"/>
              <a:t>12/8/14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2216892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8DC03E-748B-DD48-817C-C38E1B8D16AA}" type="datetimeFigureOut">
              <a:rPr lang="en-US" smtClean="0"/>
              <a:t>12/8/14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3229939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8DC03E-748B-DD48-817C-C38E1B8D16AA}" type="datetimeFigureOut">
              <a:rPr lang="en-US" smtClean="0"/>
              <a:t>12/8/14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3241689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8DC03E-748B-DD48-817C-C38E1B8D16AA}" type="datetimeFigureOut">
              <a:rPr lang="en-US" smtClean="0"/>
              <a:t>12/8/14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34234705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8DC03E-748B-DD48-817C-C38E1B8D16AA}" type="datetimeFigureOut">
              <a:rPr lang="en-US" smtClean="0"/>
              <a:t>12/8/14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A0E748-4B3C-FC4C-90E8-D38F71A6CC47}" type="slidenum">
              <a:rPr lang="en-US" smtClean="0"/>
              <a:t>‹#›</a:t>
            </a:fld>
            <a:endParaRPr lang="en-US"/>
          </a:p>
        </p:txBody>
      </p:sp>
    </p:spTree>
    <p:extLst>
      <p:ext uri="{BB962C8B-B14F-4D97-AF65-F5344CB8AC3E}">
        <p14:creationId xmlns:p14="http://schemas.microsoft.com/office/powerpoint/2010/main" val="42605443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000090"/>
                </a:solidFill>
              </a:rPr>
              <a:t>CLHO Healthy Structure</a:t>
            </a:r>
            <a:br>
              <a:rPr lang="en-US" b="1" dirty="0" smtClean="0">
                <a:solidFill>
                  <a:srgbClr val="000090"/>
                </a:solidFill>
              </a:rPr>
            </a:br>
            <a:r>
              <a:rPr lang="en-US" b="1" dirty="0" smtClean="0">
                <a:solidFill>
                  <a:srgbClr val="000090"/>
                </a:solidFill>
              </a:rPr>
              <a:t>Committee Retreat</a:t>
            </a:r>
            <a:endParaRPr lang="en-US" b="1" dirty="0">
              <a:solidFill>
                <a:srgbClr val="000090"/>
              </a:solidFill>
            </a:endParaRPr>
          </a:p>
        </p:txBody>
      </p:sp>
      <p:sp>
        <p:nvSpPr>
          <p:cNvPr id="3" name="Subtitle 2"/>
          <p:cNvSpPr>
            <a:spLocks noGrp="1"/>
          </p:cNvSpPr>
          <p:nvPr>
            <p:ph type="subTitle" idx="1"/>
          </p:nvPr>
        </p:nvSpPr>
        <p:spPr>
          <a:xfrm>
            <a:off x="1009196" y="4762500"/>
            <a:ext cx="6400800" cy="1752600"/>
          </a:xfrm>
        </p:spPr>
        <p:txBody>
          <a:bodyPr/>
          <a:lstStyle/>
          <a:p>
            <a:pPr algn="l"/>
            <a:r>
              <a:rPr lang="en-US" dirty="0" smtClean="0"/>
              <a:t>December 9</a:t>
            </a:r>
            <a:r>
              <a:rPr lang="en-US" baseline="30000" dirty="0" smtClean="0"/>
              <a:t>th</a:t>
            </a:r>
            <a:r>
              <a:rPr lang="en-US" dirty="0" smtClean="0"/>
              <a:t>, 2014</a:t>
            </a:r>
          </a:p>
          <a:p>
            <a:pPr algn="l"/>
            <a:r>
              <a:rPr lang="en-US" dirty="0" smtClean="0"/>
              <a:t>Portland State Office Building</a:t>
            </a:r>
          </a:p>
          <a:p>
            <a:pPr algn="l"/>
            <a:r>
              <a:rPr lang="en-US" dirty="0" smtClean="0"/>
              <a:t>Room </a:t>
            </a:r>
            <a:r>
              <a:rPr lang="en-US" dirty="0" smtClean="0"/>
              <a:t> 1E</a:t>
            </a:r>
            <a:endParaRPr lang="en-US" dirty="0"/>
          </a:p>
        </p:txBody>
      </p:sp>
      <p:pic>
        <p:nvPicPr>
          <p:cNvPr id="4" name="Picture 3" descr="Clholoho.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5425" y="4577778"/>
            <a:ext cx="2393950" cy="2122044"/>
          </a:xfrm>
          <a:prstGeom prst="rect">
            <a:avLst/>
          </a:prstGeom>
        </p:spPr>
      </p:pic>
    </p:spTree>
    <p:extLst>
      <p:ext uri="{BB962C8B-B14F-4D97-AF65-F5344CB8AC3E}">
        <p14:creationId xmlns:p14="http://schemas.microsoft.com/office/powerpoint/2010/main" val="3996410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450" y="274638"/>
            <a:ext cx="8229600" cy="1143000"/>
          </a:xfrm>
        </p:spPr>
        <p:txBody>
          <a:bodyPr/>
          <a:lstStyle/>
          <a:p>
            <a:r>
              <a:rPr lang="en-US" b="1" dirty="0" smtClean="0">
                <a:solidFill>
                  <a:srgbClr val="000090"/>
                </a:solidFill>
              </a:rPr>
              <a:t>HB 2348 Background	</a:t>
            </a:r>
            <a:endParaRPr lang="en-US" b="1" dirty="0">
              <a:solidFill>
                <a:srgbClr val="000090"/>
              </a:solidFill>
            </a:endParaRPr>
          </a:p>
        </p:txBody>
      </p:sp>
      <p:sp>
        <p:nvSpPr>
          <p:cNvPr id="3" name="Content Placeholder 2"/>
          <p:cNvSpPr>
            <a:spLocks noGrp="1"/>
          </p:cNvSpPr>
          <p:nvPr>
            <p:ph idx="1"/>
          </p:nvPr>
        </p:nvSpPr>
        <p:spPr/>
        <p:txBody>
          <a:bodyPr/>
          <a:lstStyle/>
          <a:p>
            <a:r>
              <a:rPr lang="en-US" dirty="0" smtClean="0"/>
              <a:t>Introduced in 2013; would have created eight public health regions</a:t>
            </a:r>
          </a:p>
          <a:p>
            <a:r>
              <a:rPr lang="en-US" dirty="0" smtClean="0"/>
              <a:t>Amended to become a task force studying the future of public health services in Oregon and to make recommendations for legislation.</a:t>
            </a:r>
          </a:p>
          <a:p>
            <a:r>
              <a:rPr lang="en-US" dirty="0" smtClean="0"/>
              <a:t>Report due to the Legislature Oct 1, 2014  </a:t>
            </a:r>
          </a:p>
          <a:p>
            <a:endParaRPr lang="en-US" dirty="0"/>
          </a:p>
        </p:txBody>
      </p:sp>
    </p:spTree>
    <p:extLst>
      <p:ext uri="{BB962C8B-B14F-4D97-AF65-F5344CB8AC3E}">
        <p14:creationId xmlns:p14="http://schemas.microsoft.com/office/powerpoint/2010/main" val="102862991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700" y="274638"/>
            <a:ext cx="8229600" cy="1143000"/>
          </a:xfrm>
        </p:spPr>
        <p:txBody>
          <a:bodyPr/>
          <a:lstStyle/>
          <a:p>
            <a:r>
              <a:rPr lang="en-US" b="1" dirty="0" smtClean="0">
                <a:solidFill>
                  <a:srgbClr val="000090"/>
                </a:solidFill>
              </a:rPr>
              <a:t>Task Force Charge</a:t>
            </a:r>
            <a:endParaRPr lang="en-US" b="1" dirty="0">
              <a:solidFill>
                <a:srgbClr val="000090"/>
              </a:solidFill>
            </a:endParaRPr>
          </a:p>
        </p:txBody>
      </p:sp>
      <p:sp>
        <p:nvSpPr>
          <p:cNvPr id="3" name="Content Placeholder 2"/>
          <p:cNvSpPr>
            <a:spLocks noGrp="1"/>
          </p:cNvSpPr>
          <p:nvPr>
            <p:ph idx="1"/>
          </p:nvPr>
        </p:nvSpPr>
        <p:spPr/>
        <p:txBody>
          <a:bodyPr>
            <a:normAutofit fontScale="85000" lnSpcReduction="10000"/>
          </a:bodyPr>
          <a:lstStyle/>
          <a:p>
            <a:pPr>
              <a:buNone/>
            </a:pPr>
            <a:r>
              <a:rPr lang="en-US" sz="4000" dirty="0" smtClean="0"/>
              <a:t>Legislation requires the task force to focus</a:t>
            </a:r>
          </a:p>
          <a:p>
            <a:pPr>
              <a:buNone/>
            </a:pPr>
            <a:r>
              <a:rPr lang="en-US" sz="4000" dirty="0" smtClean="0"/>
              <a:t>on recommendations that:</a:t>
            </a:r>
          </a:p>
          <a:p>
            <a:r>
              <a:rPr lang="en-US" dirty="0" smtClean="0"/>
              <a:t>Create a public health system for the future</a:t>
            </a:r>
          </a:p>
          <a:p>
            <a:r>
              <a:rPr lang="en-US" dirty="0" smtClean="0"/>
              <a:t>Explore the creation of regional structures</a:t>
            </a:r>
          </a:p>
          <a:p>
            <a:r>
              <a:rPr lang="en-US" dirty="0" smtClean="0"/>
              <a:t>Enhance efficiency and effectiveness</a:t>
            </a:r>
          </a:p>
          <a:p>
            <a:r>
              <a:rPr lang="en-US" dirty="0" smtClean="0"/>
              <a:t>Allow for appropriate partnerships with regional health care service providers and community organizations</a:t>
            </a:r>
          </a:p>
          <a:p>
            <a:r>
              <a:rPr lang="en-US" dirty="0" smtClean="0"/>
              <a:t>Consider cultural and historical appropriateness</a:t>
            </a:r>
          </a:p>
          <a:p>
            <a:r>
              <a:rPr lang="en-US" dirty="0" smtClean="0"/>
              <a:t>Are supported by best practices</a:t>
            </a:r>
          </a:p>
          <a:p>
            <a:endParaRPr lang="en-US" dirty="0"/>
          </a:p>
        </p:txBody>
      </p:sp>
    </p:spTree>
    <p:extLst>
      <p:ext uri="{BB962C8B-B14F-4D97-AF65-F5344CB8AC3E}">
        <p14:creationId xmlns:p14="http://schemas.microsoft.com/office/powerpoint/2010/main" val="91163502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5120" y="0"/>
            <a:ext cx="9144000" cy="6858000"/>
          </a:xfrm>
          <a:prstGeom prst="rect">
            <a:avLst/>
          </a:prstGeom>
        </p:spPr>
      </p:pic>
    </p:spTree>
    <p:extLst>
      <p:ext uri="{BB962C8B-B14F-4D97-AF65-F5344CB8AC3E}">
        <p14:creationId xmlns:p14="http://schemas.microsoft.com/office/powerpoint/2010/main" val="817818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90"/>
                </a:solidFill>
              </a:rPr>
              <a:t>Foundational Capabilities</a:t>
            </a:r>
            <a:endParaRPr lang="en-US" b="1" dirty="0">
              <a:solidFill>
                <a:srgbClr val="000090"/>
              </a:solidFill>
            </a:endParaRPr>
          </a:p>
        </p:txBody>
      </p:sp>
      <p:sp>
        <p:nvSpPr>
          <p:cNvPr id="3" name="Content Placeholder 2"/>
          <p:cNvSpPr>
            <a:spLocks noGrp="1"/>
          </p:cNvSpPr>
          <p:nvPr>
            <p:ph idx="1"/>
          </p:nvPr>
        </p:nvSpPr>
        <p:spPr/>
        <p:txBody>
          <a:bodyPr/>
          <a:lstStyle/>
          <a:p>
            <a:r>
              <a:rPr lang="en-US" dirty="0" smtClean="0"/>
              <a:t>Assessment &amp; Epidemiology</a:t>
            </a:r>
          </a:p>
          <a:p>
            <a:r>
              <a:rPr lang="en-US" dirty="0" smtClean="0"/>
              <a:t>Emergency Preparedness &amp; Response </a:t>
            </a:r>
          </a:p>
          <a:p>
            <a:r>
              <a:rPr lang="en-US" dirty="0" smtClean="0"/>
              <a:t>Communications</a:t>
            </a:r>
          </a:p>
          <a:p>
            <a:r>
              <a:rPr lang="en-US" dirty="0" smtClean="0"/>
              <a:t>Policy &amp; Planning</a:t>
            </a:r>
          </a:p>
          <a:p>
            <a:r>
              <a:rPr lang="en-US" dirty="0" smtClean="0"/>
              <a:t>Leadership &amp; Organizational Competencies</a:t>
            </a:r>
          </a:p>
          <a:p>
            <a:r>
              <a:rPr lang="en-US" dirty="0" smtClean="0"/>
              <a:t>Health Equity &amp; Cultural Responsiveness</a:t>
            </a:r>
          </a:p>
          <a:p>
            <a:r>
              <a:rPr lang="en-US" dirty="0" smtClean="0"/>
              <a:t>Community Partnership Development</a:t>
            </a:r>
            <a:endParaRPr lang="en-US" dirty="0"/>
          </a:p>
        </p:txBody>
      </p:sp>
    </p:spTree>
    <p:extLst>
      <p:ext uri="{BB962C8B-B14F-4D97-AF65-F5344CB8AC3E}">
        <p14:creationId xmlns:p14="http://schemas.microsoft.com/office/powerpoint/2010/main" val="41892537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90"/>
                </a:solidFill>
              </a:rPr>
              <a:t>Foundational Programs</a:t>
            </a:r>
            <a:endParaRPr lang="en-US" b="1" dirty="0">
              <a:solidFill>
                <a:srgbClr val="000090"/>
              </a:solidFill>
            </a:endParaRPr>
          </a:p>
        </p:txBody>
      </p:sp>
      <p:sp>
        <p:nvSpPr>
          <p:cNvPr id="3" name="Content Placeholder 2"/>
          <p:cNvSpPr>
            <a:spLocks noGrp="1"/>
          </p:cNvSpPr>
          <p:nvPr>
            <p:ph idx="1"/>
          </p:nvPr>
        </p:nvSpPr>
        <p:spPr/>
        <p:txBody>
          <a:bodyPr/>
          <a:lstStyle/>
          <a:p>
            <a:r>
              <a:rPr lang="en-US" dirty="0" smtClean="0"/>
              <a:t>Communicable Disease Control</a:t>
            </a:r>
          </a:p>
          <a:p>
            <a:r>
              <a:rPr lang="en-US" dirty="0" smtClean="0"/>
              <a:t>Environmental Health</a:t>
            </a:r>
          </a:p>
          <a:p>
            <a:r>
              <a:rPr lang="en-US" dirty="0" smtClean="0"/>
              <a:t>Prevention and Health Promotion</a:t>
            </a:r>
          </a:p>
          <a:p>
            <a:r>
              <a:rPr lang="en-US" dirty="0" smtClean="0"/>
              <a:t>Access to Clinical Preventive Services</a:t>
            </a:r>
            <a:endParaRPr lang="en-US" dirty="0"/>
          </a:p>
        </p:txBody>
      </p:sp>
    </p:spTree>
    <p:extLst>
      <p:ext uri="{BB962C8B-B14F-4D97-AF65-F5344CB8AC3E}">
        <p14:creationId xmlns:p14="http://schemas.microsoft.com/office/powerpoint/2010/main" val="30184332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90"/>
                </a:solidFill>
              </a:rPr>
              <a:t>Task Force Recommendations</a:t>
            </a:r>
            <a:endParaRPr lang="en-US" b="1" dirty="0">
              <a:solidFill>
                <a:srgbClr val="000090"/>
              </a:solidFill>
            </a:endParaRPr>
          </a:p>
        </p:txBody>
      </p:sp>
      <p:sp>
        <p:nvSpPr>
          <p:cNvPr id="3" name="Content Placeholder 2"/>
          <p:cNvSpPr>
            <a:spLocks noGrp="1"/>
          </p:cNvSpPr>
          <p:nvPr>
            <p:ph idx="1"/>
          </p:nvPr>
        </p:nvSpPr>
        <p:spPr/>
        <p:txBody>
          <a:bodyPr>
            <a:normAutofit fontScale="92500" lnSpcReduction="20000"/>
          </a:bodyPr>
          <a:lstStyle/>
          <a:p>
            <a:r>
              <a:rPr lang="en-US" dirty="0"/>
              <a:t>The Foundational Capabilities and Programs should be adopted in order for Oregon’s public health system to function efficiently and effectively </a:t>
            </a:r>
            <a:endParaRPr lang="en-US" dirty="0" smtClean="0"/>
          </a:p>
          <a:p>
            <a:r>
              <a:rPr lang="en-US" dirty="0" smtClean="0"/>
              <a:t>Significant </a:t>
            </a:r>
            <a:r>
              <a:rPr lang="en-US" dirty="0"/>
              <a:t>and sustained state funding be identified and allocated for proper operationalization of the Foundational Capabilities and Programs </a:t>
            </a:r>
            <a:endParaRPr lang="en-US" dirty="0" smtClean="0"/>
          </a:p>
          <a:p>
            <a:r>
              <a:rPr lang="en-US" dirty="0" smtClean="0"/>
              <a:t>Statewide </a:t>
            </a:r>
            <a:r>
              <a:rPr lang="en-US" dirty="0"/>
              <a:t>implementation of the Foundational Capabilities and Programs will occur in waves over a timeline to be determined </a:t>
            </a:r>
            <a:endParaRPr lang="en-US" dirty="0" smtClean="0"/>
          </a:p>
          <a:p>
            <a:endParaRPr lang="en-US" dirty="0"/>
          </a:p>
        </p:txBody>
      </p:sp>
    </p:spTree>
    <p:extLst>
      <p:ext uri="{BB962C8B-B14F-4D97-AF65-F5344CB8AC3E}">
        <p14:creationId xmlns:p14="http://schemas.microsoft.com/office/powerpoint/2010/main" val="709092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90"/>
                </a:solidFill>
              </a:rPr>
              <a:t>Task Force Recommendations</a:t>
            </a:r>
            <a:endParaRPr lang="en-US" b="1" dirty="0">
              <a:solidFill>
                <a:srgbClr val="000090"/>
              </a:solidFill>
            </a:endParaRPr>
          </a:p>
        </p:txBody>
      </p:sp>
      <p:sp>
        <p:nvSpPr>
          <p:cNvPr id="3" name="Content Placeholder 2"/>
          <p:cNvSpPr>
            <a:spLocks noGrp="1"/>
          </p:cNvSpPr>
          <p:nvPr>
            <p:ph idx="1"/>
          </p:nvPr>
        </p:nvSpPr>
        <p:spPr/>
        <p:txBody>
          <a:bodyPr>
            <a:normAutofit fontScale="92500" lnSpcReduction="10000"/>
          </a:bodyPr>
          <a:lstStyle/>
          <a:p>
            <a:r>
              <a:rPr lang="en-US" dirty="0"/>
              <a:t>Local public health will have the flexibility to operationalize the Foundational Capabilities and Programs through a single county structure; a single county with shared services; or a multi-county jurisdiction </a:t>
            </a:r>
            <a:endParaRPr lang="en-US" dirty="0" smtClean="0"/>
          </a:p>
          <a:p>
            <a:r>
              <a:rPr lang="en-US" dirty="0" smtClean="0"/>
              <a:t>Improvements </a:t>
            </a:r>
            <a:r>
              <a:rPr lang="en-US" dirty="0"/>
              <a:t>and changes in the governmental public health system be structured around state and local metrics established and evaluated by the Public Health Advisory Board, which will report to the Oregon Health Policy Board </a:t>
            </a:r>
            <a:endParaRPr lang="en-US" dirty="0" smtClean="0"/>
          </a:p>
          <a:p>
            <a:endParaRPr lang="en-US" dirty="0"/>
          </a:p>
        </p:txBody>
      </p:sp>
    </p:spTree>
    <p:extLst>
      <p:ext uri="{BB962C8B-B14F-4D97-AF65-F5344CB8AC3E}">
        <p14:creationId xmlns:p14="http://schemas.microsoft.com/office/powerpoint/2010/main" val="19971688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90"/>
                </a:solidFill>
              </a:rPr>
              <a:t>CLHO’s Recommendations</a:t>
            </a:r>
            <a:endParaRPr lang="en-US" dirty="0"/>
          </a:p>
        </p:txBody>
      </p:sp>
      <p:sp>
        <p:nvSpPr>
          <p:cNvPr id="3" name="Content Placeholder 2"/>
          <p:cNvSpPr>
            <a:spLocks noGrp="1"/>
          </p:cNvSpPr>
          <p:nvPr>
            <p:ph idx="1"/>
          </p:nvPr>
        </p:nvSpPr>
        <p:spPr/>
        <p:txBody>
          <a:bodyPr/>
          <a:lstStyle/>
          <a:p>
            <a:r>
              <a:rPr lang="en-US" dirty="0" smtClean="0"/>
              <a:t>Endorse the Task Force on the Future of Public Health’s recommendations</a:t>
            </a:r>
          </a:p>
          <a:p>
            <a:pPr lvl="0"/>
            <a:r>
              <a:rPr lang="en-US" dirty="0" smtClean="0"/>
              <a:t>Ensure </a:t>
            </a:r>
            <a:r>
              <a:rPr lang="en-US" dirty="0"/>
              <a:t>a manageable timeline of 4 years for implementation of Foundational Capabilities and Programs</a:t>
            </a:r>
          </a:p>
          <a:p>
            <a:pPr lvl="0"/>
            <a:r>
              <a:rPr lang="en-US" dirty="0" smtClean="0"/>
              <a:t>Retain shared </a:t>
            </a:r>
            <a:r>
              <a:rPr lang="en-US" dirty="0"/>
              <a:t>governance between the state health division and local public health departments. </a:t>
            </a:r>
          </a:p>
          <a:p>
            <a:endParaRPr lang="en-US" dirty="0"/>
          </a:p>
        </p:txBody>
      </p:sp>
    </p:spTree>
    <p:extLst>
      <p:ext uri="{BB962C8B-B14F-4D97-AF65-F5344CB8AC3E}">
        <p14:creationId xmlns:p14="http://schemas.microsoft.com/office/powerpoint/2010/main" val="4289166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629578"/>
            <a:ext cx="7772400" cy="1470025"/>
          </a:xfrm>
        </p:spPr>
        <p:txBody>
          <a:bodyPr>
            <a:normAutofit fontScale="90000"/>
          </a:bodyPr>
          <a:lstStyle/>
          <a:p>
            <a:r>
              <a:rPr lang="en-US" b="1" dirty="0" smtClean="0">
                <a:solidFill>
                  <a:srgbClr val="000090"/>
                </a:solidFill>
              </a:rPr>
              <a:t>Conference of Local Health Officials</a:t>
            </a:r>
            <a:br>
              <a:rPr lang="en-US" b="1" dirty="0" smtClean="0">
                <a:solidFill>
                  <a:srgbClr val="000090"/>
                </a:solidFill>
              </a:rPr>
            </a:br>
            <a:r>
              <a:rPr lang="en-US" b="1" dirty="0" smtClean="0">
                <a:solidFill>
                  <a:srgbClr val="000090"/>
                </a:solidFill>
              </a:rPr>
              <a:t>Committee </a:t>
            </a:r>
            <a:r>
              <a:rPr lang="en-US" b="1" dirty="0">
                <a:solidFill>
                  <a:srgbClr val="000090"/>
                </a:solidFill>
              </a:rPr>
              <a:t>S</a:t>
            </a:r>
            <a:r>
              <a:rPr lang="en-US" b="1" dirty="0" smtClean="0">
                <a:solidFill>
                  <a:srgbClr val="000090"/>
                </a:solidFill>
              </a:rPr>
              <a:t>tructure &amp; Roles</a:t>
            </a:r>
            <a:endParaRPr lang="en-US" b="1" dirty="0">
              <a:solidFill>
                <a:srgbClr val="000090"/>
              </a:solidFill>
            </a:endParaRPr>
          </a:p>
        </p:txBody>
      </p:sp>
    </p:spTree>
    <p:extLst>
      <p:ext uri="{BB962C8B-B14F-4D97-AF65-F5344CB8AC3E}">
        <p14:creationId xmlns:p14="http://schemas.microsoft.com/office/powerpoint/2010/main" val="2300532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LHO Structure_Diagram_3.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698" y="0"/>
            <a:ext cx="9318090" cy="6858000"/>
          </a:xfrm>
          <a:prstGeom prst="rect">
            <a:avLst/>
          </a:prstGeom>
        </p:spPr>
      </p:pic>
    </p:spTree>
    <p:extLst>
      <p:ext uri="{BB962C8B-B14F-4D97-AF65-F5344CB8AC3E}">
        <p14:creationId xmlns:p14="http://schemas.microsoft.com/office/powerpoint/2010/main" val="3769098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11676" y="274638"/>
            <a:ext cx="8789663" cy="1143000"/>
          </a:xfrm>
        </p:spPr>
        <p:txBody>
          <a:bodyPr>
            <a:normAutofit/>
          </a:bodyPr>
          <a:lstStyle/>
          <a:p>
            <a:r>
              <a:rPr lang="en-US" b="1" dirty="0" smtClean="0">
                <a:solidFill>
                  <a:srgbClr val="000090"/>
                </a:solidFill>
              </a:rPr>
              <a:t>Conference of Local Health Officials</a:t>
            </a:r>
            <a:endParaRPr lang="en-US" dirty="0"/>
          </a:p>
        </p:txBody>
      </p:sp>
      <p:sp>
        <p:nvSpPr>
          <p:cNvPr id="4" name="Content Placeholder 3"/>
          <p:cNvSpPr>
            <a:spLocks noGrp="1"/>
          </p:cNvSpPr>
          <p:nvPr>
            <p:ph idx="1"/>
          </p:nvPr>
        </p:nvSpPr>
        <p:spPr>
          <a:xfrm>
            <a:off x="404278" y="1347074"/>
            <a:ext cx="8597061" cy="5510926"/>
          </a:xfrm>
        </p:spPr>
        <p:txBody>
          <a:bodyPr>
            <a:normAutofit/>
          </a:bodyPr>
          <a:lstStyle/>
          <a:p>
            <a:r>
              <a:rPr lang="en-US" dirty="0"/>
              <a:t>ORS 435.330 Conference of Local Health </a:t>
            </a:r>
            <a:r>
              <a:rPr lang="en-US" dirty="0" smtClean="0"/>
              <a:t>Officials- “</a:t>
            </a:r>
            <a:r>
              <a:rPr lang="en-US" dirty="0"/>
              <a:t>shall consist of all local health officers and public health administrators and such other local health personnel as may be included by the rules of the </a:t>
            </a:r>
            <a:r>
              <a:rPr lang="en-US" dirty="0" smtClean="0"/>
              <a:t>conference</a:t>
            </a:r>
          </a:p>
          <a:p>
            <a:r>
              <a:rPr lang="en-US" dirty="0"/>
              <a:t>ORS 431.340 – 431.345 - The Conference may submit to the Oregon Health Authority such recommendations on the rules and standards </a:t>
            </a:r>
            <a:r>
              <a:rPr lang="en-US" dirty="0" smtClean="0"/>
              <a:t>for:</a:t>
            </a:r>
          </a:p>
          <a:p>
            <a:pPr lvl="1"/>
            <a:r>
              <a:rPr lang="en-US" dirty="0" smtClean="0"/>
              <a:t> </a:t>
            </a:r>
            <a:r>
              <a:rPr lang="en-US" dirty="0"/>
              <a:t>Minimum Standards for financial </a:t>
            </a:r>
            <a:r>
              <a:rPr lang="en-US" dirty="0" smtClean="0"/>
              <a:t>assistance</a:t>
            </a:r>
            <a:endParaRPr lang="en-US" dirty="0"/>
          </a:p>
        </p:txBody>
      </p:sp>
    </p:spTree>
    <p:extLst>
      <p:ext uri="{BB962C8B-B14F-4D97-AF65-F5344CB8AC3E}">
        <p14:creationId xmlns:p14="http://schemas.microsoft.com/office/powerpoint/2010/main" val="3661273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90"/>
                </a:solidFill>
              </a:rPr>
              <a:t>Committee Issues</a:t>
            </a:r>
            <a:endParaRPr lang="en-US" dirty="0"/>
          </a:p>
        </p:txBody>
      </p:sp>
      <p:sp>
        <p:nvSpPr>
          <p:cNvPr id="3" name="Content Placeholder 2"/>
          <p:cNvSpPr>
            <a:spLocks noGrp="1"/>
          </p:cNvSpPr>
          <p:nvPr>
            <p:ph idx="1"/>
          </p:nvPr>
        </p:nvSpPr>
        <p:spPr>
          <a:xfrm>
            <a:off x="457199" y="1600200"/>
            <a:ext cx="8397949" cy="4874105"/>
          </a:xfrm>
        </p:spPr>
        <p:txBody>
          <a:bodyPr/>
          <a:lstStyle/>
          <a:p>
            <a:r>
              <a:rPr lang="en-US" dirty="0" smtClean="0"/>
              <a:t>Three major </a:t>
            </a:r>
            <a:r>
              <a:rPr lang="en-US" dirty="0"/>
              <a:t>buckets of issues that should come from committees to the full Conference Board</a:t>
            </a:r>
            <a:r>
              <a:rPr lang="en-US" dirty="0" smtClean="0"/>
              <a:t>:</a:t>
            </a:r>
          </a:p>
          <a:p>
            <a:pPr lvl="1"/>
            <a:r>
              <a:rPr lang="en-US" dirty="0" smtClean="0"/>
              <a:t> </a:t>
            </a:r>
            <a:r>
              <a:rPr lang="en-US" dirty="0"/>
              <a:t>R</a:t>
            </a:r>
            <a:r>
              <a:rPr lang="en-US" dirty="0" smtClean="0"/>
              <a:t>ecommendations </a:t>
            </a:r>
            <a:r>
              <a:rPr lang="en-US" dirty="0"/>
              <a:t>on funding, </a:t>
            </a:r>
            <a:endParaRPr lang="en-US" dirty="0" smtClean="0"/>
          </a:p>
          <a:p>
            <a:pPr lvl="1"/>
            <a:r>
              <a:rPr lang="en-US" dirty="0"/>
              <a:t>C</a:t>
            </a:r>
            <a:r>
              <a:rPr lang="en-US" dirty="0" smtClean="0"/>
              <a:t>hanges </a:t>
            </a:r>
            <a:r>
              <a:rPr lang="en-US" dirty="0"/>
              <a:t>to program elements</a:t>
            </a:r>
            <a:r>
              <a:rPr lang="en-US" dirty="0" smtClean="0"/>
              <a:t>,</a:t>
            </a:r>
          </a:p>
          <a:p>
            <a:pPr lvl="1"/>
            <a:r>
              <a:rPr lang="en-US" dirty="0" smtClean="0"/>
              <a:t> </a:t>
            </a:r>
            <a:r>
              <a:rPr lang="en-US" dirty="0"/>
              <a:t>S</a:t>
            </a:r>
            <a:r>
              <a:rPr lang="en-US" dirty="0" smtClean="0"/>
              <a:t>ubstantive </a:t>
            </a:r>
            <a:r>
              <a:rPr lang="en-US" dirty="0"/>
              <a:t>changes </a:t>
            </a:r>
          </a:p>
          <a:p>
            <a:endParaRPr lang="en-US" dirty="0"/>
          </a:p>
        </p:txBody>
      </p:sp>
    </p:spTree>
    <p:extLst>
      <p:ext uri="{BB962C8B-B14F-4D97-AF65-F5344CB8AC3E}">
        <p14:creationId xmlns:p14="http://schemas.microsoft.com/office/powerpoint/2010/main" val="3991820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90"/>
                </a:solidFill>
              </a:rPr>
              <a:t>Changes in Funding</a:t>
            </a:r>
            <a:endParaRPr lang="en-US" dirty="0"/>
          </a:p>
        </p:txBody>
      </p:sp>
      <p:sp>
        <p:nvSpPr>
          <p:cNvPr id="3" name="Content Placeholder 2"/>
          <p:cNvSpPr>
            <a:spLocks noGrp="1"/>
          </p:cNvSpPr>
          <p:nvPr>
            <p:ph idx="1"/>
          </p:nvPr>
        </p:nvSpPr>
        <p:spPr/>
        <p:txBody>
          <a:bodyPr>
            <a:normAutofit lnSpcReduction="10000"/>
          </a:bodyPr>
          <a:lstStyle/>
          <a:p>
            <a:r>
              <a:rPr lang="en-US" dirty="0" smtClean="0"/>
              <a:t>Funding changes:</a:t>
            </a:r>
          </a:p>
          <a:p>
            <a:pPr lvl="1"/>
            <a:r>
              <a:rPr lang="en-US" dirty="0"/>
              <a:t>Change in funding formula</a:t>
            </a:r>
          </a:p>
          <a:p>
            <a:pPr lvl="1"/>
            <a:r>
              <a:rPr lang="en-US" dirty="0"/>
              <a:t>Applying for new funding stream</a:t>
            </a:r>
          </a:p>
          <a:p>
            <a:pPr lvl="1"/>
            <a:r>
              <a:rPr lang="en-US" dirty="0"/>
              <a:t>A pilot of </a:t>
            </a:r>
            <a:r>
              <a:rPr lang="en-US" dirty="0" smtClean="0"/>
              <a:t>funding</a:t>
            </a:r>
          </a:p>
          <a:p>
            <a:r>
              <a:rPr lang="en-US" dirty="0" smtClean="0"/>
              <a:t>Issue area committees discuss changes with PHD and make recommendations to Healthy Structure</a:t>
            </a:r>
          </a:p>
          <a:p>
            <a:r>
              <a:rPr lang="en-US" dirty="0" smtClean="0"/>
              <a:t>CLHO Healthy Structure makes final recommendations to Conference Board</a:t>
            </a:r>
            <a:endParaRPr lang="en-US" dirty="0" smtClean="0"/>
          </a:p>
        </p:txBody>
      </p:sp>
    </p:spTree>
    <p:extLst>
      <p:ext uri="{BB962C8B-B14F-4D97-AF65-F5344CB8AC3E}">
        <p14:creationId xmlns:p14="http://schemas.microsoft.com/office/powerpoint/2010/main" val="4262770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90"/>
                </a:solidFill>
              </a:rPr>
              <a:t>Program Element Changes</a:t>
            </a:r>
            <a:endParaRPr lang="en-US" dirty="0"/>
          </a:p>
        </p:txBody>
      </p:sp>
      <p:sp>
        <p:nvSpPr>
          <p:cNvPr id="3" name="Content Placeholder 2"/>
          <p:cNvSpPr>
            <a:spLocks noGrp="1"/>
          </p:cNvSpPr>
          <p:nvPr>
            <p:ph idx="1"/>
          </p:nvPr>
        </p:nvSpPr>
        <p:spPr/>
        <p:txBody>
          <a:bodyPr/>
          <a:lstStyle/>
          <a:p>
            <a:r>
              <a:rPr lang="en-US" b="1" dirty="0" smtClean="0"/>
              <a:t>If not in agreement</a:t>
            </a:r>
            <a:r>
              <a:rPr lang="en-US" dirty="0" smtClean="0"/>
              <a:t>: The committee’s role is to review PE changes and make recommendations to PHD </a:t>
            </a:r>
          </a:p>
          <a:p>
            <a:r>
              <a:rPr lang="en-US" b="1" dirty="0" smtClean="0"/>
              <a:t>If in agreement</a:t>
            </a:r>
            <a:r>
              <a:rPr lang="en-US" dirty="0" smtClean="0"/>
              <a:t>: The committee’s role is to the Conference Board to accept the changes</a:t>
            </a:r>
            <a:endParaRPr lang="en-US" dirty="0"/>
          </a:p>
        </p:txBody>
      </p:sp>
    </p:spTree>
    <p:extLst>
      <p:ext uri="{BB962C8B-B14F-4D97-AF65-F5344CB8AC3E}">
        <p14:creationId xmlns:p14="http://schemas.microsoft.com/office/powerpoint/2010/main" val="437097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90"/>
                </a:solidFill>
              </a:rPr>
              <a:t>Substantive Changes</a:t>
            </a:r>
            <a:endParaRPr lang="en-US" dirty="0"/>
          </a:p>
        </p:txBody>
      </p:sp>
      <p:sp>
        <p:nvSpPr>
          <p:cNvPr id="3" name="Content Placeholder 2"/>
          <p:cNvSpPr>
            <a:spLocks noGrp="1"/>
          </p:cNvSpPr>
          <p:nvPr>
            <p:ph idx="1"/>
          </p:nvPr>
        </p:nvSpPr>
        <p:spPr/>
        <p:txBody>
          <a:bodyPr/>
          <a:lstStyle/>
          <a:p>
            <a:r>
              <a:rPr lang="en-US" dirty="0" smtClean="0"/>
              <a:t>Issues that do not fall into PEs and Funding Changes that need approval by CLHO Board</a:t>
            </a:r>
          </a:p>
          <a:p>
            <a:r>
              <a:rPr lang="en-US" dirty="0" smtClean="0"/>
              <a:t>Examples could include:</a:t>
            </a:r>
            <a:endParaRPr lang="en-US" dirty="0" smtClean="0"/>
          </a:p>
          <a:p>
            <a:pPr lvl="1"/>
            <a:r>
              <a:rPr lang="en-US" dirty="0" smtClean="0"/>
              <a:t>Data information</a:t>
            </a:r>
          </a:p>
          <a:p>
            <a:pPr lvl="1"/>
            <a:r>
              <a:rPr lang="en-US" dirty="0" smtClean="0"/>
              <a:t>Data systems</a:t>
            </a:r>
            <a:endParaRPr lang="en-US" dirty="0"/>
          </a:p>
        </p:txBody>
      </p:sp>
    </p:spTree>
    <p:extLst>
      <p:ext uri="{BB962C8B-B14F-4D97-AF65-F5344CB8AC3E}">
        <p14:creationId xmlns:p14="http://schemas.microsoft.com/office/powerpoint/2010/main" val="3028237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36805"/>
            <a:ext cx="7772400" cy="1470025"/>
          </a:xfrm>
        </p:spPr>
        <p:txBody>
          <a:bodyPr/>
          <a:lstStyle/>
          <a:p>
            <a:r>
              <a:rPr lang="en-US" b="1" dirty="0" smtClean="0">
                <a:solidFill>
                  <a:srgbClr val="000090"/>
                </a:solidFill>
              </a:rPr>
              <a:t>Future of Public Health Recommendations &amp; Next Steps</a:t>
            </a:r>
            <a:endParaRPr lang="en-US" b="1" dirty="0">
              <a:solidFill>
                <a:srgbClr val="000090"/>
              </a:solidFill>
            </a:endParaRPr>
          </a:p>
        </p:txBody>
      </p:sp>
    </p:spTree>
    <p:extLst>
      <p:ext uri="{BB962C8B-B14F-4D97-AF65-F5344CB8AC3E}">
        <p14:creationId xmlns:p14="http://schemas.microsoft.com/office/powerpoint/2010/main" val="31081908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463</TotalTime>
  <Words>650</Words>
  <Application>Microsoft Macintosh PowerPoint</Application>
  <PresentationFormat>On-screen Show (4:3)</PresentationFormat>
  <Paragraphs>78</Paragraphs>
  <Slides>17</Slides>
  <Notes>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CLHO Healthy Structure Committee Retreat</vt:lpstr>
      <vt:lpstr>Conference of Local Health Officials Committee Structure &amp; Roles</vt:lpstr>
      <vt:lpstr>PowerPoint Presentation</vt:lpstr>
      <vt:lpstr>Conference of Local Health Officials</vt:lpstr>
      <vt:lpstr>Committee Issues</vt:lpstr>
      <vt:lpstr>Changes in Funding</vt:lpstr>
      <vt:lpstr>Program Element Changes</vt:lpstr>
      <vt:lpstr>Substantive Changes</vt:lpstr>
      <vt:lpstr>Future of Public Health Recommendations &amp; Next Steps</vt:lpstr>
      <vt:lpstr>HB 2348 Background </vt:lpstr>
      <vt:lpstr>Task Force Charge</vt:lpstr>
      <vt:lpstr>PowerPoint Presentation</vt:lpstr>
      <vt:lpstr>Foundational Capabilities</vt:lpstr>
      <vt:lpstr>Foundational Programs</vt:lpstr>
      <vt:lpstr>Task Force Recommendations</vt:lpstr>
      <vt:lpstr>Task Force Recommendations</vt:lpstr>
      <vt:lpstr>CLHO’s Recommendations</vt:lpstr>
    </vt:vector>
  </TitlesOfParts>
  <Company>Oregon Coalition of Local Health Officials,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Future of Public Health Recommendations &amp; Next Steps</dc:title>
  <dc:creator>Erin Mowlds</dc:creator>
  <cp:lastModifiedBy>Erin Mowlds</cp:lastModifiedBy>
  <cp:revision>13</cp:revision>
  <dcterms:created xsi:type="dcterms:W3CDTF">2014-09-16T20:34:09Z</dcterms:created>
  <dcterms:modified xsi:type="dcterms:W3CDTF">2014-12-09T00:33:21Z</dcterms:modified>
</cp:coreProperties>
</file>