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56" r:id="rId3"/>
    <p:sldId id="261" r:id="rId4"/>
    <p:sldId id="267" r:id="rId5"/>
    <p:sldId id="263" r:id="rId6"/>
    <p:sldId id="292" r:id="rId7"/>
    <p:sldId id="281" r:id="rId8"/>
    <p:sldId id="284" r:id="rId9"/>
    <p:sldId id="283" r:id="rId10"/>
    <p:sldId id="285" r:id="rId11"/>
    <p:sldId id="286" r:id="rId12"/>
    <p:sldId id="282" r:id="rId13"/>
    <p:sldId id="278" r:id="rId14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0A4FB5-E720-4A4F-8D91-3ECCF08F4D0B}">
  <a:tblStyle styleId="{DF0A4FB5-E720-4A4F-8D91-3ECCF08F4D0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5" autoAdjust="0"/>
    <p:restoredTop sz="94626"/>
  </p:normalViewPr>
  <p:slideViewPr>
    <p:cSldViewPr snapToGrid="0">
      <p:cViewPr varScale="1">
        <p:scale>
          <a:sx n="104" d="100"/>
          <a:sy n="104" d="100"/>
        </p:scale>
        <p:origin x="12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2D592A-BAEE-4906-BBE8-21D18868299D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263CC05F-40B9-46B3-85E4-FFD97EE0FBC7}">
      <dgm:prSet phldrT="[Text]"/>
      <dgm:spPr/>
      <dgm:t>
        <a:bodyPr/>
        <a:lstStyle/>
        <a:p>
          <a:r>
            <a:rPr lang="en-US" b="1" dirty="0"/>
            <a:t>Nov 2018–Jan 2019</a:t>
          </a:r>
          <a:r>
            <a:rPr lang="en-US" dirty="0"/>
            <a:t>: Initial planning</a:t>
          </a:r>
        </a:p>
      </dgm:t>
    </dgm:pt>
    <dgm:pt modelId="{CDF9C162-89A2-4CE5-9AD6-0FFF82318C1E}" type="parTrans" cxnId="{9A4EE8DB-B709-449E-92B3-B5682DE65904}">
      <dgm:prSet/>
      <dgm:spPr/>
      <dgm:t>
        <a:bodyPr/>
        <a:lstStyle/>
        <a:p>
          <a:endParaRPr lang="en-US"/>
        </a:p>
      </dgm:t>
    </dgm:pt>
    <dgm:pt modelId="{FFAE5803-238E-4EFD-9BB1-607CBD84B828}" type="sibTrans" cxnId="{9A4EE8DB-B709-449E-92B3-B5682DE65904}">
      <dgm:prSet/>
      <dgm:spPr/>
      <dgm:t>
        <a:bodyPr/>
        <a:lstStyle/>
        <a:p>
          <a:endParaRPr lang="en-US"/>
        </a:p>
      </dgm:t>
    </dgm:pt>
    <dgm:pt modelId="{86D5C60E-8ABB-4EF4-BE7A-EDD6C85EDF36}">
      <dgm:prSet phldrT="[Text]"/>
      <dgm:spPr/>
      <dgm:t>
        <a:bodyPr/>
        <a:lstStyle/>
        <a:p>
          <a:r>
            <a:rPr lang="en-US" b="1" dirty="0"/>
            <a:t>Sept-Nov 2019</a:t>
          </a:r>
          <a:r>
            <a:rPr lang="en-US" b="0" dirty="0"/>
            <a:t>: Synthesize results, Prepare data tools &amp; NA report</a:t>
          </a:r>
          <a:endParaRPr lang="en-US" b="1" dirty="0"/>
        </a:p>
      </dgm:t>
    </dgm:pt>
    <dgm:pt modelId="{0AE63E6D-7A42-48CE-A4B4-4E3EAE4E8118}" type="parTrans" cxnId="{9EC92A2D-A1A3-4D77-8ADA-364C76E75BEE}">
      <dgm:prSet/>
      <dgm:spPr/>
      <dgm:t>
        <a:bodyPr/>
        <a:lstStyle/>
        <a:p>
          <a:endParaRPr lang="en-US"/>
        </a:p>
      </dgm:t>
    </dgm:pt>
    <dgm:pt modelId="{0901390D-6B81-4522-99DF-2086E47AFBA5}" type="sibTrans" cxnId="{9EC92A2D-A1A3-4D77-8ADA-364C76E75BEE}">
      <dgm:prSet/>
      <dgm:spPr/>
      <dgm:t>
        <a:bodyPr/>
        <a:lstStyle/>
        <a:p>
          <a:endParaRPr lang="en-US"/>
        </a:p>
      </dgm:t>
    </dgm:pt>
    <dgm:pt modelId="{0654ED89-06C6-40C1-98AC-02E37706C149}">
      <dgm:prSet phldrT="[Text]"/>
      <dgm:spPr/>
      <dgm:t>
        <a:bodyPr/>
        <a:lstStyle/>
        <a:p>
          <a:r>
            <a:rPr lang="en-US" b="1" dirty="0"/>
            <a:t>Mar-Aug 2019</a:t>
          </a:r>
          <a:r>
            <a:rPr lang="en-US" b="0" dirty="0"/>
            <a:t>: Implement data collection &amp; analysis</a:t>
          </a:r>
          <a:endParaRPr lang="en-US" b="1" dirty="0"/>
        </a:p>
      </dgm:t>
    </dgm:pt>
    <dgm:pt modelId="{8B899ED8-F357-4B2D-AF6E-1657594A6F3D}" type="parTrans" cxnId="{CC9488A7-4D5A-4CCD-A9AE-531011C76FA5}">
      <dgm:prSet/>
      <dgm:spPr/>
      <dgm:t>
        <a:bodyPr/>
        <a:lstStyle/>
        <a:p>
          <a:endParaRPr lang="en-US"/>
        </a:p>
      </dgm:t>
    </dgm:pt>
    <dgm:pt modelId="{F7771645-827E-4390-984B-EB80C3431AAB}" type="sibTrans" cxnId="{CC9488A7-4D5A-4CCD-A9AE-531011C76FA5}">
      <dgm:prSet/>
      <dgm:spPr/>
      <dgm:t>
        <a:bodyPr/>
        <a:lstStyle/>
        <a:p>
          <a:endParaRPr lang="en-US"/>
        </a:p>
      </dgm:t>
    </dgm:pt>
    <dgm:pt modelId="{E3A786D4-E430-4ACB-8199-E2309009030A}">
      <dgm:prSet phldrT="[Text]"/>
      <dgm:spPr/>
      <dgm:t>
        <a:bodyPr/>
        <a:lstStyle/>
        <a:p>
          <a:r>
            <a:rPr lang="en-US" b="1" dirty="0"/>
            <a:t>Feb 2019</a:t>
          </a:r>
          <a:r>
            <a:rPr lang="en-US" b="0" dirty="0"/>
            <a:t>: Stakeholder input &amp; </a:t>
          </a:r>
          <a:r>
            <a:rPr lang="en-US" b="0" dirty="0" err="1"/>
            <a:t>workplan</a:t>
          </a:r>
          <a:r>
            <a:rPr lang="en-US" b="0" dirty="0"/>
            <a:t> revisions</a:t>
          </a:r>
          <a:endParaRPr lang="en-US" dirty="0"/>
        </a:p>
      </dgm:t>
    </dgm:pt>
    <dgm:pt modelId="{B052A544-14EE-495B-9D6A-B1998D2BFDF2}" type="parTrans" cxnId="{619C1154-4AF6-4289-A4B9-D5061FB04B2F}">
      <dgm:prSet/>
      <dgm:spPr/>
      <dgm:t>
        <a:bodyPr/>
        <a:lstStyle/>
        <a:p>
          <a:endParaRPr lang="en-US"/>
        </a:p>
      </dgm:t>
    </dgm:pt>
    <dgm:pt modelId="{D1D77658-F11D-4DE1-B051-E47F2C2C1BF2}" type="sibTrans" cxnId="{619C1154-4AF6-4289-A4B9-D5061FB04B2F}">
      <dgm:prSet/>
      <dgm:spPr/>
      <dgm:t>
        <a:bodyPr/>
        <a:lstStyle/>
        <a:p>
          <a:endParaRPr lang="en-US"/>
        </a:p>
      </dgm:t>
    </dgm:pt>
    <dgm:pt modelId="{30EAA6F1-CB17-4D09-9F61-F420D5659A85}">
      <dgm:prSet phldrT="[Text]"/>
      <dgm:spPr/>
      <dgm:t>
        <a:bodyPr/>
        <a:lstStyle/>
        <a:p>
          <a:r>
            <a:rPr lang="en-US" b="1" dirty="0"/>
            <a:t>Dec 2019-Jan 2020:</a:t>
          </a:r>
          <a:r>
            <a:rPr lang="en-US" b="0" dirty="0"/>
            <a:t> Conduct needs prioritization with stakeholders/partners</a:t>
          </a:r>
        </a:p>
      </dgm:t>
    </dgm:pt>
    <dgm:pt modelId="{64F65EB6-0163-4AA1-9B3B-51D919E91508}" type="parTrans" cxnId="{6AE2D063-494D-416D-A49A-7A76D72884D8}">
      <dgm:prSet/>
      <dgm:spPr/>
      <dgm:t>
        <a:bodyPr/>
        <a:lstStyle/>
        <a:p>
          <a:endParaRPr lang="en-US"/>
        </a:p>
      </dgm:t>
    </dgm:pt>
    <dgm:pt modelId="{699C5DE0-42E4-4EB8-A190-49A9E63B635B}" type="sibTrans" cxnId="{6AE2D063-494D-416D-A49A-7A76D72884D8}">
      <dgm:prSet/>
      <dgm:spPr/>
      <dgm:t>
        <a:bodyPr/>
        <a:lstStyle/>
        <a:p>
          <a:endParaRPr lang="en-US"/>
        </a:p>
      </dgm:t>
    </dgm:pt>
    <dgm:pt modelId="{C94AE867-2A59-45E3-98F0-8BD292560A8E}">
      <dgm:prSet phldrT="[Text]"/>
      <dgm:spPr/>
      <dgm:t>
        <a:bodyPr/>
        <a:lstStyle/>
        <a:p>
          <a:r>
            <a:rPr lang="en-US" b="1" dirty="0"/>
            <a:t>Feb-Apr 2020</a:t>
          </a:r>
          <a:r>
            <a:rPr lang="en-US" b="0" dirty="0"/>
            <a:t>: Finalize 2020-2025 priorities </a:t>
          </a:r>
          <a:r>
            <a:rPr lang="en-US" b="0" i="1" dirty="0">
              <a:solidFill>
                <a:schemeClr val="accent2">
                  <a:lumMod val="75000"/>
                </a:schemeClr>
              </a:solidFill>
            </a:rPr>
            <a:t>&amp; develop strategies and ESMs for new priorities</a:t>
          </a:r>
          <a:endParaRPr lang="en-US" b="1" i="1" dirty="0">
            <a:solidFill>
              <a:schemeClr val="accent2">
                <a:lumMod val="75000"/>
              </a:schemeClr>
            </a:solidFill>
          </a:endParaRPr>
        </a:p>
      </dgm:t>
    </dgm:pt>
    <dgm:pt modelId="{ED55D6ED-1BB8-4566-8457-85539E07B959}" type="parTrans" cxnId="{6EF9AED9-531C-49DF-8292-6F47374FAFF3}">
      <dgm:prSet/>
      <dgm:spPr/>
      <dgm:t>
        <a:bodyPr/>
        <a:lstStyle/>
        <a:p>
          <a:endParaRPr lang="en-US"/>
        </a:p>
      </dgm:t>
    </dgm:pt>
    <dgm:pt modelId="{6445E19B-98E7-4005-A670-8B1557C0F852}" type="sibTrans" cxnId="{6EF9AED9-531C-49DF-8292-6F47374FAFF3}">
      <dgm:prSet/>
      <dgm:spPr/>
      <dgm:t>
        <a:bodyPr/>
        <a:lstStyle/>
        <a:p>
          <a:endParaRPr lang="en-US"/>
        </a:p>
      </dgm:t>
    </dgm:pt>
    <dgm:pt modelId="{8E6E0EA6-D62A-40F2-B1E8-312ADB6D2176}">
      <dgm:prSet phldrT="[Text]"/>
      <dgm:spPr/>
      <dgm:t>
        <a:bodyPr/>
        <a:lstStyle/>
        <a:p>
          <a:r>
            <a:rPr lang="en-US" b="1" i="0" dirty="0">
              <a:solidFill>
                <a:schemeClr val="tx1"/>
              </a:solidFill>
            </a:rPr>
            <a:t>May-June 2020</a:t>
          </a:r>
          <a:r>
            <a:rPr lang="en-US" b="0" i="0" dirty="0">
              <a:solidFill>
                <a:schemeClr val="tx1"/>
              </a:solidFill>
            </a:rPr>
            <a:t>: Write up NA, priorities, strategies, ESMs for Block Grant application </a:t>
          </a:r>
        </a:p>
      </dgm:t>
    </dgm:pt>
    <dgm:pt modelId="{2E6481F8-E200-4D41-991F-9F311F63FC0A}" type="parTrans" cxnId="{A1ED4153-BA5C-4C1F-A2EB-A1DD49CA66B7}">
      <dgm:prSet/>
      <dgm:spPr/>
      <dgm:t>
        <a:bodyPr/>
        <a:lstStyle/>
        <a:p>
          <a:endParaRPr lang="en-US"/>
        </a:p>
      </dgm:t>
    </dgm:pt>
    <dgm:pt modelId="{5B014686-A1EC-4A46-9127-8B4E682B40CE}" type="sibTrans" cxnId="{A1ED4153-BA5C-4C1F-A2EB-A1DD49CA66B7}">
      <dgm:prSet/>
      <dgm:spPr/>
      <dgm:t>
        <a:bodyPr/>
        <a:lstStyle/>
        <a:p>
          <a:endParaRPr lang="en-US"/>
        </a:p>
      </dgm:t>
    </dgm:pt>
    <dgm:pt modelId="{68822476-E9B8-4A3E-8AEB-6BBE4A770F17}" type="pres">
      <dgm:prSet presAssocID="{502D592A-BAEE-4906-BBE8-21D18868299D}" presName="Name0" presStyleCnt="0">
        <dgm:presLayoutVars>
          <dgm:dir/>
          <dgm:resizeHandles val="exact"/>
        </dgm:presLayoutVars>
      </dgm:prSet>
      <dgm:spPr/>
    </dgm:pt>
    <dgm:pt modelId="{FFF3BE56-CC9D-49B4-A922-BD2E2D2ED78C}" type="pres">
      <dgm:prSet presAssocID="{502D592A-BAEE-4906-BBE8-21D18868299D}" presName="arrow" presStyleLbl="bgShp" presStyleIdx="0" presStyleCnt="1" custLinFactNeighborY="2989"/>
      <dgm:spPr/>
    </dgm:pt>
    <dgm:pt modelId="{70940F85-17C6-43EE-B865-43B7A6B6165E}" type="pres">
      <dgm:prSet presAssocID="{502D592A-BAEE-4906-BBE8-21D18868299D}" presName="points" presStyleCnt="0"/>
      <dgm:spPr/>
    </dgm:pt>
    <dgm:pt modelId="{7C33DD1F-AD75-444E-A092-4ED7125F0A1F}" type="pres">
      <dgm:prSet presAssocID="{263CC05F-40B9-46B3-85E4-FFD97EE0FBC7}" presName="compositeA" presStyleCnt="0"/>
      <dgm:spPr/>
    </dgm:pt>
    <dgm:pt modelId="{766753C2-2829-4DEB-8315-275122999908}" type="pres">
      <dgm:prSet presAssocID="{263CC05F-40B9-46B3-85E4-FFD97EE0FBC7}" presName="textA" presStyleLbl="revTx" presStyleIdx="0" presStyleCnt="7">
        <dgm:presLayoutVars>
          <dgm:bulletEnabled val="1"/>
        </dgm:presLayoutVars>
      </dgm:prSet>
      <dgm:spPr/>
    </dgm:pt>
    <dgm:pt modelId="{856CDB7E-3726-489A-9861-114386155195}" type="pres">
      <dgm:prSet presAssocID="{263CC05F-40B9-46B3-85E4-FFD97EE0FBC7}" presName="circleA" presStyleLbl="node1" presStyleIdx="0" presStyleCnt="7"/>
      <dgm:spPr/>
    </dgm:pt>
    <dgm:pt modelId="{C48CF91E-D877-435B-8CBF-654D9563F5C3}" type="pres">
      <dgm:prSet presAssocID="{263CC05F-40B9-46B3-85E4-FFD97EE0FBC7}" presName="spaceA" presStyleCnt="0"/>
      <dgm:spPr/>
    </dgm:pt>
    <dgm:pt modelId="{E40812D3-68B3-4DAE-A8B9-7759DB2CFA26}" type="pres">
      <dgm:prSet presAssocID="{FFAE5803-238E-4EFD-9BB1-607CBD84B828}" presName="space" presStyleCnt="0"/>
      <dgm:spPr/>
    </dgm:pt>
    <dgm:pt modelId="{BE43BA1B-A6BE-44CB-A37B-62B5F67215BD}" type="pres">
      <dgm:prSet presAssocID="{E3A786D4-E430-4ACB-8199-E2309009030A}" presName="compositeB" presStyleCnt="0"/>
      <dgm:spPr/>
    </dgm:pt>
    <dgm:pt modelId="{DB472615-615E-4C69-95C3-09DFD9E83191}" type="pres">
      <dgm:prSet presAssocID="{E3A786D4-E430-4ACB-8199-E2309009030A}" presName="textB" presStyleLbl="revTx" presStyleIdx="1" presStyleCnt="7">
        <dgm:presLayoutVars>
          <dgm:bulletEnabled val="1"/>
        </dgm:presLayoutVars>
      </dgm:prSet>
      <dgm:spPr/>
    </dgm:pt>
    <dgm:pt modelId="{6137BAA6-2EB5-4A1D-9609-0AF2D959C3A0}" type="pres">
      <dgm:prSet presAssocID="{E3A786D4-E430-4ACB-8199-E2309009030A}" presName="circleB" presStyleLbl="node1" presStyleIdx="1" presStyleCnt="7"/>
      <dgm:spPr/>
    </dgm:pt>
    <dgm:pt modelId="{FB6064B6-9659-49FF-A58C-90C806A9BE42}" type="pres">
      <dgm:prSet presAssocID="{E3A786D4-E430-4ACB-8199-E2309009030A}" presName="spaceB" presStyleCnt="0"/>
      <dgm:spPr/>
    </dgm:pt>
    <dgm:pt modelId="{3856F661-FB61-49CD-9A03-E739498FC5F5}" type="pres">
      <dgm:prSet presAssocID="{D1D77658-F11D-4DE1-B051-E47F2C2C1BF2}" presName="space" presStyleCnt="0"/>
      <dgm:spPr/>
    </dgm:pt>
    <dgm:pt modelId="{AF0C5C6A-A828-479D-BC84-E411F96AACE3}" type="pres">
      <dgm:prSet presAssocID="{0654ED89-06C6-40C1-98AC-02E37706C149}" presName="compositeA" presStyleCnt="0"/>
      <dgm:spPr/>
    </dgm:pt>
    <dgm:pt modelId="{53247700-4CF3-4D80-B431-78369A881C28}" type="pres">
      <dgm:prSet presAssocID="{0654ED89-06C6-40C1-98AC-02E37706C149}" presName="textA" presStyleLbl="revTx" presStyleIdx="2" presStyleCnt="7">
        <dgm:presLayoutVars>
          <dgm:bulletEnabled val="1"/>
        </dgm:presLayoutVars>
      </dgm:prSet>
      <dgm:spPr/>
    </dgm:pt>
    <dgm:pt modelId="{5F4EF57F-C0F4-45E4-9E42-22BEFB481FD0}" type="pres">
      <dgm:prSet presAssocID="{0654ED89-06C6-40C1-98AC-02E37706C149}" presName="circleA" presStyleLbl="node1" presStyleIdx="2" presStyleCnt="7"/>
      <dgm:spPr/>
    </dgm:pt>
    <dgm:pt modelId="{AACA0F92-CBA1-4A8E-8B19-A09E75F462E6}" type="pres">
      <dgm:prSet presAssocID="{0654ED89-06C6-40C1-98AC-02E37706C149}" presName="spaceA" presStyleCnt="0"/>
      <dgm:spPr/>
    </dgm:pt>
    <dgm:pt modelId="{45258D23-630B-4F3F-BFF6-B31F42530A4F}" type="pres">
      <dgm:prSet presAssocID="{F7771645-827E-4390-984B-EB80C3431AAB}" presName="space" presStyleCnt="0"/>
      <dgm:spPr/>
    </dgm:pt>
    <dgm:pt modelId="{C22577D7-8A99-4457-B2D4-4604FCFE202A}" type="pres">
      <dgm:prSet presAssocID="{86D5C60E-8ABB-4EF4-BE7A-EDD6C85EDF36}" presName="compositeB" presStyleCnt="0"/>
      <dgm:spPr/>
    </dgm:pt>
    <dgm:pt modelId="{C04D6519-0819-47FE-BC76-FDB0FAA7E54D}" type="pres">
      <dgm:prSet presAssocID="{86D5C60E-8ABB-4EF4-BE7A-EDD6C85EDF36}" presName="textB" presStyleLbl="revTx" presStyleIdx="3" presStyleCnt="7">
        <dgm:presLayoutVars>
          <dgm:bulletEnabled val="1"/>
        </dgm:presLayoutVars>
      </dgm:prSet>
      <dgm:spPr/>
    </dgm:pt>
    <dgm:pt modelId="{0B4FCEDD-03A1-44A8-98C6-E09A2E4C41DB}" type="pres">
      <dgm:prSet presAssocID="{86D5C60E-8ABB-4EF4-BE7A-EDD6C85EDF36}" presName="circleB" presStyleLbl="node1" presStyleIdx="3" presStyleCnt="7"/>
      <dgm:spPr/>
    </dgm:pt>
    <dgm:pt modelId="{C19E7E7E-94C8-4E5B-8C74-71AFC39652FD}" type="pres">
      <dgm:prSet presAssocID="{86D5C60E-8ABB-4EF4-BE7A-EDD6C85EDF36}" presName="spaceB" presStyleCnt="0"/>
      <dgm:spPr/>
    </dgm:pt>
    <dgm:pt modelId="{89A3B6E1-4663-4F46-A824-984949ACCE9A}" type="pres">
      <dgm:prSet presAssocID="{0901390D-6B81-4522-99DF-2086E47AFBA5}" presName="space" presStyleCnt="0"/>
      <dgm:spPr/>
    </dgm:pt>
    <dgm:pt modelId="{A1C94701-DCC5-415F-8780-4576CDC592C1}" type="pres">
      <dgm:prSet presAssocID="{30EAA6F1-CB17-4D09-9F61-F420D5659A85}" presName="compositeA" presStyleCnt="0"/>
      <dgm:spPr/>
    </dgm:pt>
    <dgm:pt modelId="{F33CAA3B-1AB1-409E-A016-7D25922B466E}" type="pres">
      <dgm:prSet presAssocID="{30EAA6F1-CB17-4D09-9F61-F420D5659A85}" presName="textA" presStyleLbl="revTx" presStyleIdx="4" presStyleCnt="7">
        <dgm:presLayoutVars>
          <dgm:bulletEnabled val="1"/>
        </dgm:presLayoutVars>
      </dgm:prSet>
      <dgm:spPr/>
    </dgm:pt>
    <dgm:pt modelId="{A631F2E1-ECB0-47A6-8B3C-F3B4AB74DC09}" type="pres">
      <dgm:prSet presAssocID="{30EAA6F1-CB17-4D09-9F61-F420D5659A85}" presName="circleA" presStyleLbl="node1" presStyleIdx="4" presStyleCnt="7"/>
      <dgm:spPr/>
    </dgm:pt>
    <dgm:pt modelId="{6E959B61-F524-4AAC-A2C2-46ED32EABEEF}" type="pres">
      <dgm:prSet presAssocID="{30EAA6F1-CB17-4D09-9F61-F420D5659A85}" presName="spaceA" presStyleCnt="0"/>
      <dgm:spPr/>
    </dgm:pt>
    <dgm:pt modelId="{8246093D-3228-48D2-8E4D-EA12405106AF}" type="pres">
      <dgm:prSet presAssocID="{699C5DE0-42E4-4EB8-A190-49A9E63B635B}" presName="space" presStyleCnt="0"/>
      <dgm:spPr/>
    </dgm:pt>
    <dgm:pt modelId="{4A8BA82E-81C5-4F2C-BBC2-2ABED511536F}" type="pres">
      <dgm:prSet presAssocID="{C94AE867-2A59-45E3-98F0-8BD292560A8E}" presName="compositeB" presStyleCnt="0"/>
      <dgm:spPr/>
    </dgm:pt>
    <dgm:pt modelId="{5412F89E-E8E7-4E83-8AE0-7861D2FDE69F}" type="pres">
      <dgm:prSet presAssocID="{C94AE867-2A59-45E3-98F0-8BD292560A8E}" presName="textB" presStyleLbl="revTx" presStyleIdx="5" presStyleCnt="7">
        <dgm:presLayoutVars>
          <dgm:bulletEnabled val="1"/>
        </dgm:presLayoutVars>
      </dgm:prSet>
      <dgm:spPr/>
    </dgm:pt>
    <dgm:pt modelId="{A6997C46-94CC-4043-9A34-693BE4FFD478}" type="pres">
      <dgm:prSet presAssocID="{C94AE867-2A59-45E3-98F0-8BD292560A8E}" presName="circleB" presStyleLbl="node1" presStyleIdx="5" presStyleCnt="7"/>
      <dgm:spPr/>
    </dgm:pt>
    <dgm:pt modelId="{EC51A661-C23C-467A-9ECF-A74D8AEBD5E4}" type="pres">
      <dgm:prSet presAssocID="{C94AE867-2A59-45E3-98F0-8BD292560A8E}" presName="spaceB" presStyleCnt="0"/>
      <dgm:spPr/>
    </dgm:pt>
    <dgm:pt modelId="{84FBA67E-9A48-4785-95E5-AF8750E43496}" type="pres">
      <dgm:prSet presAssocID="{6445E19B-98E7-4005-A670-8B1557C0F852}" presName="space" presStyleCnt="0"/>
      <dgm:spPr/>
    </dgm:pt>
    <dgm:pt modelId="{4D4E3016-4CDE-403E-B84D-C57E36176F5E}" type="pres">
      <dgm:prSet presAssocID="{8E6E0EA6-D62A-40F2-B1E8-312ADB6D2176}" presName="compositeA" presStyleCnt="0"/>
      <dgm:spPr/>
    </dgm:pt>
    <dgm:pt modelId="{12BCC35F-9B21-49CA-A6F3-7F6386DD1D00}" type="pres">
      <dgm:prSet presAssocID="{8E6E0EA6-D62A-40F2-B1E8-312ADB6D2176}" presName="textA" presStyleLbl="revTx" presStyleIdx="6" presStyleCnt="7">
        <dgm:presLayoutVars>
          <dgm:bulletEnabled val="1"/>
        </dgm:presLayoutVars>
      </dgm:prSet>
      <dgm:spPr/>
    </dgm:pt>
    <dgm:pt modelId="{FD9B908B-0609-4539-B9C5-FE6998FD2914}" type="pres">
      <dgm:prSet presAssocID="{8E6E0EA6-D62A-40F2-B1E8-312ADB6D2176}" presName="circleA" presStyleLbl="node1" presStyleIdx="6" presStyleCnt="7"/>
      <dgm:spPr/>
    </dgm:pt>
    <dgm:pt modelId="{A402D9A7-D040-40B5-AF4B-6086CB303FE8}" type="pres">
      <dgm:prSet presAssocID="{8E6E0EA6-D62A-40F2-B1E8-312ADB6D2176}" presName="spaceA" presStyleCnt="0"/>
      <dgm:spPr/>
    </dgm:pt>
  </dgm:ptLst>
  <dgm:cxnLst>
    <dgm:cxn modelId="{9EC92A2D-A1A3-4D77-8ADA-364C76E75BEE}" srcId="{502D592A-BAEE-4906-BBE8-21D18868299D}" destId="{86D5C60E-8ABB-4EF4-BE7A-EDD6C85EDF36}" srcOrd="3" destOrd="0" parTransId="{0AE63E6D-7A42-48CE-A4B4-4E3EAE4E8118}" sibTransId="{0901390D-6B81-4522-99DF-2086E47AFBA5}"/>
    <dgm:cxn modelId="{59D62D60-4729-4367-BB53-488FF744AAFC}" type="presOf" srcId="{30EAA6F1-CB17-4D09-9F61-F420D5659A85}" destId="{F33CAA3B-1AB1-409E-A016-7D25922B466E}" srcOrd="0" destOrd="0" presId="urn:microsoft.com/office/officeart/2005/8/layout/hProcess11"/>
    <dgm:cxn modelId="{6AE2D063-494D-416D-A49A-7A76D72884D8}" srcId="{502D592A-BAEE-4906-BBE8-21D18868299D}" destId="{30EAA6F1-CB17-4D09-9F61-F420D5659A85}" srcOrd="4" destOrd="0" parTransId="{64F65EB6-0163-4AA1-9B3B-51D919E91508}" sibTransId="{699C5DE0-42E4-4EB8-A190-49A9E63B635B}"/>
    <dgm:cxn modelId="{A1ED4153-BA5C-4C1F-A2EB-A1DD49CA66B7}" srcId="{502D592A-BAEE-4906-BBE8-21D18868299D}" destId="{8E6E0EA6-D62A-40F2-B1E8-312ADB6D2176}" srcOrd="6" destOrd="0" parTransId="{2E6481F8-E200-4D41-991F-9F311F63FC0A}" sibTransId="{5B014686-A1EC-4A46-9127-8B4E682B40CE}"/>
    <dgm:cxn modelId="{619C1154-4AF6-4289-A4B9-D5061FB04B2F}" srcId="{502D592A-BAEE-4906-BBE8-21D18868299D}" destId="{E3A786D4-E430-4ACB-8199-E2309009030A}" srcOrd="1" destOrd="0" parTransId="{B052A544-14EE-495B-9D6A-B1998D2BFDF2}" sibTransId="{D1D77658-F11D-4DE1-B051-E47F2C2C1BF2}"/>
    <dgm:cxn modelId="{FE1FC375-037D-4E20-ABB1-BA4B95328548}" type="presOf" srcId="{86D5C60E-8ABB-4EF4-BE7A-EDD6C85EDF36}" destId="{C04D6519-0819-47FE-BC76-FDB0FAA7E54D}" srcOrd="0" destOrd="0" presId="urn:microsoft.com/office/officeart/2005/8/layout/hProcess11"/>
    <dgm:cxn modelId="{2BBB22A2-6BD2-446E-B456-80E3274CC055}" type="presOf" srcId="{E3A786D4-E430-4ACB-8199-E2309009030A}" destId="{DB472615-615E-4C69-95C3-09DFD9E83191}" srcOrd="0" destOrd="0" presId="urn:microsoft.com/office/officeart/2005/8/layout/hProcess11"/>
    <dgm:cxn modelId="{CC9488A7-4D5A-4CCD-A9AE-531011C76FA5}" srcId="{502D592A-BAEE-4906-BBE8-21D18868299D}" destId="{0654ED89-06C6-40C1-98AC-02E37706C149}" srcOrd="2" destOrd="0" parTransId="{8B899ED8-F357-4B2D-AF6E-1657594A6F3D}" sibTransId="{F7771645-827E-4390-984B-EB80C3431AAB}"/>
    <dgm:cxn modelId="{D1CBA9A7-42F0-4659-BC8E-FFB6BB67365E}" type="presOf" srcId="{C94AE867-2A59-45E3-98F0-8BD292560A8E}" destId="{5412F89E-E8E7-4E83-8AE0-7861D2FDE69F}" srcOrd="0" destOrd="0" presId="urn:microsoft.com/office/officeart/2005/8/layout/hProcess11"/>
    <dgm:cxn modelId="{CAE3BDC3-6464-47C4-BDAF-6F8632AD66A2}" type="presOf" srcId="{502D592A-BAEE-4906-BBE8-21D18868299D}" destId="{68822476-E9B8-4A3E-8AEB-6BBE4A770F17}" srcOrd="0" destOrd="0" presId="urn:microsoft.com/office/officeart/2005/8/layout/hProcess11"/>
    <dgm:cxn modelId="{825588CD-BB22-4386-A2FB-5402122996F4}" type="presOf" srcId="{0654ED89-06C6-40C1-98AC-02E37706C149}" destId="{53247700-4CF3-4D80-B431-78369A881C28}" srcOrd="0" destOrd="0" presId="urn:microsoft.com/office/officeart/2005/8/layout/hProcess11"/>
    <dgm:cxn modelId="{B1963ED1-E516-4D5E-ACFA-4368A2161346}" type="presOf" srcId="{263CC05F-40B9-46B3-85E4-FFD97EE0FBC7}" destId="{766753C2-2829-4DEB-8315-275122999908}" srcOrd="0" destOrd="0" presId="urn:microsoft.com/office/officeart/2005/8/layout/hProcess11"/>
    <dgm:cxn modelId="{6EF9AED9-531C-49DF-8292-6F47374FAFF3}" srcId="{502D592A-BAEE-4906-BBE8-21D18868299D}" destId="{C94AE867-2A59-45E3-98F0-8BD292560A8E}" srcOrd="5" destOrd="0" parTransId="{ED55D6ED-1BB8-4566-8457-85539E07B959}" sibTransId="{6445E19B-98E7-4005-A670-8B1557C0F852}"/>
    <dgm:cxn modelId="{9A4EE8DB-B709-449E-92B3-B5682DE65904}" srcId="{502D592A-BAEE-4906-BBE8-21D18868299D}" destId="{263CC05F-40B9-46B3-85E4-FFD97EE0FBC7}" srcOrd="0" destOrd="0" parTransId="{CDF9C162-89A2-4CE5-9AD6-0FFF82318C1E}" sibTransId="{FFAE5803-238E-4EFD-9BB1-607CBD84B828}"/>
    <dgm:cxn modelId="{891A58FA-8AE2-49CB-9518-DCF243969123}" type="presOf" srcId="{8E6E0EA6-D62A-40F2-B1E8-312ADB6D2176}" destId="{12BCC35F-9B21-49CA-A6F3-7F6386DD1D00}" srcOrd="0" destOrd="0" presId="urn:microsoft.com/office/officeart/2005/8/layout/hProcess11"/>
    <dgm:cxn modelId="{D73B19F3-455E-4F4F-9338-9EC7AB577A7E}" type="presParOf" srcId="{68822476-E9B8-4A3E-8AEB-6BBE4A770F17}" destId="{FFF3BE56-CC9D-49B4-A922-BD2E2D2ED78C}" srcOrd="0" destOrd="0" presId="urn:microsoft.com/office/officeart/2005/8/layout/hProcess11"/>
    <dgm:cxn modelId="{BD243DEE-4055-4FD5-AC2E-51D52A6F7D30}" type="presParOf" srcId="{68822476-E9B8-4A3E-8AEB-6BBE4A770F17}" destId="{70940F85-17C6-43EE-B865-43B7A6B6165E}" srcOrd="1" destOrd="0" presId="urn:microsoft.com/office/officeart/2005/8/layout/hProcess11"/>
    <dgm:cxn modelId="{774ECB94-AAF0-4FA5-9334-11EE7B9D4C76}" type="presParOf" srcId="{70940F85-17C6-43EE-B865-43B7A6B6165E}" destId="{7C33DD1F-AD75-444E-A092-4ED7125F0A1F}" srcOrd="0" destOrd="0" presId="urn:microsoft.com/office/officeart/2005/8/layout/hProcess11"/>
    <dgm:cxn modelId="{AC3109BF-D0D6-4D12-831E-8699DF54656A}" type="presParOf" srcId="{7C33DD1F-AD75-444E-A092-4ED7125F0A1F}" destId="{766753C2-2829-4DEB-8315-275122999908}" srcOrd="0" destOrd="0" presId="urn:microsoft.com/office/officeart/2005/8/layout/hProcess11"/>
    <dgm:cxn modelId="{DFDDB73D-E095-4BFD-87EA-36488D45A531}" type="presParOf" srcId="{7C33DD1F-AD75-444E-A092-4ED7125F0A1F}" destId="{856CDB7E-3726-489A-9861-114386155195}" srcOrd="1" destOrd="0" presId="urn:microsoft.com/office/officeart/2005/8/layout/hProcess11"/>
    <dgm:cxn modelId="{39F2CA45-06AF-45C5-8149-D931DDA7EC69}" type="presParOf" srcId="{7C33DD1F-AD75-444E-A092-4ED7125F0A1F}" destId="{C48CF91E-D877-435B-8CBF-654D9563F5C3}" srcOrd="2" destOrd="0" presId="urn:microsoft.com/office/officeart/2005/8/layout/hProcess11"/>
    <dgm:cxn modelId="{68A05BBB-ED9D-48F1-9E38-061834A3A78F}" type="presParOf" srcId="{70940F85-17C6-43EE-B865-43B7A6B6165E}" destId="{E40812D3-68B3-4DAE-A8B9-7759DB2CFA26}" srcOrd="1" destOrd="0" presId="urn:microsoft.com/office/officeart/2005/8/layout/hProcess11"/>
    <dgm:cxn modelId="{B054C04C-DC75-4551-8773-86DF7244E462}" type="presParOf" srcId="{70940F85-17C6-43EE-B865-43B7A6B6165E}" destId="{BE43BA1B-A6BE-44CB-A37B-62B5F67215BD}" srcOrd="2" destOrd="0" presId="urn:microsoft.com/office/officeart/2005/8/layout/hProcess11"/>
    <dgm:cxn modelId="{BEDF4981-1F2D-4DF2-90EE-B1A98E0F324F}" type="presParOf" srcId="{BE43BA1B-A6BE-44CB-A37B-62B5F67215BD}" destId="{DB472615-615E-4C69-95C3-09DFD9E83191}" srcOrd="0" destOrd="0" presId="urn:microsoft.com/office/officeart/2005/8/layout/hProcess11"/>
    <dgm:cxn modelId="{50157519-21B7-4FBD-8D5A-383494F4F4B6}" type="presParOf" srcId="{BE43BA1B-A6BE-44CB-A37B-62B5F67215BD}" destId="{6137BAA6-2EB5-4A1D-9609-0AF2D959C3A0}" srcOrd="1" destOrd="0" presId="urn:microsoft.com/office/officeart/2005/8/layout/hProcess11"/>
    <dgm:cxn modelId="{2F727F67-A5B6-41CE-94E6-3F51F56D4499}" type="presParOf" srcId="{BE43BA1B-A6BE-44CB-A37B-62B5F67215BD}" destId="{FB6064B6-9659-49FF-A58C-90C806A9BE42}" srcOrd="2" destOrd="0" presId="urn:microsoft.com/office/officeart/2005/8/layout/hProcess11"/>
    <dgm:cxn modelId="{5DD9C248-6EA0-483F-9995-62BDB4831A31}" type="presParOf" srcId="{70940F85-17C6-43EE-B865-43B7A6B6165E}" destId="{3856F661-FB61-49CD-9A03-E739498FC5F5}" srcOrd="3" destOrd="0" presId="urn:microsoft.com/office/officeart/2005/8/layout/hProcess11"/>
    <dgm:cxn modelId="{9E49A819-219A-4FA5-93F5-E0981315AD67}" type="presParOf" srcId="{70940F85-17C6-43EE-B865-43B7A6B6165E}" destId="{AF0C5C6A-A828-479D-BC84-E411F96AACE3}" srcOrd="4" destOrd="0" presId="urn:microsoft.com/office/officeart/2005/8/layout/hProcess11"/>
    <dgm:cxn modelId="{13C0B4E1-8D47-41B9-B15D-AFFA072E0416}" type="presParOf" srcId="{AF0C5C6A-A828-479D-BC84-E411F96AACE3}" destId="{53247700-4CF3-4D80-B431-78369A881C28}" srcOrd="0" destOrd="0" presId="urn:microsoft.com/office/officeart/2005/8/layout/hProcess11"/>
    <dgm:cxn modelId="{E266E6F7-8D57-40C3-BCA5-EEE983BFB836}" type="presParOf" srcId="{AF0C5C6A-A828-479D-BC84-E411F96AACE3}" destId="{5F4EF57F-C0F4-45E4-9E42-22BEFB481FD0}" srcOrd="1" destOrd="0" presId="urn:microsoft.com/office/officeart/2005/8/layout/hProcess11"/>
    <dgm:cxn modelId="{9CECBA36-CB2B-4FBE-8ED4-D890E21E1FF5}" type="presParOf" srcId="{AF0C5C6A-A828-479D-BC84-E411F96AACE3}" destId="{AACA0F92-CBA1-4A8E-8B19-A09E75F462E6}" srcOrd="2" destOrd="0" presId="urn:microsoft.com/office/officeart/2005/8/layout/hProcess11"/>
    <dgm:cxn modelId="{E65859FF-2D13-4A2A-ACA1-DB69F3D84805}" type="presParOf" srcId="{70940F85-17C6-43EE-B865-43B7A6B6165E}" destId="{45258D23-630B-4F3F-BFF6-B31F42530A4F}" srcOrd="5" destOrd="0" presId="urn:microsoft.com/office/officeart/2005/8/layout/hProcess11"/>
    <dgm:cxn modelId="{B91400FE-2A3C-4A86-B3A3-3083636AB441}" type="presParOf" srcId="{70940F85-17C6-43EE-B865-43B7A6B6165E}" destId="{C22577D7-8A99-4457-B2D4-4604FCFE202A}" srcOrd="6" destOrd="0" presId="urn:microsoft.com/office/officeart/2005/8/layout/hProcess11"/>
    <dgm:cxn modelId="{F6F8FF46-0ED3-455F-8338-A06F813B7E9A}" type="presParOf" srcId="{C22577D7-8A99-4457-B2D4-4604FCFE202A}" destId="{C04D6519-0819-47FE-BC76-FDB0FAA7E54D}" srcOrd="0" destOrd="0" presId="urn:microsoft.com/office/officeart/2005/8/layout/hProcess11"/>
    <dgm:cxn modelId="{A4CED996-ECD6-408B-8354-E3B8A7B1C972}" type="presParOf" srcId="{C22577D7-8A99-4457-B2D4-4604FCFE202A}" destId="{0B4FCEDD-03A1-44A8-98C6-E09A2E4C41DB}" srcOrd="1" destOrd="0" presId="urn:microsoft.com/office/officeart/2005/8/layout/hProcess11"/>
    <dgm:cxn modelId="{9619E0CD-1050-42E2-8B2B-E59CBA97C222}" type="presParOf" srcId="{C22577D7-8A99-4457-B2D4-4604FCFE202A}" destId="{C19E7E7E-94C8-4E5B-8C74-71AFC39652FD}" srcOrd="2" destOrd="0" presId="urn:microsoft.com/office/officeart/2005/8/layout/hProcess11"/>
    <dgm:cxn modelId="{FE70C94D-0753-4E45-948F-DE19FC966DCE}" type="presParOf" srcId="{70940F85-17C6-43EE-B865-43B7A6B6165E}" destId="{89A3B6E1-4663-4F46-A824-984949ACCE9A}" srcOrd="7" destOrd="0" presId="urn:microsoft.com/office/officeart/2005/8/layout/hProcess11"/>
    <dgm:cxn modelId="{4E3DD1E3-F499-4A8F-BF10-2802EFD6CB39}" type="presParOf" srcId="{70940F85-17C6-43EE-B865-43B7A6B6165E}" destId="{A1C94701-DCC5-415F-8780-4576CDC592C1}" srcOrd="8" destOrd="0" presId="urn:microsoft.com/office/officeart/2005/8/layout/hProcess11"/>
    <dgm:cxn modelId="{79323F20-6F67-442D-88E2-161905078D2A}" type="presParOf" srcId="{A1C94701-DCC5-415F-8780-4576CDC592C1}" destId="{F33CAA3B-1AB1-409E-A016-7D25922B466E}" srcOrd="0" destOrd="0" presId="urn:microsoft.com/office/officeart/2005/8/layout/hProcess11"/>
    <dgm:cxn modelId="{2F31C811-FE48-4204-829B-6F0BD34AF73E}" type="presParOf" srcId="{A1C94701-DCC5-415F-8780-4576CDC592C1}" destId="{A631F2E1-ECB0-47A6-8B3C-F3B4AB74DC09}" srcOrd="1" destOrd="0" presId="urn:microsoft.com/office/officeart/2005/8/layout/hProcess11"/>
    <dgm:cxn modelId="{C4452946-5479-49EB-ACD7-E4CB842EDE11}" type="presParOf" srcId="{A1C94701-DCC5-415F-8780-4576CDC592C1}" destId="{6E959B61-F524-4AAC-A2C2-46ED32EABEEF}" srcOrd="2" destOrd="0" presId="urn:microsoft.com/office/officeart/2005/8/layout/hProcess11"/>
    <dgm:cxn modelId="{C9D200E3-E956-49A3-9655-72C69BCF8DBC}" type="presParOf" srcId="{70940F85-17C6-43EE-B865-43B7A6B6165E}" destId="{8246093D-3228-48D2-8E4D-EA12405106AF}" srcOrd="9" destOrd="0" presId="urn:microsoft.com/office/officeart/2005/8/layout/hProcess11"/>
    <dgm:cxn modelId="{45DEF2C5-BCF7-4712-A7FF-E4449FF22BAB}" type="presParOf" srcId="{70940F85-17C6-43EE-B865-43B7A6B6165E}" destId="{4A8BA82E-81C5-4F2C-BBC2-2ABED511536F}" srcOrd="10" destOrd="0" presId="urn:microsoft.com/office/officeart/2005/8/layout/hProcess11"/>
    <dgm:cxn modelId="{8D9D1768-FC0D-433B-84F9-3CA9B710C7AE}" type="presParOf" srcId="{4A8BA82E-81C5-4F2C-BBC2-2ABED511536F}" destId="{5412F89E-E8E7-4E83-8AE0-7861D2FDE69F}" srcOrd="0" destOrd="0" presId="urn:microsoft.com/office/officeart/2005/8/layout/hProcess11"/>
    <dgm:cxn modelId="{7C808167-2B1F-4A2E-97E3-E1355CFE3AC1}" type="presParOf" srcId="{4A8BA82E-81C5-4F2C-BBC2-2ABED511536F}" destId="{A6997C46-94CC-4043-9A34-693BE4FFD478}" srcOrd="1" destOrd="0" presId="urn:microsoft.com/office/officeart/2005/8/layout/hProcess11"/>
    <dgm:cxn modelId="{6FFB1A74-49DA-4D49-9F23-5C28D978B874}" type="presParOf" srcId="{4A8BA82E-81C5-4F2C-BBC2-2ABED511536F}" destId="{EC51A661-C23C-467A-9ECF-A74D8AEBD5E4}" srcOrd="2" destOrd="0" presId="urn:microsoft.com/office/officeart/2005/8/layout/hProcess11"/>
    <dgm:cxn modelId="{FF3AE8E4-98D3-4C11-9702-07307B123654}" type="presParOf" srcId="{70940F85-17C6-43EE-B865-43B7A6B6165E}" destId="{84FBA67E-9A48-4785-95E5-AF8750E43496}" srcOrd="11" destOrd="0" presId="urn:microsoft.com/office/officeart/2005/8/layout/hProcess11"/>
    <dgm:cxn modelId="{C39DC65D-9691-4DB4-8776-C6D13C47DE9F}" type="presParOf" srcId="{70940F85-17C6-43EE-B865-43B7A6B6165E}" destId="{4D4E3016-4CDE-403E-B84D-C57E36176F5E}" srcOrd="12" destOrd="0" presId="urn:microsoft.com/office/officeart/2005/8/layout/hProcess11"/>
    <dgm:cxn modelId="{302D8F4F-C84F-430A-B47B-AE8630B36A52}" type="presParOf" srcId="{4D4E3016-4CDE-403E-B84D-C57E36176F5E}" destId="{12BCC35F-9B21-49CA-A6F3-7F6386DD1D00}" srcOrd="0" destOrd="0" presId="urn:microsoft.com/office/officeart/2005/8/layout/hProcess11"/>
    <dgm:cxn modelId="{8C2B7AC1-AE86-4994-93B7-7D03623CB588}" type="presParOf" srcId="{4D4E3016-4CDE-403E-B84D-C57E36176F5E}" destId="{FD9B908B-0609-4539-B9C5-FE6998FD2914}" srcOrd="1" destOrd="0" presId="urn:microsoft.com/office/officeart/2005/8/layout/hProcess11"/>
    <dgm:cxn modelId="{B5A9CEB1-BD0E-4C61-A01B-9C314A0B9655}" type="presParOf" srcId="{4D4E3016-4CDE-403E-B84D-C57E36176F5E}" destId="{A402D9A7-D040-40B5-AF4B-6086CB303FE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3BE56-CC9D-49B4-A922-BD2E2D2ED78C}">
      <dsp:nvSpPr>
        <dsp:cNvPr id="0" name=""/>
        <dsp:cNvSpPr/>
      </dsp:nvSpPr>
      <dsp:spPr>
        <a:xfrm>
          <a:off x="0" y="758915"/>
          <a:ext cx="8275199" cy="97310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6753C2-2829-4DEB-8315-275122999908}">
      <dsp:nvSpPr>
        <dsp:cNvPr id="0" name=""/>
        <dsp:cNvSpPr/>
      </dsp:nvSpPr>
      <dsp:spPr>
        <a:xfrm>
          <a:off x="636" y="0"/>
          <a:ext cx="1020055" cy="973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b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Nov 2018–Jan 2019</a:t>
          </a:r>
          <a:r>
            <a:rPr lang="en-US" sz="700" kern="1200" dirty="0"/>
            <a:t>: Initial planning</a:t>
          </a:r>
        </a:p>
      </dsp:txBody>
      <dsp:txXfrm>
        <a:off x="636" y="0"/>
        <a:ext cx="1020055" cy="973105"/>
      </dsp:txXfrm>
    </dsp:sp>
    <dsp:sp modelId="{856CDB7E-3726-489A-9861-114386155195}">
      <dsp:nvSpPr>
        <dsp:cNvPr id="0" name=""/>
        <dsp:cNvSpPr/>
      </dsp:nvSpPr>
      <dsp:spPr>
        <a:xfrm>
          <a:off x="389026" y="1094743"/>
          <a:ext cx="243276" cy="2432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72615-615E-4C69-95C3-09DFD9E83191}">
      <dsp:nvSpPr>
        <dsp:cNvPr id="0" name=""/>
        <dsp:cNvSpPr/>
      </dsp:nvSpPr>
      <dsp:spPr>
        <a:xfrm>
          <a:off x="1071694" y="1459657"/>
          <a:ext cx="1020055" cy="973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t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Feb 2019</a:t>
          </a:r>
          <a:r>
            <a:rPr lang="en-US" sz="700" b="0" kern="1200" dirty="0"/>
            <a:t>: Stakeholder input &amp; </a:t>
          </a:r>
          <a:r>
            <a:rPr lang="en-US" sz="700" b="0" kern="1200" dirty="0" err="1"/>
            <a:t>workplan</a:t>
          </a:r>
          <a:r>
            <a:rPr lang="en-US" sz="700" b="0" kern="1200" dirty="0"/>
            <a:t> revisions</a:t>
          </a:r>
          <a:endParaRPr lang="en-US" sz="700" kern="1200" dirty="0"/>
        </a:p>
      </dsp:txBody>
      <dsp:txXfrm>
        <a:off x="1071694" y="1459657"/>
        <a:ext cx="1020055" cy="973105"/>
      </dsp:txXfrm>
    </dsp:sp>
    <dsp:sp modelId="{6137BAA6-2EB5-4A1D-9609-0AF2D959C3A0}">
      <dsp:nvSpPr>
        <dsp:cNvPr id="0" name=""/>
        <dsp:cNvSpPr/>
      </dsp:nvSpPr>
      <dsp:spPr>
        <a:xfrm>
          <a:off x="1460084" y="1094743"/>
          <a:ext cx="243276" cy="2432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47700-4CF3-4D80-B431-78369A881C28}">
      <dsp:nvSpPr>
        <dsp:cNvPr id="0" name=""/>
        <dsp:cNvSpPr/>
      </dsp:nvSpPr>
      <dsp:spPr>
        <a:xfrm>
          <a:off x="2142753" y="0"/>
          <a:ext cx="1020055" cy="973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b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Mar-Aug 2019</a:t>
          </a:r>
          <a:r>
            <a:rPr lang="en-US" sz="700" b="0" kern="1200" dirty="0"/>
            <a:t>: Implement data collection &amp; analysis</a:t>
          </a:r>
          <a:endParaRPr lang="en-US" sz="700" b="1" kern="1200" dirty="0"/>
        </a:p>
      </dsp:txBody>
      <dsp:txXfrm>
        <a:off x="2142753" y="0"/>
        <a:ext cx="1020055" cy="973105"/>
      </dsp:txXfrm>
    </dsp:sp>
    <dsp:sp modelId="{5F4EF57F-C0F4-45E4-9E42-22BEFB481FD0}">
      <dsp:nvSpPr>
        <dsp:cNvPr id="0" name=""/>
        <dsp:cNvSpPr/>
      </dsp:nvSpPr>
      <dsp:spPr>
        <a:xfrm>
          <a:off x="2531142" y="1094743"/>
          <a:ext cx="243276" cy="2432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4D6519-0819-47FE-BC76-FDB0FAA7E54D}">
      <dsp:nvSpPr>
        <dsp:cNvPr id="0" name=""/>
        <dsp:cNvSpPr/>
      </dsp:nvSpPr>
      <dsp:spPr>
        <a:xfrm>
          <a:off x="3213811" y="1459657"/>
          <a:ext cx="1020055" cy="973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t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Sept-Nov 2019</a:t>
          </a:r>
          <a:r>
            <a:rPr lang="en-US" sz="700" b="0" kern="1200" dirty="0"/>
            <a:t>: Synthesize results, Prepare data tools &amp; NA report</a:t>
          </a:r>
          <a:endParaRPr lang="en-US" sz="700" b="1" kern="1200" dirty="0"/>
        </a:p>
      </dsp:txBody>
      <dsp:txXfrm>
        <a:off x="3213811" y="1459657"/>
        <a:ext cx="1020055" cy="973105"/>
      </dsp:txXfrm>
    </dsp:sp>
    <dsp:sp modelId="{0B4FCEDD-03A1-44A8-98C6-E09A2E4C41DB}">
      <dsp:nvSpPr>
        <dsp:cNvPr id="0" name=""/>
        <dsp:cNvSpPr/>
      </dsp:nvSpPr>
      <dsp:spPr>
        <a:xfrm>
          <a:off x="3602201" y="1094743"/>
          <a:ext cx="243276" cy="2432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3CAA3B-1AB1-409E-A016-7D25922B466E}">
      <dsp:nvSpPr>
        <dsp:cNvPr id="0" name=""/>
        <dsp:cNvSpPr/>
      </dsp:nvSpPr>
      <dsp:spPr>
        <a:xfrm>
          <a:off x="4284870" y="0"/>
          <a:ext cx="1020055" cy="973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b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Dec 2019-Jan 2020:</a:t>
          </a:r>
          <a:r>
            <a:rPr lang="en-US" sz="700" b="0" kern="1200" dirty="0"/>
            <a:t> Conduct needs prioritization with stakeholders/partners</a:t>
          </a:r>
        </a:p>
      </dsp:txBody>
      <dsp:txXfrm>
        <a:off x="4284870" y="0"/>
        <a:ext cx="1020055" cy="973105"/>
      </dsp:txXfrm>
    </dsp:sp>
    <dsp:sp modelId="{A631F2E1-ECB0-47A6-8B3C-F3B4AB74DC09}">
      <dsp:nvSpPr>
        <dsp:cNvPr id="0" name=""/>
        <dsp:cNvSpPr/>
      </dsp:nvSpPr>
      <dsp:spPr>
        <a:xfrm>
          <a:off x="4673259" y="1094743"/>
          <a:ext cx="243276" cy="2432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12F89E-E8E7-4E83-8AE0-7861D2FDE69F}">
      <dsp:nvSpPr>
        <dsp:cNvPr id="0" name=""/>
        <dsp:cNvSpPr/>
      </dsp:nvSpPr>
      <dsp:spPr>
        <a:xfrm>
          <a:off x="5355928" y="1459657"/>
          <a:ext cx="1020055" cy="973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t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Feb-Apr 2020</a:t>
          </a:r>
          <a:r>
            <a:rPr lang="en-US" sz="700" b="0" kern="1200" dirty="0"/>
            <a:t>: Finalize 2020-2025 priorities </a:t>
          </a:r>
          <a:r>
            <a:rPr lang="en-US" sz="700" b="0" i="1" kern="1200" dirty="0">
              <a:solidFill>
                <a:schemeClr val="accent2">
                  <a:lumMod val="75000"/>
                </a:schemeClr>
              </a:solidFill>
            </a:rPr>
            <a:t>&amp; develop strategies and ESMs for new priorities</a:t>
          </a:r>
          <a:endParaRPr lang="en-US" sz="700" b="1" i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355928" y="1459657"/>
        <a:ext cx="1020055" cy="973105"/>
      </dsp:txXfrm>
    </dsp:sp>
    <dsp:sp modelId="{A6997C46-94CC-4043-9A34-693BE4FFD478}">
      <dsp:nvSpPr>
        <dsp:cNvPr id="0" name=""/>
        <dsp:cNvSpPr/>
      </dsp:nvSpPr>
      <dsp:spPr>
        <a:xfrm>
          <a:off x="5744318" y="1094743"/>
          <a:ext cx="243276" cy="2432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BCC35F-9B21-49CA-A6F3-7F6386DD1D00}">
      <dsp:nvSpPr>
        <dsp:cNvPr id="0" name=""/>
        <dsp:cNvSpPr/>
      </dsp:nvSpPr>
      <dsp:spPr>
        <a:xfrm>
          <a:off x="6426987" y="0"/>
          <a:ext cx="1020055" cy="973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b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i="0" kern="1200" dirty="0">
              <a:solidFill>
                <a:schemeClr val="tx1"/>
              </a:solidFill>
            </a:rPr>
            <a:t>May-June 2020</a:t>
          </a:r>
          <a:r>
            <a:rPr lang="en-US" sz="700" b="0" i="0" kern="1200" dirty="0">
              <a:solidFill>
                <a:schemeClr val="tx1"/>
              </a:solidFill>
            </a:rPr>
            <a:t>: Write up NA, priorities, strategies, ESMs for Block Grant application </a:t>
          </a:r>
        </a:p>
      </dsp:txBody>
      <dsp:txXfrm>
        <a:off x="6426987" y="0"/>
        <a:ext cx="1020055" cy="973105"/>
      </dsp:txXfrm>
    </dsp:sp>
    <dsp:sp modelId="{FD9B908B-0609-4539-B9C5-FE6998FD2914}">
      <dsp:nvSpPr>
        <dsp:cNvPr id="0" name=""/>
        <dsp:cNvSpPr/>
      </dsp:nvSpPr>
      <dsp:spPr>
        <a:xfrm>
          <a:off x="6815376" y="1094743"/>
          <a:ext cx="243276" cy="2432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4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9F50-D618-496B-B16D-58BDBC3D8A8F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9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9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B0DEC-8E10-4251-914F-1A04461CA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09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5"/>
            <a:ext cx="303784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7" y="5"/>
            <a:ext cx="303784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0" y="4416425"/>
            <a:ext cx="560832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680"/>
            <a:ext cx="303784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7" y="8829680"/>
            <a:ext cx="303784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3278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701040" y="4416425"/>
            <a:ext cx="5608320" cy="41830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1715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701040" y="4416425"/>
            <a:ext cx="5608320" cy="41830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5993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701040" y="4416425"/>
            <a:ext cx="5608320" cy="41830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7405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01040" y="4416425"/>
            <a:ext cx="5608320" cy="41830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5085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701040" y="4416425"/>
            <a:ext cx="5608320" cy="41830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3526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701040" y="4416425"/>
            <a:ext cx="5608320" cy="41830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596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701040" y="4416425"/>
            <a:ext cx="5608320" cy="41830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4490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701040" y="4416425"/>
            <a:ext cx="5608320" cy="41830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8379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701040" y="4416425"/>
            <a:ext cx="5608320" cy="41830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3889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6826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28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rgbClr val="005595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20"/>
              </a:spcBef>
              <a:spcAft>
                <a:spcPts val="0"/>
              </a:spcAft>
              <a:buClr>
                <a:srgbClr val="00559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28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28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28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28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2895600" y="60960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rgbClr val="00559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rgbClr val="005595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00559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304800" y="5943600"/>
            <a:ext cx="3505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304800" y="6477000"/>
            <a:ext cx="213360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477000"/>
            <a:ext cx="28956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05595"/>
              </a:buClr>
              <a:buSzPts val="2800"/>
              <a:buFont typeface="Arial"/>
              <a:buChar char="•"/>
              <a:defRPr sz="2800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05595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0559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05595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005595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005595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rgbClr val="005595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rgbClr val="005595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rgbClr val="005595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05595"/>
              </a:buClr>
              <a:buSzPts val="2800"/>
              <a:buFont typeface="Arial"/>
              <a:buChar char="•"/>
              <a:defRPr sz="2800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05595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0559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05595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005595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005595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rgbClr val="005595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rgbClr val="005595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rgbClr val="005595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304800" y="5943600"/>
            <a:ext cx="3505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304800" y="6477000"/>
            <a:ext cx="213360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477000"/>
            <a:ext cx="28956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 rot="5400000">
            <a:off x="4937919" y="1966119"/>
            <a:ext cx="544036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 rot="5400000">
            <a:off x="746919" y="-15081"/>
            <a:ext cx="544036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rgbClr val="005595"/>
              </a:buClr>
              <a:buSzPts val="2000"/>
              <a:buFont typeface="Arial"/>
              <a:buChar char="•"/>
              <a:defRPr sz="2000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rgbClr val="005595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00559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304800" y="5943600"/>
            <a:ext cx="3505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304800" y="6477000"/>
            <a:ext cx="213360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477000"/>
            <a:ext cx="28956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 rot="5400000">
            <a:off x="2514600" y="-457200"/>
            <a:ext cx="41148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rgbClr val="005595"/>
              </a:buClr>
              <a:buSzPts val="2000"/>
              <a:buFont typeface="Arial"/>
              <a:buChar char="•"/>
              <a:defRPr sz="2000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rgbClr val="005595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00559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304800" y="5943600"/>
            <a:ext cx="3505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304800" y="6477000"/>
            <a:ext cx="213360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0" y="6477000"/>
            <a:ext cx="28956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005595"/>
              </a:buClr>
              <a:buSzPts val="3200"/>
              <a:buFont typeface="Arial"/>
              <a:buNone/>
              <a:defRPr sz="3200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05595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05595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0559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00559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00559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00559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00559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rgbClr val="00559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sz="1400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00559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00559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00559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rgbClr val="00559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rgbClr val="00559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rgbClr val="00559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rgbClr val="00559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304800" y="5943600"/>
            <a:ext cx="3505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304800" y="6477000"/>
            <a:ext cx="213360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477000"/>
            <a:ext cx="28956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005595"/>
              </a:buClr>
              <a:buSzPts val="3200"/>
              <a:buFont typeface="Arial"/>
              <a:buChar char="•"/>
              <a:defRPr sz="3200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005595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00559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05595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05595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005595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005595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005595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005595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sz="1400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00559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00559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00559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rgbClr val="00559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rgbClr val="00559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rgbClr val="00559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rgbClr val="00559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304800" y="5943600"/>
            <a:ext cx="3505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304800" y="6477000"/>
            <a:ext cx="213360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124200" y="6477000"/>
            <a:ext cx="28956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005595"/>
              </a:buClr>
              <a:buSzPts val="2400"/>
              <a:buFont typeface="Arial"/>
              <a:buNone/>
              <a:defRPr sz="2400" b="1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005595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005595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005595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005595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rgbClr val="005595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rgbClr val="005595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rgbClr val="005595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rgbClr val="005595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005595"/>
              </a:buClr>
              <a:buSzPts val="2400"/>
              <a:buFont typeface="Arial"/>
              <a:buChar char="•"/>
              <a:defRPr sz="2400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05595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00559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005595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05595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05595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005595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005595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005595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005595"/>
              </a:buClr>
              <a:buSzPts val="2400"/>
              <a:buFont typeface="Arial"/>
              <a:buNone/>
              <a:defRPr sz="2400" b="1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005595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005595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005595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005595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rgbClr val="005595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rgbClr val="005595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rgbClr val="005595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rgbClr val="005595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005595"/>
              </a:buClr>
              <a:buSzPts val="2400"/>
              <a:buFont typeface="Arial"/>
              <a:buChar char="•"/>
              <a:defRPr sz="2400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05595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00559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005595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05595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05595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005595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005595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005595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304800" y="5943600"/>
            <a:ext cx="3505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304800" y="6477000"/>
            <a:ext cx="213360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477000"/>
            <a:ext cx="28956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005595"/>
              </a:buClr>
              <a:buSzPts val="2000"/>
              <a:buFont typeface="Arial"/>
              <a:buNone/>
              <a:defRPr sz="2000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005595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005595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304800" y="5943600"/>
            <a:ext cx="3505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304800" y="6477000"/>
            <a:ext cx="213360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3124200" y="6477000"/>
            <a:ext cx="28956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5587" cy="685958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rgbClr val="00559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rgbClr val="005595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00559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2895600" y="60960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hape 19" descr="Power Point Template PG 2 new sm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rgbClr val="00559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rgbClr val="005595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00559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304800" y="5943600"/>
            <a:ext cx="3505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304800" y="6477000"/>
            <a:ext cx="213360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477000"/>
            <a:ext cx="28956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proofpoint.com/v2/url?u=https-3A__attendee.gotowebinar.com_register_3625050650716115201&amp;d=DwMFaQ&amp;c=7gilq_oJKU2hnacFUWFTuYqjMQ111TRstgx6WoATdXo&amp;r=DPZ0W8bWSqBepGv-D_pipqjRNF6XBC-yytkT3XZ_FMa-gp74EBZ_7y1CgP0IBGzM&amp;m=oE7CJ9y4IHiUHZpLy-ktcDVlyb8meCveSUGKLw8D3BI&amp;s=8vpNSQWn_OUs8h6iUgTZpBEcU38UaBHtgHfUGQcriQY&amp;e=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nurit.r.fischler@state.or.us" TargetMode="External"/><Relationship Id="rId3" Type="http://schemas.openxmlformats.org/officeDocument/2006/relationships/image" Target="../media/image7.png"/><Relationship Id="rId7" Type="http://schemas.openxmlformats.org/officeDocument/2006/relationships/hyperlink" Target="mailto:martial@ohsu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wesley.r.rivers@state.or.us" TargetMode="External"/><Relationship Id="rId5" Type="http://schemas.openxmlformats.org/officeDocument/2006/relationships/hyperlink" Target="mailto:maria.n.ness@state.or.us" TargetMode="External"/><Relationship Id="rId4" Type="http://schemas.openxmlformats.org/officeDocument/2006/relationships/hyperlink" Target="mailto:stephanie.d.glickman@state.or.us" TargetMode="External"/><Relationship Id="rId9" Type="http://schemas.openxmlformats.org/officeDocument/2006/relationships/hyperlink" Target="mailto:cate.s.Wilcox@state.or.u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ctrTitle"/>
          </p:nvPr>
        </p:nvSpPr>
        <p:spPr>
          <a:xfrm>
            <a:off x="403698" y="32310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5595"/>
              </a:buClr>
              <a:buSzPts val="4000"/>
            </a:pPr>
            <a:r>
              <a:rPr lang="en-US" sz="4000" dirty="0"/>
              <a:t>Title V MCH </a:t>
            </a:r>
            <a:r>
              <a:rPr lang="en-US" sz="4000" b="1" i="0" u="none" strike="noStrike" cap="none" dirty="0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Block Grant Needs Assessment Overview</a:t>
            </a:r>
            <a:endParaRPr dirty="0"/>
          </a:p>
        </p:txBody>
      </p:sp>
      <p:sp>
        <p:nvSpPr>
          <p:cNvPr id="107" name="Shape 107"/>
          <p:cNvSpPr txBox="1">
            <a:spLocks noGrp="1"/>
          </p:cNvSpPr>
          <p:nvPr>
            <p:ph type="subTitle" idx="1"/>
          </p:nvPr>
        </p:nvSpPr>
        <p:spPr>
          <a:xfrm>
            <a:off x="1546698" y="1793132"/>
            <a:ext cx="6225702" cy="395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sz="1800" dirty="0"/>
              <a:t>CLHO Prevention &amp; Health Promotion Sub-committee</a:t>
            </a:r>
          </a:p>
          <a:p>
            <a:pPr marL="0" indent="0">
              <a:spcBef>
                <a:spcPts val="0"/>
              </a:spcBef>
            </a:pPr>
            <a:r>
              <a:rPr lang="en-US" sz="1800" dirty="0"/>
              <a:t>Feb 7, 2019</a:t>
            </a:r>
          </a:p>
        </p:txBody>
      </p:sp>
      <p:pic>
        <p:nvPicPr>
          <p:cNvPr id="4" name="Shape 166">
            <a:extLst>
              <a:ext uri="{FF2B5EF4-FFF2-40B4-BE49-F238E27FC236}">
                <a16:creationId xmlns:a16="http://schemas.microsoft.com/office/drawing/2014/main" id="{E0661AB9-A210-48EE-8FE2-9F335528526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1644" y="2548647"/>
            <a:ext cx="4173166" cy="2042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69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  <a:buSzPts val="2400"/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spcBef>
                <a:spcPts val="0"/>
              </a:spcBef>
              <a:buSzPts val="2400"/>
              <a:buNone/>
            </a:pPr>
            <a:r>
              <a:rPr lang="en-US" sz="2400" b="1" dirty="0"/>
              <a:t>Opportunities for involvement in the Title V NA </a:t>
            </a:r>
          </a:p>
          <a:p>
            <a:pPr marL="800100" lvl="1">
              <a:spcBef>
                <a:spcPts val="0"/>
              </a:spcBef>
              <a:buSzPts val="2400"/>
              <a:buFont typeface="Wingdings" panose="05000000000000000000" pitchFamily="2" charset="2"/>
              <a:buChar char="§"/>
            </a:pPr>
            <a:r>
              <a:rPr lang="en-US" dirty="0"/>
              <a:t>Participate in planning (see webinar instructions)</a:t>
            </a:r>
          </a:p>
          <a:p>
            <a:pPr marL="800100" lvl="1">
              <a:spcBef>
                <a:spcPts val="0"/>
              </a:spcBef>
              <a:buSzPts val="2400"/>
              <a:buFont typeface="Wingdings" panose="05000000000000000000" pitchFamily="2" charset="2"/>
              <a:buChar char="§"/>
            </a:pPr>
            <a:r>
              <a:rPr lang="en-US" dirty="0"/>
              <a:t>Take part in surveys, online discussions, listening sessions, etc.</a:t>
            </a:r>
          </a:p>
          <a:p>
            <a:pPr marL="800100" lvl="1">
              <a:spcBef>
                <a:spcPts val="0"/>
              </a:spcBef>
              <a:buSzPts val="2400"/>
              <a:buFont typeface="Wingdings" panose="05000000000000000000" pitchFamily="2" charset="2"/>
              <a:buChar char="§"/>
            </a:pPr>
            <a:r>
              <a:rPr lang="en-US" dirty="0"/>
              <a:t>Engage your community – host focus groups, </a:t>
            </a:r>
          </a:p>
          <a:p>
            <a:pPr marL="800100" lvl="1">
              <a:spcBef>
                <a:spcPts val="0"/>
              </a:spcBef>
              <a:buSzPts val="2400"/>
              <a:buFont typeface="Wingdings" panose="05000000000000000000" pitchFamily="2" charset="2"/>
              <a:buChar char="§"/>
            </a:pPr>
            <a:r>
              <a:rPr lang="en-US" dirty="0"/>
              <a:t>Let us know what we’re missing!</a:t>
            </a:r>
            <a:endParaRPr lang="en-US" baseline="30000" dirty="0"/>
          </a:p>
          <a:p>
            <a:pPr marL="457200" lvl="1" indent="0">
              <a:spcBef>
                <a:spcPts val="0"/>
              </a:spcBef>
              <a:buSzPts val="2400"/>
              <a:buNone/>
            </a:pPr>
            <a:endParaRPr lang="en-US" sz="2400" b="1" dirty="0"/>
          </a:p>
          <a:p>
            <a:pPr marL="0" indent="0">
              <a:spcBef>
                <a:spcPts val="0"/>
              </a:spcBef>
              <a:buSzPts val="2400"/>
              <a:buNone/>
            </a:pPr>
            <a:r>
              <a:rPr lang="en-US" sz="2400" b="1" dirty="0"/>
              <a:t>Why get involved? </a:t>
            </a:r>
          </a:p>
          <a:p>
            <a:pPr marL="796925" indent="-398463">
              <a:spcBef>
                <a:spcPts val="0"/>
              </a:spcBef>
              <a:buSzPts val="2400"/>
              <a:buFont typeface="Wingdings" panose="05000000000000000000" pitchFamily="2" charset="2"/>
              <a:buChar char="§"/>
            </a:pPr>
            <a:r>
              <a:rPr lang="en-US" dirty="0"/>
              <a:t>Ensure that the needs of your community are heard and understood.</a:t>
            </a:r>
          </a:p>
          <a:p>
            <a:pPr marL="796925" indent="-398463">
              <a:spcBef>
                <a:spcPts val="0"/>
              </a:spcBef>
              <a:buSzPts val="2400"/>
              <a:buFont typeface="Wingdings" panose="05000000000000000000" pitchFamily="2" charset="2"/>
              <a:buChar char="§"/>
            </a:pPr>
            <a:endParaRPr lang="en-US" dirty="0"/>
          </a:p>
          <a:p>
            <a:pPr marL="796925" indent="-398463">
              <a:spcBef>
                <a:spcPts val="0"/>
              </a:spcBef>
              <a:buSzPts val="2400"/>
              <a:buFont typeface="Wingdings" panose="05000000000000000000" pitchFamily="2" charset="2"/>
              <a:buChar char="§"/>
            </a:pPr>
            <a:r>
              <a:rPr lang="en-US" dirty="0"/>
              <a:t>The Title V Needs Assessment will guide selection and funding of Oregon’s MCAH priorities the coming 5 years.</a:t>
            </a:r>
          </a:p>
          <a:p>
            <a:pPr marL="0" indent="0">
              <a:spcBef>
                <a:spcPts val="0"/>
              </a:spcBef>
              <a:buSzPts val="2400"/>
              <a:buNone/>
            </a:pPr>
            <a:endParaRPr lang="en-US" dirty="0"/>
          </a:p>
        </p:txBody>
      </p:sp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457200" y="264909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3200"/>
              <a:buFont typeface="Arial"/>
              <a:buNone/>
            </a:pPr>
            <a:r>
              <a:rPr lang="en-US" sz="3600" dirty="0"/>
              <a:t>Get involved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2347049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44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>
              <a:spcBef>
                <a:spcPts val="0"/>
              </a:spcBef>
              <a:buSzPts val="2400"/>
              <a:buNone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Wed February 13, 2019 from 1PM – 2:15PM</a:t>
            </a:r>
          </a:p>
          <a:p>
            <a:pPr marL="0" indent="0">
              <a:spcBef>
                <a:spcPts val="0"/>
              </a:spcBef>
              <a:buSzPts val="2400"/>
              <a:buNone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SzPts val="2400"/>
              <a:buNone/>
            </a:pPr>
            <a:r>
              <a:rPr lang="en-US" altLang="en-US" b="1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Give input on: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Draft needs assessment plans;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Proposed special populations of focus;  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Proposed data sources;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Community partners and organizations that we should engage;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And anything else we haven’t thought of.</a:t>
            </a:r>
            <a:endParaRPr lang="en-US" altLang="en-US" sz="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SzPts val="2400"/>
              <a:buNone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SzPts val="2400"/>
              <a:buNone/>
            </a:pPr>
            <a:r>
              <a:rPr lang="en-US" altLang="en-US" b="1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Please join us</a:t>
            </a:r>
          </a:p>
          <a:p>
            <a:pPr marL="0" indent="0" algn="ctr">
              <a:spcBef>
                <a:spcPts val="0"/>
              </a:spcBef>
              <a:buSzPts val="2400"/>
              <a:buNone/>
            </a:pPr>
            <a:endParaRPr lang="en-US" b="1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SzPts val="2400"/>
              <a:buNone/>
            </a:pPr>
            <a:endParaRPr dirty="0"/>
          </a:p>
        </p:txBody>
      </p:sp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3200"/>
              <a:buFont typeface="Arial"/>
              <a:buNone/>
            </a:pPr>
            <a:r>
              <a:rPr lang="en-US" dirty="0"/>
              <a:t>Upcoming MCH Title V Block Grant Needs Assessment Webinar</a:t>
            </a:r>
            <a:endParaRPr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7EFD56D-F59D-420E-A74E-122F9D7379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146388"/>
              </p:ext>
            </p:extLst>
          </p:nvPr>
        </p:nvGraphicFramePr>
        <p:xfrm>
          <a:off x="2855068" y="4975699"/>
          <a:ext cx="3433864" cy="564204"/>
        </p:xfrm>
        <a:graphic>
          <a:graphicData uri="http://schemas.openxmlformats.org/drawingml/2006/table">
            <a:tbl>
              <a:tblPr firstRow="1" firstCol="1" bandRow="1">
                <a:tableStyleId>{DF0A4FB5-E720-4A4F-8D91-3ECCF08F4D0B}</a:tableStyleId>
              </a:tblPr>
              <a:tblGrid>
                <a:gridCol w="3433864">
                  <a:extLst>
                    <a:ext uri="{9D8B030D-6E8A-4147-A177-3AD203B41FA5}">
                      <a16:colId xmlns:a16="http://schemas.microsoft.com/office/drawing/2014/main" val="3736291527"/>
                    </a:ext>
                  </a:extLst>
                </a:gridCol>
              </a:tblGrid>
              <a:tr h="564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effectLst/>
                          <a:hlinkClick r:id="rId3"/>
                        </a:rPr>
                        <a:t>Register now!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28030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428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315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Additional questions and comments?</a:t>
            </a:r>
            <a:endParaRPr dirty="0"/>
          </a:p>
        </p:txBody>
      </p:sp>
      <p:pic>
        <p:nvPicPr>
          <p:cNvPr id="250" name="Shape 25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-15432" r="-15431"/>
          <a:stretch/>
        </p:blipFill>
        <p:spPr>
          <a:xfrm>
            <a:off x="5739318" y="1590473"/>
            <a:ext cx="3210128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88DFF45-A998-4D6B-8B23-D6BBA73FD2D8}"/>
              </a:ext>
            </a:extLst>
          </p:cNvPr>
          <p:cNvSpPr/>
          <p:nvPr/>
        </p:nvSpPr>
        <p:spPr>
          <a:xfrm>
            <a:off x="554476" y="1436315"/>
            <a:ext cx="5330757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Webinar details and registration: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Stephanie Glickman </a:t>
            </a:r>
            <a:r>
              <a:rPr lang="en-US" sz="1800" u="sng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stephanie.d.glickman@state.or.us</a:t>
            </a:r>
            <a:endParaRPr lang="en-US" sz="1800" dirty="0">
              <a:solidFill>
                <a:schemeClr val="tx1"/>
              </a:solidFill>
              <a:latin typeface="+mn-lt"/>
              <a:ea typeface="Calibri" panose="020F0502020204030204" pitchFamily="34" charset="0"/>
            </a:endParaRPr>
          </a:p>
          <a:p>
            <a:endParaRPr lang="en-US" sz="1800" dirty="0">
              <a:solidFill>
                <a:schemeClr val="tx1"/>
              </a:solidFill>
              <a:latin typeface="+mn-lt"/>
              <a:ea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Needs Assessment:</a:t>
            </a:r>
          </a:p>
          <a:p>
            <a:pPr marL="7429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Maternal and Child Health: Maria Ness </a:t>
            </a:r>
            <a:r>
              <a:rPr lang="en-US" sz="1800" u="sng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maria.n.ness@state.or.us</a:t>
            </a:r>
            <a:endParaRPr lang="en-US" sz="1800" dirty="0">
              <a:solidFill>
                <a:schemeClr val="tx1"/>
              </a:solidFill>
              <a:latin typeface="+mn-lt"/>
              <a:ea typeface="Calibri" panose="020F0502020204030204" pitchFamily="34" charset="0"/>
            </a:endParaRPr>
          </a:p>
          <a:p>
            <a:pPr marL="7429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Adolescent Health: Wes Rivers </a:t>
            </a:r>
            <a:r>
              <a:rPr lang="en-US" sz="1800" u="sng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wesley.r.rivers@state.or.us</a:t>
            </a:r>
            <a:endParaRPr lang="en-US" sz="1800" dirty="0">
              <a:solidFill>
                <a:schemeClr val="tx1"/>
              </a:solidFill>
              <a:latin typeface="+mn-lt"/>
              <a:ea typeface="Calibri" panose="020F0502020204030204" pitchFamily="34" charset="0"/>
            </a:endParaRPr>
          </a:p>
          <a:p>
            <a:pPr marL="7429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Children and Youth with Special Health Care Needs: Alison Martin </a:t>
            </a:r>
            <a:r>
              <a:rPr lang="en-US" sz="1800" u="sng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martial@ohsu.edu</a:t>
            </a:r>
            <a:endParaRPr lang="en-US" sz="1800" dirty="0">
              <a:solidFill>
                <a:schemeClr val="tx1"/>
              </a:solidFill>
              <a:latin typeface="+mn-lt"/>
              <a:ea typeface="Calibri" panose="020F0502020204030204" pitchFamily="34" charset="0"/>
            </a:endParaRPr>
          </a:p>
          <a:p>
            <a:endParaRPr lang="en-US" sz="1800" dirty="0">
              <a:solidFill>
                <a:schemeClr val="tx1"/>
              </a:solidFill>
              <a:latin typeface="+mn-lt"/>
              <a:ea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General MCAH Title V information: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Nurit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Fischler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u="sng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nurit.r.fischler@state.or.us</a:t>
            </a:r>
            <a:endParaRPr lang="en-US" sz="1800" u="sng" dirty="0">
              <a:solidFill>
                <a:schemeClr val="tx1"/>
              </a:solidFill>
              <a:latin typeface="+mn-lt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Cate Wilcox </a:t>
            </a:r>
            <a:r>
              <a:rPr lang="en-US" sz="1800" dirty="0">
                <a:solidFill>
                  <a:schemeClr val="tx1"/>
                </a:solidFill>
                <a:latin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cate.s.Wilcox@state.or.us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MCH Title V Block Grant </a:t>
            </a:r>
            <a:endParaRPr dirty="0"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304800" y="1039812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5595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MCH Title V Block Grant </a:t>
            </a:r>
            <a:r>
              <a:rPr lang="en-US" sz="2400" i="0" u="none" dirty="0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provides federal funds to improve the health of Oregon’s women, infants, children, adolescents, and children and youth with special health care needs.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5595"/>
              </a:buClr>
              <a:buSzPts val="2400"/>
              <a:buFont typeface="Arial"/>
              <a:buNone/>
            </a:pPr>
            <a:endParaRPr sz="2400" i="0" u="none" dirty="0">
              <a:solidFill>
                <a:srgbClr val="0055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5595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States are required to:</a:t>
            </a:r>
            <a:endParaRPr dirty="0"/>
          </a:p>
          <a:p>
            <a:pPr marR="0" lvl="0" indent="-33972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5595"/>
              </a:buClr>
              <a:buSzPts val="2400"/>
              <a:buFont typeface="Noto Sans Symbols"/>
              <a:buChar char="➢"/>
            </a:pPr>
            <a:r>
              <a:rPr lang="en-US" sz="2400" b="0" i="0" u="none" dirty="0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Conduct a 5-year needs assessment</a:t>
            </a:r>
            <a:endParaRPr dirty="0"/>
          </a:p>
          <a:p>
            <a:pPr marR="0" lvl="0" indent="-33972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5595"/>
              </a:buClr>
              <a:buSzPts val="2400"/>
              <a:buFont typeface="Noto Sans Symbols"/>
              <a:buChar char="➢"/>
            </a:pPr>
            <a:r>
              <a:rPr lang="en-US" sz="2400" b="0" i="0" u="none" dirty="0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Choose </a:t>
            </a:r>
            <a:r>
              <a:rPr lang="en-US" sz="2400" dirty="0"/>
              <a:t>among</a:t>
            </a:r>
            <a:r>
              <a:rPr lang="en-US" sz="2400" b="0" i="0" u="none" dirty="0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 15 national priority areas/performance measures; plus state-specific priorities </a:t>
            </a:r>
            <a:endParaRPr dirty="0"/>
          </a:p>
          <a:p>
            <a:pPr marR="0" lvl="0" indent="-33972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5595"/>
              </a:buClr>
              <a:buSzPts val="2400"/>
              <a:buFont typeface="Noto Sans Symbols"/>
              <a:buChar char="➢"/>
            </a:pPr>
            <a:r>
              <a:rPr lang="en-US" sz="2400" b="0" i="0" u="none" dirty="0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Develop strategies and measures to “move the needle” on the selected national priorities</a:t>
            </a:r>
            <a:endParaRPr dirty="0"/>
          </a:p>
          <a:p>
            <a:pPr marR="0" lvl="0" indent="-33972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5595"/>
              </a:buClr>
              <a:buSzPts val="2400"/>
              <a:buFont typeface="Noto Sans Symbols"/>
              <a:buChar char="➢"/>
            </a:pPr>
            <a:r>
              <a:rPr lang="en-US" sz="2400" b="0" i="0" u="none" dirty="0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Align use of funds with these priorities and strategies</a:t>
            </a:r>
            <a:endParaRPr dirty="0"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005595"/>
              </a:buClr>
              <a:buSzPts val="2400"/>
              <a:buFont typeface="Arial"/>
              <a:buNone/>
            </a:pPr>
            <a:endParaRPr sz="2400" b="0" i="0" u="none" dirty="0">
              <a:solidFill>
                <a:srgbClr val="0055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304800" y="6477000"/>
            <a:ext cx="213360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 MCH Title V Funding In Oregon</a:t>
            </a:r>
            <a:endParaRPr dirty="0"/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2400"/>
              <a:buFont typeface="Noto Sans Symbols"/>
              <a:buChar char="➢"/>
            </a:pPr>
            <a:r>
              <a:rPr lang="en-US" sz="2400" b="0" i="0" u="none" dirty="0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One third to Oregon Center for Children and Youth with Special Health Needs (OHSU) for children with special health care needs</a:t>
            </a:r>
            <a:endParaRPr dirty="0"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5595"/>
              </a:buClr>
              <a:buSzPts val="2400"/>
              <a:buFont typeface="Noto Sans Symbols"/>
              <a:buNone/>
            </a:pPr>
            <a:endParaRPr sz="2400" b="0" i="0" u="none" dirty="0">
              <a:solidFill>
                <a:srgbClr val="0055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5595"/>
              </a:buClr>
              <a:buSzPts val="2400"/>
              <a:buFont typeface="Noto Sans Symbols"/>
              <a:buChar char="➢"/>
            </a:pPr>
            <a:r>
              <a:rPr lang="en-US" sz="2400" b="0" i="0" u="none" dirty="0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One third stays at OHA PHD for state level Title V work</a:t>
            </a:r>
            <a:endParaRPr dirty="0"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5595"/>
              </a:buClr>
              <a:buSzPts val="2400"/>
              <a:buFont typeface="Noto Sans Symbols"/>
              <a:buNone/>
            </a:pPr>
            <a:endParaRPr sz="2400" b="0" i="0" u="none" dirty="0">
              <a:solidFill>
                <a:srgbClr val="0055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5595"/>
              </a:buClr>
              <a:buSzPts val="2400"/>
              <a:buFont typeface="Noto Sans Symbols"/>
              <a:buChar char="➢"/>
            </a:pPr>
            <a:r>
              <a:rPr lang="en-US" sz="2400" b="0" i="0" u="none" dirty="0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One third to Local Health Authorities and Tribes 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5595"/>
              </a:buClr>
              <a:buSzPts val="2200"/>
              <a:buFont typeface="Arial"/>
              <a:buChar char="–"/>
            </a:pPr>
            <a:r>
              <a:rPr lang="en-US" sz="2200" b="0" i="0" u="none" strike="noStrike" cap="none" dirty="0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Funding allocated by formula</a:t>
            </a:r>
            <a:endParaRPr sz="2400" b="0" i="0" u="none" strike="noStrike" cap="none" dirty="0">
              <a:solidFill>
                <a:srgbClr val="0055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5595"/>
              </a:buClr>
              <a:buSzPts val="2200"/>
              <a:buFont typeface="Arial"/>
              <a:buChar char="–"/>
            </a:pPr>
            <a:r>
              <a:rPr lang="en-US" sz="2200" b="0" i="0" u="none" strike="noStrike" cap="none" dirty="0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Allocation determined in April for State Fiscal Year beginning July 1</a:t>
            </a:r>
            <a:r>
              <a:rPr lang="en-US" sz="2200" b="0" i="0" u="none" strike="noStrike" cap="none" baseline="30000" dirty="0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endParaRPr sz="2400" b="0" i="0" u="none" strike="noStrike" cap="none" dirty="0">
              <a:solidFill>
                <a:srgbClr val="0055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5595"/>
              </a:buClr>
              <a:buSzPts val="2200"/>
              <a:buFont typeface="Arial"/>
              <a:buChar char="–"/>
            </a:pPr>
            <a:r>
              <a:rPr lang="en-US" sz="2200" b="0" i="0" u="none" strike="noStrike" cap="none" dirty="0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Use of funds governed by Program Element 42 and Title V implementation Guideline</a:t>
            </a:r>
            <a:endParaRPr sz="2200" b="0" i="0" u="none" strike="noStrike" cap="none" dirty="0">
              <a:solidFill>
                <a:srgbClr val="0055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3200" algn="l" rtl="0">
              <a:spcBef>
                <a:spcPts val="440"/>
              </a:spcBef>
              <a:spcAft>
                <a:spcPts val="0"/>
              </a:spcAft>
              <a:buClr>
                <a:srgbClr val="005595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rgbClr val="0055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Shape 179"/>
          <p:cNvSpPr txBox="1"/>
          <p:nvPr/>
        </p:nvSpPr>
        <p:spPr>
          <a:xfrm>
            <a:off x="304800" y="6477000"/>
            <a:ext cx="213360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Oregon’s 2016-2020 Title V Priorities</a:t>
            </a:r>
            <a:endParaRPr dirty="0"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12954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2000"/>
              <a:buFont typeface="Arial"/>
              <a:buNone/>
            </a:pPr>
            <a:r>
              <a:rPr lang="en-US" sz="2000" b="1" i="0" u="none" dirty="0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Oregon’s selected national priority areas</a:t>
            </a:r>
            <a:endParaRPr dirty="0"/>
          </a:p>
          <a:p>
            <a:pPr marL="68580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5595"/>
              </a:buClr>
              <a:buSzPts val="1800"/>
              <a:buFont typeface="Wingdings" panose="05000000000000000000" pitchFamily="2" charset="2"/>
              <a:buChar char="Ø"/>
            </a:pPr>
            <a:r>
              <a:rPr lang="en-US" sz="1800" b="0" i="0" u="none" strike="noStrike" cap="none" dirty="0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Well woman care</a:t>
            </a:r>
            <a:endParaRPr dirty="0"/>
          </a:p>
          <a:p>
            <a:pPr marL="68580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5595"/>
              </a:buClr>
              <a:buSzPts val="1800"/>
              <a:buFont typeface="Wingdings" panose="05000000000000000000" pitchFamily="2" charset="2"/>
              <a:buChar char="Ø"/>
            </a:pPr>
            <a:r>
              <a:rPr lang="en-US" sz="1800" b="0" i="0" u="none" strike="noStrike" cap="none" dirty="0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Breastfeeding</a:t>
            </a:r>
            <a:endParaRPr dirty="0"/>
          </a:p>
          <a:p>
            <a:pPr marL="68580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5595"/>
              </a:buClr>
              <a:buSzPts val="1800"/>
              <a:buFont typeface="Wingdings" panose="05000000000000000000" pitchFamily="2" charset="2"/>
              <a:buChar char="Ø"/>
            </a:pPr>
            <a:r>
              <a:rPr lang="en-US" sz="1800" b="0" i="0" u="none" strike="noStrike" cap="none" dirty="0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Children’s Physical activity</a:t>
            </a:r>
            <a:endParaRPr dirty="0"/>
          </a:p>
          <a:p>
            <a:pPr marL="68580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5595"/>
              </a:buClr>
              <a:buSzPts val="1800"/>
              <a:buFont typeface="Wingdings" panose="05000000000000000000" pitchFamily="2" charset="2"/>
              <a:buChar char="Ø"/>
            </a:pPr>
            <a:r>
              <a:rPr lang="en-US" sz="1800" b="0" i="0" u="none" strike="noStrike" cap="none" dirty="0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Adolescent well visit</a:t>
            </a:r>
            <a:endParaRPr dirty="0"/>
          </a:p>
          <a:p>
            <a:pPr marL="68580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5595"/>
              </a:buClr>
              <a:buSzPts val="1800"/>
              <a:buFont typeface="Wingdings" panose="05000000000000000000" pitchFamily="2" charset="2"/>
              <a:buChar char="Ø"/>
            </a:pPr>
            <a:r>
              <a:rPr lang="en-US" sz="1800" b="0" i="0" u="none" strike="noStrike" cap="none" dirty="0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Medical home (children and youth with special health care needs)</a:t>
            </a:r>
            <a:endParaRPr dirty="0"/>
          </a:p>
          <a:p>
            <a:pPr marL="685800" lvl="1" indent="-285750">
              <a:buFont typeface="Wingdings" panose="05000000000000000000" pitchFamily="2" charset="2"/>
              <a:buChar char="Ø"/>
            </a:pPr>
            <a:r>
              <a:rPr lang="en-US" sz="1800" b="0" i="0" u="none" strike="noStrike" cap="none" dirty="0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Transition into Adult Health </a:t>
            </a:r>
            <a:r>
              <a:rPr lang="en-US" dirty="0"/>
              <a:t>Care (children and youth with special health care needs)</a:t>
            </a:r>
            <a:endParaRPr dirty="0"/>
          </a:p>
          <a:p>
            <a:pPr marL="68580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5595"/>
              </a:buClr>
              <a:buSzPts val="1800"/>
              <a:buFont typeface="Wingdings" panose="05000000000000000000" pitchFamily="2" charset="2"/>
              <a:buChar char="Ø"/>
            </a:pPr>
            <a:r>
              <a:rPr lang="en-US" sz="1800" b="0" i="0" u="none" strike="noStrike" cap="none" dirty="0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Oral health</a:t>
            </a:r>
            <a:endParaRPr dirty="0"/>
          </a:p>
          <a:p>
            <a:pPr marL="68580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5595"/>
              </a:buClr>
              <a:buSzPts val="1800"/>
              <a:buFont typeface="Wingdings" panose="05000000000000000000" pitchFamily="2" charset="2"/>
              <a:buChar char="Ø"/>
            </a:pPr>
            <a:r>
              <a:rPr lang="en-US" sz="1800" b="0" i="0" u="none" strike="noStrike" cap="none" dirty="0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Smoking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595"/>
              </a:buClr>
              <a:buSzPts val="2000"/>
              <a:buFont typeface="Arial"/>
              <a:buNone/>
            </a:pPr>
            <a:endParaRPr sz="2000" b="0" i="0" u="none" dirty="0">
              <a:solidFill>
                <a:srgbClr val="0055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595"/>
              </a:buClr>
              <a:buSzPts val="2000"/>
              <a:buFont typeface="Arial"/>
              <a:buNone/>
            </a:pPr>
            <a:r>
              <a:rPr lang="en-US" sz="2000" b="1" i="0" u="none" dirty="0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State-specific priority areas:</a:t>
            </a:r>
            <a:endParaRPr dirty="0"/>
          </a:p>
          <a:p>
            <a:pPr marL="68580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5595"/>
              </a:buClr>
              <a:buSzPts val="1800"/>
              <a:buFont typeface="Wingdings" panose="05000000000000000000" pitchFamily="2" charset="2"/>
              <a:buChar char="Ø"/>
            </a:pPr>
            <a:r>
              <a:rPr lang="en-US" sz="1800" b="0" i="0" u="none" strike="noStrike" cap="none" dirty="0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Toxic stress, trauma and ACEs</a:t>
            </a:r>
            <a:endParaRPr dirty="0"/>
          </a:p>
          <a:p>
            <a:pPr marL="68580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5595"/>
              </a:buClr>
              <a:buSzPts val="1800"/>
              <a:buFont typeface="Wingdings" panose="05000000000000000000" pitchFamily="2" charset="2"/>
              <a:buChar char="Ø"/>
            </a:pPr>
            <a:r>
              <a:rPr lang="en-US" sz="1800" b="0" i="0" u="none" strike="noStrike" cap="none" dirty="0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Food insecurity</a:t>
            </a:r>
            <a:endParaRPr dirty="0"/>
          </a:p>
          <a:p>
            <a:pPr marL="68580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5595"/>
              </a:buClr>
              <a:buSzPts val="1800"/>
              <a:buFont typeface="Wingdings" panose="05000000000000000000" pitchFamily="2" charset="2"/>
              <a:buChar char="Ø"/>
            </a:pPr>
            <a:r>
              <a:rPr lang="en-US" sz="1800" b="0" i="0" u="none" strike="noStrike" cap="none" dirty="0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Culturally and linguistically responsive MCH services</a:t>
            </a:r>
            <a:endParaRPr dirty="0"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005595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55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 txBox="1"/>
          <p:nvPr/>
        </p:nvSpPr>
        <p:spPr>
          <a:xfrm>
            <a:off x="304800" y="6477000"/>
            <a:ext cx="213360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F1A66-C0E8-4664-9BCB-2F57852228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E682DF-B0B2-4587-A568-DB26AA464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22" y="0"/>
            <a:ext cx="8721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33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466928" y="1716932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ts val="2400"/>
              <a:buNone/>
            </a:pPr>
            <a:r>
              <a:rPr lang="en-US" dirty="0"/>
              <a:t>Purpose:</a:t>
            </a:r>
          </a:p>
          <a:p>
            <a:pPr marL="342900" indent="-342900">
              <a:spcBef>
                <a:spcPts val="0"/>
              </a:spcBef>
              <a:buSzPts val="2400"/>
            </a:pPr>
            <a:r>
              <a:rPr lang="en-US" dirty="0"/>
              <a:t>Better understand the health status and needs of the MCAH population</a:t>
            </a:r>
          </a:p>
          <a:p>
            <a:pPr marL="342900" indent="-342900">
              <a:spcBef>
                <a:spcPts val="0"/>
              </a:spcBef>
              <a:buSzPts val="2400"/>
            </a:pPr>
            <a:r>
              <a:rPr lang="en-US" dirty="0"/>
              <a:t>Engage stakeholders, partners and communities in discussion about Title V’s work and how it aligns partner priorities and opportunities</a:t>
            </a:r>
          </a:p>
          <a:p>
            <a:pPr marL="342900" indent="-342900">
              <a:spcBef>
                <a:spcPts val="0"/>
              </a:spcBef>
              <a:buSzPts val="2400"/>
            </a:pPr>
            <a:r>
              <a:rPr lang="en-US" dirty="0"/>
              <a:t>Guide the selection of priorities for the state’s Title V MCAH program for 2021-2025</a:t>
            </a:r>
          </a:p>
          <a:p>
            <a:pPr marL="0" indent="0">
              <a:spcBef>
                <a:spcPts val="0"/>
              </a:spcBef>
              <a:buSzPts val="2400"/>
              <a:buNone/>
            </a:pPr>
            <a:endParaRPr lang="en-US" dirty="0"/>
          </a:p>
          <a:p>
            <a:pPr marL="0" indent="0">
              <a:spcBef>
                <a:spcPts val="0"/>
              </a:spcBef>
              <a:buSzPts val="2400"/>
              <a:buNone/>
            </a:pPr>
            <a:endParaRPr dirty="0"/>
          </a:p>
        </p:txBody>
      </p:sp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3200"/>
              <a:buFont typeface="Arial"/>
              <a:buNone/>
            </a:pPr>
            <a:r>
              <a:rPr lang="en-US" dirty="0"/>
              <a:t>Upcoming MCAH Title V Block Grant Needs Assessment</a:t>
            </a:r>
            <a:endParaRPr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9E6E1D4-85EB-4ED5-AFFB-D5E1896F57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6971163"/>
              </p:ext>
            </p:extLst>
          </p:nvPr>
        </p:nvGraphicFramePr>
        <p:xfrm>
          <a:off x="421329" y="4036129"/>
          <a:ext cx="8275199" cy="243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7403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471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ts val="2400"/>
              <a:buNone/>
            </a:pPr>
            <a:r>
              <a:rPr lang="en-US" dirty="0"/>
              <a:t>Research Questions:</a:t>
            </a:r>
          </a:p>
          <a:p>
            <a:pPr marL="0" indent="0">
              <a:spcBef>
                <a:spcPts val="0"/>
              </a:spcBef>
              <a:buSzPts val="2400"/>
              <a:buNone/>
            </a:pPr>
            <a:endParaRPr lang="en-US" dirty="0"/>
          </a:p>
        </p:txBody>
      </p:sp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3200"/>
              <a:buFont typeface="Arial"/>
              <a:buNone/>
            </a:pPr>
            <a:r>
              <a:rPr lang="en-US" dirty="0"/>
              <a:t>Upcoming MCAH Title V Block Grant Needs Assessment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F42B9B-05BC-4784-8C90-FE829C23A7E7}"/>
              </a:ext>
            </a:extLst>
          </p:cNvPr>
          <p:cNvSpPr/>
          <p:nvPr/>
        </p:nvSpPr>
        <p:spPr>
          <a:xfrm>
            <a:off x="535022" y="1909355"/>
            <a:ext cx="7412476" cy="4162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characteristics and needs of Oregon’s MCAH population in relation to</a:t>
            </a:r>
          </a:p>
          <a:p>
            <a:pPr marL="739775" lvl="5" indent="-223838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National Title V priorities; </a:t>
            </a:r>
          </a:p>
          <a:p>
            <a:pPr marL="739775" lvl="5" indent="-223838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State MCAH needs – both previously identified and emerging needs? </a:t>
            </a:r>
          </a:p>
          <a:p>
            <a:pPr marL="739775" indent="-223838">
              <a:lnSpc>
                <a:spcPct val="107000"/>
              </a:lnSpc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disparities in the health status and needs of the MCAH population? 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cross-systems issues that influence Title V’s work in Oregon? </a:t>
            </a:r>
          </a:p>
          <a:p>
            <a:pPr marL="457200">
              <a:lnSpc>
                <a:spcPct val="107000"/>
              </a:lnSpc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are there opportunities for alignment across systems and sectors that influence the health of Oregon’s women, children and families?</a:t>
            </a:r>
          </a:p>
        </p:txBody>
      </p:sp>
    </p:spTree>
    <p:extLst>
      <p:ext uri="{BB962C8B-B14F-4D97-AF65-F5344CB8AC3E}">
        <p14:creationId xmlns:p14="http://schemas.microsoft.com/office/powerpoint/2010/main" val="2288435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B68DE-2D3B-4C32-9CD9-3E04BC067D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82CB0F-9FA7-4F1D-9E9B-A569D4FAF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2344"/>
            <a:ext cx="8305800" cy="679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25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50BE5B-4623-489D-8A92-D915A9FD6E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cxnSp>
        <p:nvCxnSpPr>
          <p:cNvPr id="8" name="Line 2">
            <a:extLst>
              <a:ext uri="{FF2B5EF4-FFF2-40B4-BE49-F238E27FC236}">
                <a16:creationId xmlns:a16="http://schemas.microsoft.com/office/drawing/2014/main" id="{8F3122A7-94C9-4BE7-A1BB-2AAB576457C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77988" y="8767763"/>
            <a:ext cx="9182100" cy="0"/>
          </a:xfrm>
          <a:prstGeom prst="line">
            <a:avLst/>
          </a:prstGeom>
          <a:noFill/>
          <a:ln w="609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82A242E-0DE1-444E-9722-178A1C4A8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614"/>
            <a:ext cx="9144000" cy="639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91055"/>
      </p:ext>
    </p:extLst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8982</TotalTime>
  <Words>727</Words>
  <Application>Microsoft Office PowerPoint</Application>
  <PresentationFormat>On-screen Show (4:3)</PresentationFormat>
  <Paragraphs>101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Courier New</vt:lpstr>
      <vt:lpstr>Noto Sans Symbols</vt:lpstr>
      <vt:lpstr>Times</vt:lpstr>
      <vt:lpstr>Times New Roman</vt:lpstr>
      <vt:lpstr>Wingdings</vt:lpstr>
      <vt:lpstr>3_Custom Design</vt:lpstr>
      <vt:lpstr>Custom Design</vt:lpstr>
      <vt:lpstr>Title V MCH Block Grant Needs Assessment Overview</vt:lpstr>
      <vt:lpstr>MCH Title V Block Grant </vt:lpstr>
      <vt:lpstr> MCH Title V Funding In Oregon</vt:lpstr>
      <vt:lpstr>Oregon’s 2016-2020 Title V Priorities</vt:lpstr>
      <vt:lpstr>PowerPoint Presentation</vt:lpstr>
      <vt:lpstr>Upcoming MCAH Title V Block Grant Needs Assessment</vt:lpstr>
      <vt:lpstr>Upcoming MCAH Title V Block Grant Needs Assessment</vt:lpstr>
      <vt:lpstr>PowerPoint Presentation</vt:lpstr>
      <vt:lpstr>PowerPoint Presentation</vt:lpstr>
      <vt:lpstr>Get involved</vt:lpstr>
      <vt:lpstr>Upcoming MCH Title V Block Grant Needs Assessment Webinar</vt:lpstr>
      <vt:lpstr>Additional questions and comments?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V Maternal and Child Health Block Grant Overview</dc:title>
  <dc:creator>FISCHLER Nurit R</dc:creator>
  <cp:lastModifiedBy>FISCHLER Nurit R</cp:lastModifiedBy>
  <cp:revision>48</cp:revision>
  <cp:lastPrinted>2019-02-06T19:10:39Z</cp:lastPrinted>
  <dcterms:modified xsi:type="dcterms:W3CDTF">2019-02-06T19:10:41Z</dcterms:modified>
</cp:coreProperties>
</file>