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0"/>
  </p:notesMasterIdLst>
  <p:handoutMasterIdLst>
    <p:handoutMasterId r:id="rId11"/>
  </p:handoutMasterIdLst>
  <p:sldIdLst>
    <p:sldId id="276" r:id="rId3"/>
    <p:sldId id="278" r:id="rId4"/>
    <p:sldId id="257" r:id="rId5"/>
    <p:sldId id="277" r:id="rId6"/>
    <p:sldId id="280" r:id="rId7"/>
    <p:sldId id="261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34" y="3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Benton County Monthly Covid Outbreaks: Totals Outbreaks, K-12 Outbreaks Alone, and Covid Staffing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'OBs by Staffing Per Month '!$B$3</c:f>
              <c:strCache>
                <c:ptCount val="1"/>
                <c:pt idx="0">
                  <c:v>Outbreaks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'OBs by Staffing Per Month '!$A$4:$A$41</c:f>
              <c:numCache>
                <c:formatCode>mmm\-yy</c:formatCode>
                <c:ptCount val="3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</c:numCache>
            </c:numRef>
          </c:cat>
          <c:val>
            <c:numRef>
              <c:f>'OBs by Staffing Per Month '!$B$4:$B$41</c:f>
              <c:numCache>
                <c:formatCode>General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  <c:pt idx="6">
                  <c:v>5</c:v>
                </c:pt>
                <c:pt idx="7">
                  <c:v>8</c:v>
                </c:pt>
                <c:pt idx="8">
                  <c:v>14</c:v>
                </c:pt>
                <c:pt idx="9">
                  <c:v>11</c:v>
                </c:pt>
                <c:pt idx="10">
                  <c:v>26</c:v>
                </c:pt>
                <c:pt idx="11">
                  <c:v>20</c:v>
                </c:pt>
                <c:pt idx="12">
                  <c:v>39</c:v>
                </c:pt>
                <c:pt idx="13">
                  <c:v>11</c:v>
                </c:pt>
                <c:pt idx="14">
                  <c:v>7</c:v>
                </c:pt>
                <c:pt idx="15">
                  <c:v>25</c:v>
                </c:pt>
                <c:pt idx="16">
                  <c:v>9</c:v>
                </c:pt>
                <c:pt idx="17">
                  <c:v>6</c:v>
                </c:pt>
                <c:pt idx="18">
                  <c:v>15</c:v>
                </c:pt>
                <c:pt idx="19">
                  <c:v>11</c:v>
                </c:pt>
                <c:pt idx="20">
                  <c:v>25</c:v>
                </c:pt>
                <c:pt idx="21">
                  <c:v>36</c:v>
                </c:pt>
                <c:pt idx="22">
                  <c:v>18</c:v>
                </c:pt>
                <c:pt idx="23">
                  <c:v>11</c:v>
                </c:pt>
                <c:pt idx="24">
                  <c:v>28</c:v>
                </c:pt>
                <c:pt idx="25">
                  <c:v>6</c:v>
                </c:pt>
                <c:pt idx="26">
                  <c:v>6</c:v>
                </c:pt>
                <c:pt idx="27">
                  <c:v>12</c:v>
                </c:pt>
                <c:pt idx="28">
                  <c:v>15</c:v>
                </c:pt>
                <c:pt idx="29">
                  <c:v>13</c:v>
                </c:pt>
                <c:pt idx="30">
                  <c:v>13</c:v>
                </c:pt>
                <c:pt idx="31" formatCode="0">
                  <c:v>9.5</c:v>
                </c:pt>
                <c:pt idx="32" formatCode="0">
                  <c:v>19.5</c:v>
                </c:pt>
                <c:pt idx="33" formatCode="0">
                  <c:v>23.5</c:v>
                </c:pt>
                <c:pt idx="34" formatCode="0">
                  <c:v>22</c:v>
                </c:pt>
                <c:pt idx="35" formatCode="0">
                  <c:v>15.5</c:v>
                </c:pt>
                <c:pt idx="36" formatCode="0">
                  <c:v>33.5</c:v>
                </c:pt>
                <c:pt idx="37" formatCode="0">
                  <c:v>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43-472D-990B-44E3F05FE84D}"/>
            </c:ext>
          </c:extLst>
        </c:ser>
        <c:ser>
          <c:idx val="1"/>
          <c:order val="1"/>
          <c:tx>
            <c:strRef>
              <c:f>'OBs by Staffing Per Month '!$C$3</c:f>
              <c:strCache>
                <c:ptCount val="1"/>
                <c:pt idx="0">
                  <c:v>K-12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'OBs by Staffing Per Month '!$A$4:$A$41</c:f>
              <c:numCache>
                <c:formatCode>mmm\-yy</c:formatCode>
                <c:ptCount val="3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</c:numCache>
            </c:numRef>
          </c:cat>
          <c:val>
            <c:numRef>
              <c:f>'OBs by Staffing Per Month '!$C$4:$C$41</c:f>
              <c:numCache>
                <c:formatCode>General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4</c:v>
                </c:pt>
                <c:pt idx="13">
                  <c:v>2</c:v>
                </c:pt>
                <c:pt idx="14">
                  <c:v>0</c:v>
                </c:pt>
                <c:pt idx="15">
                  <c:v>11</c:v>
                </c:pt>
                <c:pt idx="16">
                  <c:v>4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6</c:v>
                </c:pt>
                <c:pt idx="21">
                  <c:v>16</c:v>
                </c:pt>
                <c:pt idx="22">
                  <c:v>11</c:v>
                </c:pt>
                <c:pt idx="23">
                  <c:v>6</c:v>
                </c:pt>
                <c:pt idx="24">
                  <c:v>0</c:v>
                </c:pt>
                <c:pt idx="25">
                  <c:v>2</c:v>
                </c:pt>
                <c:pt idx="26">
                  <c:v>1</c:v>
                </c:pt>
                <c:pt idx="27">
                  <c:v>5</c:v>
                </c:pt>
                <c:pt idx="28">
                  <c:v>5</c:v>
                </c:pt>
                <c:pt idx="29">
                  <c:v>0</c:v>
                </c:pt>
                <c:pt idx="30">
                  <c:v>0</c:v>
                </c:pt>
                <c:pt idx="31" formatCode="0">
                  <c:v>0</c:v>
                </c:pt>
                <c:pt idx="32" formatCode="0">
                  <c:v>0</c:v>
                </c:pt>
                <c:pt idx="33" formatCode="0">
                  <c:v>0</c:v>
                </c:pt>
                <c:pt idx="34" formatCode="0">
                  <c:v>0</c:v>
                </c:pt>
                <c:pt idx="35" formatCode="0">
                  <c:v>0</c:v>
                </c:pt>
                <c:pt idx="36" formatCode="0">
                  <c:v>0</c:v>
                </c:pt>
                <c:pt idx="37" formatCode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43-472D-990B-44E3F05FE84D}"/>
            </c:ext>
          </c:extLst>
        </c:ser>
        <c:ser>
          <c:idx val="2"/>
          <c:order val="2"/>
          <c:tx>
            <c:strRef>
              <c:f>'OBs by Staffing Per Month '!$E$3</c:f>
              <c:strCache>
                <c:ptCount val="1"/>
                <c:pt idx="0">
                  <c:v>Staffing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'OBs by Staffing Per Month '!$A$4:$A$41</c:f>
              <c:numCache>
                <c:formatCode>mmm\-yy</c:formatCode>
                <c:ptCount val="3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</c:numCache>
            </c:numRef>
          </c:cat>
          <c:val>
            <c:numRef>
              <c:f>'OBs by Staffing Per Month '!$E$4:$E$41</c:f>
              <c:numCache>
                <c:formatCode>General</c:formatCode>
                <c:ptCount val="3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14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3</c:v>
                </c:pt>
                <c:pt idx="31">
                  <c:v>3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43-472D-990B-44E3F05FE8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00342584"/>
        <c:axId val="600339632"/>
      </c:lineChart>
      <c:dateAx>
        <c:axId val="6003425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339632"/>
        <c:crosses val="autoZero"/>
        <c:auto val="1"/>
        <c:lblOffset val="100"/>
        <c:baseTimeUnit val="months"/>
      </c:dateAx>
      <c:valAx>
        <c:axId val="60033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342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Benton County Monthly Covid Outbreaks by Staffing </a:t>
            </a:r>
          </a:p>
          <a:p>
            <a:pPr>
              <a:defRPr/>
            </a:pPr>
            <a:r>
              <a:rPr lang="en-US"/>
              <a:t>(Excluding K-12 Outbreaks)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'OBs by Month Excluding K-12'!$D$3</c:f>
              <c:strCache>
                <c:ptCount val="1"/>
                <c:pt idx="0">
                  <c:v>OB-K12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'OBs by Month Excluding K-12'!$A$4:$A$41</c:f>
              <c:numCache>
                <c:formatCode>mmm\-yy</c:formatCode>
                <c:ptCount val="3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</c:numCache>
            </c:numRef>
          </c:cat>
          <c:val>
            <c:numRef>
              <c:f>'OBs by Month Excluding K-12'!$D$4:$D$41</c:f>
              <c:numCache>
                <c:formatCode>General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4</c:v>
                </c:pt>
                <c:pt idx="6">
                  <c:v>5</c:v>
                </c:pt>
                <c:pt idx="7">
                  <c:v>8</c:v>
                </c:pt>
                <c:pt idx="8">
                  <c:v>14</c:v>
                </c:pt>
                <c:pt idx="9">
                  <c:v>11</c:v>
                </c:pt>
                <c:pt idx="10">
                  <c:v>24</c:v>
                </c:pt>
                <c:pt idx="11">
                  <c:v>20</c:v>
                </c:pt>
                <c:pt idx="12">
                  <c:v>35</c:v>
                </c:pt>
                <c:pt idx="13">
                  <c:v>9</c:v>
                </c:pt>
                <c:pt idx="14">
                  <c:v>7</c:v>
                </c:pt>
                <c:pt idx="15">
                  <c:v>14</c:v>
                </c:pt>
                <c:pt idx="16">
                  <c:v>5</c:v>
                </c:pt>
                <c:pt idx="17">
                  <c:v>4</c:v>
                </c:pt>
                <c:pt idx="18">
                  <c:v>15</c:v>
                </c:pt>
                <c:pt idx="19">
                  <c:v>11</c:v>
                </c:pt>
                <c:pt idx="20">
                  <c:v>19</c:v>
                </c:pt>
                <c:pt idx="21">
                  <c:v>20</c:v>
                </c:pt>
                <c:pt idx="22">
                  <c:v>7</c:v>
                </c:pt>
                <c:pt idx="23">
                  <c:v>5</c:v>
                </c:pt>
                <c:pt idx="24">
                  <c:v>28</c:v>
                </c:pt>
                <c:pt idx="25">
                  <c:v>4</c:v>
                </c:pt>
                <c:pt idx="26">
                  <c:v>5</c:v>
                </c:pt>
                <c:pt idx="27">
                  <c:v>7</c:v>
                </c:pt>
                <c:pt idx="28">
                  <c:v>10</c:v>
                </c:pt>
                <c:pt idx="29">
                  <c:v>13</c:v>
                </c:pt>
                <c:pt idx="30">
                  <c:v>13</c:v>
                </c:pt>
                <c:pt idx="31" formatCode="0">
                  <c:v>9.5</c:v>
                </c:pt>
                <c:pt idx="32" formatCode="0">
                  <c:v>16.5</c:v>
                </c:pt>
                <c:pt idx="33" formatCode="0">
                  <c:v>15.5</c:v>
                </c:pt>
                <c:pt idx="34" formatCode="0">
                  <c:v>15.5</c:v>
                </c:pt>
                <c:pt idx="35" formatCode="0">
                  <c:v>12.5</c:v>
                </c:pt>
                <c:pt idx="36" formatCode="0">
                  <c:v>31.5</c:v>
                </c:pt>
                <c:pt idx="37" formatCode="0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DC-4B62-9091-A8A0ED7BCB73}"/>
            </c:ext>
          </c:extLst>
        </c:ser>
        <c:ser>
          <c:idx val="1"/>
          <c:order val="1"/>
          <c:tx>
            <c:strRef>
              <c:f>'OBs by Month Excluding K-12'!$E$3</c:f>
              <c:strCache>
                <c:ptCount val="1"/>
                <c:pt idx="0">
                  <c:v>Staffing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'OBs by Month Excluding K-12'!$A$4:$A$41</c:f>
              <c:numCache>
                <c:formatCode>mmm\-yy</c:formatCode>
                <c:ptCount val="3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</c:numCache>
            </c:numRef>
          </c:cat>
          <c:val>
            <c:numRef>
              <c:f>'OBs by Month Excluding K-12'!$E$4:$E$41</c:f>
              <c:numCache>
                <c:formatCode>General</c:formatCode>
                <c:ptCount val="3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14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3</c:v>
                </c:pt>
                <c:pt idx="31">
                  <c:v>3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DC-4B62-9091-A8A0ED7BCB7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33917616"/>
        <c:axId val="633920240"/>
      </c:lineChart>
      <c:dateAx>
        <c:axId val="6339176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920240"/>
        <c:crosses val="autoZero"/>
        <c:auto val="1"/>
        <c:lblOffset val="100"/>
        <c:baseTimeUnit val="months"/>
      </c:dateAx>
      <c:valAx>
        <c:axId val="63392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91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FA598-8E8B-49B8-977F-EC50AD12FF0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B1121-A52A-44B5-8350-B9E9EDA3A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29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CDE05-EACB-4527-ABDB-43942F44171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AA2C7-7C07-4BEC-8E2C-CD077C362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7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8756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523" y="1001248"/>
            <a:ext cx="5395871" cy="1878158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523" y="3288491"/>
            <a:ext cx="5395871" cy="116700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" y="4864581"/>
            <a:ext cx="5431094" cy="320468"/>
          </a:xfrm>
        </p:spPr>
        <p:txBody>
          <a:bodyPr/>
          <a:lstStyle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4"/>
            <a:r>
              <a:rPr lang="en-US" dirty="0" smtClean="0"/>
              <a:t>Presenter’s Name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14298" y="5407509"/>
            <a:ext cx="5431096" cy="320468"/>
          </a:xfrm>
        </p:spPr>
        <p:txBody>
          <a:bodyPr/>
          <a:lstStyle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4"/>
            <a:r>
              <a:rPr lang="en-US" dirty="0" smtClean="0"/>
              <a:t>Date of Presentation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7612578" y="1228725"/>
            <a:ext cx="3552825" cy="489108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7" y="6138474"/>
            <a:ext cx="231689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183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257413-515B-44CE-8D9D-EA0C5C11E5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615525" y="4667586"/>
            <a:ext cx="3270576" cy="72081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000" baseline="0" dirty="0" smtClean="0"/>
              <a:t>A little bit about this titled section.</a:t>
            </a:r>
            <a:endParaRPr lang="en-US" dirty="0" smtClean="0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4473877" y="4667586"/>
            <a:ext cx="3270576" cy="72081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000" baseline="0" dirty="0" smtClean="0"/>
              <a:t>A little bit about this titled section.</a:t>
            </a:r>
            <a:endParaRPr lang="en-US" dirty="0" smtClean="0"/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8305898" y="4667586"/>
            <a:ext cx="3270576" cy="72081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000" baseline="0" dirty="0" smtClean="0"/>
              <a:t>A little bit about this titled section.</a:t>
            </a:r>
            <a:endParaRPr lang="en-US" dirty="0" smtClean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12742" y="4000151"/>
            <a:ext cx="3273552" cy="400110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4468026" y="4015541"/>
            <a:ext cx="3273552" cy="400110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8305898" y="4037464"/>
            <a:ext cx="3273552" cy="400110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5"/>
          </p:nvPr>
        </p:nvSpPr>
        <p:spPr>
          <a:xfrm>
            <a:off x="612549" y="2181232"/>
            <a:ext cx="3273552" cy="1856232"/>
          </a:xfrm>
        </p:spPr>
        <p:txBody>
          <a:bodyPr>
            <a:normAutofit/>
          </a:bodyPr>
          <a:lstStyle>
            <a:lvl1pPr>
              <a:defRPr sz="20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4468026" y="2181232"/>
            <a:ext cx="3273552" cy="1856232"/>
          </a:xfrm>
        </p:spPr>
        <p:txBody>
          <a:bodyPr>
            <a:normAutofit/>
          </a:bodyPr>
          <a:lstStyle>
            <a:lvl1pPr>
              <a:defRPr sz="20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27"/>
          </p:nvPr>
        </p:nvSpPr>
        <p:spPr>
          <a:xfrm>
            <a:off x="8302922" y="2181232"/>
            <a:ext cx="3273552" cy="1856232"/>
          </a:xfrm>
        </p:spPr>
        <p:txBody>
          <a:bodyPr>
            <a:normAutofit/>
          </a:bodyPr>
          <a:lstStyle>
            <a:lvl1pPr>
              <a:defRPr sz="20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0" y="6138013"/>
            <a:ext cx="239949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20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257413-515B-44CE-8D9D-EA0C5C11E5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612548" y="5001584"/>
            <a:ext cx="5349240" cy="72081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000" baseline="0" dirty="0" smtClean="0"/>
              <a:t>A little bit about this titled section.</a:t>
            </a:r>
            <a:endParaRPr lang="en-US" dirty="0" smtClean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6212228" y="5001584"/>
            <a:ext cx="5349240" cy="72081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000" baseline="0" dirty="0" smtClean="0"/>
              <a:t>A little bit about this titled section.</a:t>
            </a:r>
            <a:endParaRPr lang="en-US" dirty="0" smtClean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12549" y="4434568"/>
            <a:ext cx="5349240" cy="400110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en-US" cap="none" baseline="0" dirty="0" smtClean="0"/>
              <a:t>Title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212229" y="4434568"/>
            <a:ext cx="5349240" cy="400110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2550" y="1576851"/>
            <a:ext cx="5349240" cy="2880360"/>
          </a:xfrm>
        </p:spPr>
        <p:txBody>
          <a:bodyPr>
            <a:normAutofit/>
          </a:bodyPr>
          <a:lstStyle>
            <a:lvl1pPr>
              <a:defRPr sz="20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217920" y="1576851"/>
            <a:ext cx="5349240" cy="2880360"/>
          </a:xfrm>
        </p:spPr>
        <p:txBody>
          <a:bodyPr>
            <a:normAutofit/>
          </a:bodyPr>
          <a:lstStyle>
            <a:lvl1pPr>
              <a:defRPr sz="20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0" y="6138013"/>
            <a:ext cx="239949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Untit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257413-515B-44CE-8D9D-EA0C5C11E5C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0" y="6138013"/>
            <a:ext cx="239949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81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b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257413-515B-44CE-8D9D-EA0C5C11E5C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3"/>
          </p:nvPr>
        </p:nvSpPr>
        <p:spPr>
          <a:xfrm>
            <a:off x="284463" y="241264"/>
            <a:ext cx="11558016" cy="4956048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41697" y="5384800"/>
            <a:ext cx="11516928" cy="317500"/>
          </a:xfrm>
        </p:spPr>
        <p:txBody>
          <a:bodyPr/>
          <a:lstStyle>
            <a:lvl5pPr marL="1828800" indent="0" algn="l">
              <a:buNone/>
              <a:defRPr baseline="0"/>
            </a:lvl5pPr>
          </a:lstStyle>
          <a:p>
            <a:pPr lvl="4"/>
            <a:r>
              <a:rPr lang="en-US" dirty="0" smtClean="0"/>
              <a:t>Placing a video: Click the icon above to “insert video”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0" y="6138013"/>
            <a:ext cx="239949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3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564" y="0"/>
            <a:ext cx="51746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594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594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257413-515B-44CE-8D9D-EA0C5C11E5C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1" y="6134894"/>
            <a:ext cx="231689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8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564" y="0"/>
            <a:ext cx="51746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257413-515B-44CE-8D9D-EA0C5C11E5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3594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594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9" y="6134894"/>
            <a:ext cx="23168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95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58" y="976510"/>
            <a:ext cx="7405802" cy="146140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03848" y="4078060"/>
            <a:ext cx="11131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kern="1200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+mn-ea"/>
                <a:cs typeface="+mn-cs"/>
              </a:rPr>
              <a:t>“Engaged communities and blended services </a:t>
            </a:r>
          </a:p>
          <a:p>
            <a:pPr algn="ctr"/>
            <a:r>
              <a:rPr lang="en-US" sz="2800" b="0" i="0" kern="1200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+mn-ea"/>
                <a:cs typeface="+mn-cs"/>
              </a:rPr>
              <a:t>achieving better health.”</a:t>
            </a:r>
            <a:endParaRPr lang="en-US" sz="14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01475" y="2842491"/>
            <a:ext cx="9975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i="0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Benton County Health</a:t>
            </a:r>
            <a:r>
              <a:rPr lang="en-US" sz="4800" b="0" i="0" kern="1200" baseline="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 Services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568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257413-515B-44CE-8D9D-EA0C5C11E5C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0" y="6067344"/>
            <a:ext cx="2291766" cy="57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06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257413-515B-44CE-8D9D-EA0C5C11E5C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0" y="6067344"/>
            <a:ext cx="2291766" cy="57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95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312115" y="599248"/>
            <a:ext cx="7875640" cy="4925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7128" y="1227443"/>
            <a:ext cx="6564427" cy="187815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7128" y="3514686"/>
            <a:ext cx="6564427" cy="116700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426414" y="5891375"/>
            <a:ext cx="6844305" cy="320468"/>
          </a:xfrm>
        </p:spPr>
        <p:txBody>
          <a:bodyPr/>
          <a:lstStyle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4"/>
            <a:r>
              <a:rPr lang="en-US" dirty="0" smtClean="0"/>
              <a:t>Presenter’s Name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26413" y="6434303"/>
            <a:ext cx="6844308" cy="320468"/>
          </a:xfrm>
        </p:spPr>
        <p:txBody>
          <a:bodyPr/>
          <a:lstStyle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4"/>
            <a:r>
              <a:rPr lang="en-US" dirty="0" smtClean="0"/>
              <a:t>Date of Presentation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20853" y="599248"/>
            <a:ext cx="4316360" cy="492596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0" y="6138013"/>
            <a:ext cx="239949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554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549" y="164547"/>
            <a:ext cx="10741251" cy="12453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49" y="1825625"/>
            <a:ext cx="107412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257413-515B-44CE-8D9D-EA0C5C11E5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8" y="6138013"/>
            <a:ext cx="239949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05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6742" y="801238"/>
            <a:ext cx="10515600" cy="2852737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0803" y="41033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257413-515B-44CE-8D9D-EA0C5C11E5C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90803" y="3875879"/>
            <a:ext cx="10456647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0" y="6138013"/>
            <a:ext cx="239949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54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2549" y="1825625"/>
            <a:ext cx="5407251" cy="38849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A little bit about this titled section.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407250" cy="38849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A little bit about this titled section.</a:t>
            </a:r>
          </a:p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257413-515B-44CE-8D9D-EA0C5C11E5C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0" y="6138013"/>
            <a:ext cx="239949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8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130" y="168342"/>
            <a:ext cx="10937404" cy="12561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7130" y="1681163"/>
            <a:ext cx="5360445" cy="82391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Compare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7130" y="2505075"/>
            <a:ext cx="5360445" cy="3334922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A little bit about this titled section.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402334" cy="82391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Contrast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402334" cy="333492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A little bit about this titled section.</a:t>
            </a:r>
          </a:p>
          <a:p>
            <a:pPr lv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257413-515B-44CE-8D9D-EA0C5C11E5C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0" y="6138013"/>
            <a:ext cx="239949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6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D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257413-515B-44CE-8D9D-EA0C5C11E5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12549" y="1887794"/>
            <a:ext cx="11579451" cy="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9662947" y="1887794"/>
            <a:ext cx="1940888" cy="613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841" y="1946275"/>
            <a:ext cx="927100" cy="4905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0" y="6138013"/>
            <a:ext cx="239949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32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257413-515B-44CE-8D9D-EA0C5C11E5C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0" y="6138013"/>
            <a:ext cx="239949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257413-515B-44CE-8D9D-EA0C5C11E5C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2549" y="2170113"/>
            <a:ext cx="2480035" cy="1830038"/>
          </a:xfrm>
        </p:spPr>
        <p:txBody>
          <a:bodyPr>
            <a:normAutofit/>
          </a:bodyPr>
          <a:lstStyle>
            <a:lvl1pPr>
              <a:defRPr sz="18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767" y="4585781"/>
            <a:ext cx="2482457" cy="72081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US" dirty="0" smtClean="0"/>
              <a:t>A little bit about this titled section.</a:t>
            </a:r>
          </a:p>
          <a:p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438155" y="4585781"/>
            <a:ext cx="2482457" cy="72081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A little bit about this titled section.</a:t>
            </a:r>
          </a:p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260074" y="4585781"/>
            <a:ext cx="2482457" cy="72081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A little bit about this titled section.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9096993" y="4585781"/>
            <a:ext cx="2482457" cy="72081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A little bit about this titled section.</a:t>
            </a:r>
          </a:p>
          <a:p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09767" y="4000151"/>
            <a:ext cx="2480035" cy="400110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443905" y="4000151"/>
            <a:ext cx="2480035" cy="400110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262496" y="4000151"/>
            <a:ext cx="2480035" cy="400110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9096634" y="4000151"/>
            <a:ext cx="2480035" cy="400110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440577" y="2170113"/>
            <a:ext cx="2480035" cy="1830038"/>
          </a:xfrm>
        </p:spPr>
        <p:txBody>
          <a:bodyPr>
            <a:normAutofit/>
          </a:bodyPr>
          <a:lstStyle>
            <a:lvl1pPr>
              <a:defRPr sz="18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68605" y="2170113"/>
            <a:ext cx="2480035" cy="1830038"/>
          </a:xfrm>
        </p:spPr>
        <p:txBody>
          <a:bodyPr>
            <a:normAutofit/>
          </a:bodyPr>
          <a:lstStyle>
            <a:lvl1pPr>
              <a:defRPr sz="18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9096634" y="2170113"/>
            <a:ext cx="2480035" cy="1830038"/>
          </a:xfrm>
        </p:spPr>
        <p:txBody>
          <a:bodyPr>
            <a:normAutofit/>
          </a:bodyPr>
          <a:lstStyle>
            <a:lvl1pPr>
              <a:defRPr sz="1800"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0" y="6138013"/>
            <a:ext cx="239949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22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549" y="164547"/>
            <a:ext cx="10966901" cy="124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549" y="1825625"/>
            <a:ext cx="109669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530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24" r:id="rId8"/>
    <p:sldLayoutId id="2147483721" r:id="rId9"/>
    <p:sldLayoutId id="2147483723" r:id="rId10"/>
    <p:sldLayoutId id="2147483722" r:id="rId11"/>
    <p:sldLayoutId id="2147483715" r:id="rId12"/>
    <p:sldLayoutId id="2147483726" r:id="rId13"/>
    <p:sldLayoutId id="2147483716" r:id="rId14"/>
    <p:sldLayoutId id="2147483717" r:id="rId15"/>
    <p:sldLayoutId id="2147483727" r:id="rId16"/>
    <p:sldLayoutId id="2147483718" r:id="rId17"/>
    <p:sldLayoutId id="2147483719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none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48">
          <p15:clr>
            <a:srgbClr val="F26B43"/>
          </p15:clr>
        </p15:guide>
        <p15:guide id="2" pos="72">
          <p15:clr>
            <a:srgbClr val="F26B43"/>
          </p15:clr>
        </p15:guide>
        <p15:guide id="3" pos="7608">
          <p15:clr>
            <a:srgbClr val="F26B43"/>
          </p15:clr>
        </p15:guide>
        <p15:guide id="4" orient="horz" pos="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DB98E-3EF1-4413-8477-CD9F46575B1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DFBF1-D1AB-4C0F-9E2B-2963427D7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562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Benton County Covid-19 Fall/Winter 2022-2023 Planning Brief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overview of Benton County Covid Outbreak Response sustainability in relation to staffing challenges during the winter 2022/2023 season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97128" y="5703673"/>
            <a:ext cx="6573591" cy="320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Gerald Dyer, Jr. (Benton County Communicable Disease Working Out of Class Manager and Communicable Disease Epidemiologist) 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97127" y="6246601"/>
            <a:ext cx="6573594" cy="320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Friday, August 12, 2022</a:t>
            </a:r>
            <a:endParaRPr lang="en-US" sz="1800" dirty="0"/>
          </a:p>
        </p:txBody>
      </p:sp>
      <p:pic>
        <p:nvPicPr>
          <p:cNvPr id="8" name="Picture Placeholder 1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6" r="208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602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Benton County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Small Metro (According to CDC 2013 Urban-Rural Classification Scheme)</a:t>
            </a:r>
          </a:p>
          <a:p>
            <a:endParaRPr lang="en-US" dirty="0"/>
          </a:p>
          <a:p>
            <a:r>
              <a:rPr lang="en-US" dirty="0"/>
              <a:t>US Census Pop: 96,017</a:t>
            </a:r>
          </a:p>
          <a:p>
            <a:endParaRPr lang="en-US" dirty="0"/>
          </a:p>
          <a:p>
            <a:r>
              <a:rPr lang="en-US" dirty="0"/>
              <a:t>Current Staffing</a:t>
            </a:r>
          </a:p>
          <a:p>
            <a:r>
              <a:rPr lang="en-US" dirty="0"/>
              <a:t>3 CD Covid Response</a:t>
            </a:r>
          </a:p>
          <a:p>
            <a:r>
              <a:rPr lang="en-US" dirty="0"/>
              <a:t>1 Core CD (Non-Covid)</a:t>
            </a:r>
          </a:p>
          <a:p>
            <a:r>
              <a:rPr lang="en-US" dirty="0"/>
              <a:t>1 WOC Manager/Epi</a:t>
            </a:r>
          </a:p>
          <a:p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24" r="192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6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Benton County Covid OBs vs Staffing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107024"/>
              </p:ext>
            </p:extLst>
          </p:nvPr>
        </p:nvGraphicFramePr>
        <p:xfrm>
          <a:off x="612549" y="1339913"/>
          <a:ext cx="10741251" cy="48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58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Benton County Covid OBs vs Staffing</a:t>
            </a:r>
            <a:br>
              <a:rPr lang="en-US" dirty="0" smtClean="0"/>
            </a:br>
            <a:r>
              <a:rPr lang="en-US" dirty="0" smtClean="0"/>
              <a:t>(Excluding K-12 OBs)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79055"/>
              </p:ext>
            </p:extLst>
          </p:nvPr>
        </p:nvGraphicFramePr>
        <p:xfrm>
          <a:off x="612775" y="1409946"/>
          <a:ext cx="10741025" cy="4767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81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CMS Covid LTCF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As resources allow…weekly testing until 14 days of no positive cases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CMS allows visitation at all times, even during active OBs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Months long OBs affect holistic health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Serial Testing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Visitation </a:t>
            </a:r>
            <a:r>
              <a:rPr lang="en-US" dirty="0" smtClean="0"/>
              <a:t>&amp; Active </a:t>
            </a:r>
            <a:r>
              <a:rPr lang="en-US" dirty="0"/>
              <a:t>OBs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Perpetual Covid OB</a:t>
            </a:r>
            <a:endParaRPr lang="en-US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27"/>
          </p:nvPr>
        </p:nvPicPr>
        <p:blipFill>
          <a:blip r:embed="rId2"/>
          <a:srcRect t="23009" b="23009"/>
          <a:stretch>
            <a:fillRect/>
          </a:stretch>
        </p:blipFill>
        <p:spPr>
          <a:xfrm>
            <a:off x="8302922" y="2181232"/>
            <a:ext cx="3273552" cy="1856232"/>
          </a:xfrm>
          <a:prstGeom prst="rect">
            <a:avLst/>
          </a:prstGeo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t="7403" b="740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 t="21654" b="21654"/>
          <a:stretch>
            <a:fillRect/>
          </a:stretch>
        </p:blipFill>
        <p:spPr>
          <a:xfrm>
            <a:off x="4468026" y="2181232"/>
            <a:ext cx="3273552" cy="181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 Questions</a:t>
            </a:r>
            <a:br>
              <a:rPr lang="en-US" dirty="0" smtClean="0"/>
            </a:br>
            <a:r>
              <a:rPr lang="en-US" dirty="0" smtClean="0"/>
              <a:t>(Sustainable? Realistic Response?)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57988" y="1889347"/>
            <a:ext cx="106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???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549" y="1889347"/>
            <a:ext cx="89931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How can we transition Covid within our core CD protocols?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How can we avoid every winter season focusing solely on Covid outbreaks in an environment of decreased Covid funding, staffing limitations, MPX emergency declaration, and other emerging pathogens?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What collective supports are available for counties who are unable to sustain ongoing Covid responses during the winter 2022/2023 season?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Please feel free to share your inquiries/concerns/insights.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Hope this brief can help us better plan our current and future Covid responses.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Thank you for listening and sharing our thoughts.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7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223" y="5249130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48361" y="6261251"/>
            <a:ext cx="240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BentonCoHealthDept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50484" y="6264388"/>
            <a:ext cx="1925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BentonLinnCHCs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919" y="52491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enton County Presets2">
      <a:dk1>
        <a:srgbClr val="414042"/>
      </a:dk1>
      <a:lt1>
        <a:sysClr val="window" lastClr="FFFFFF"/>
      </a:lt1>
      <a:dk2>
        <a:srgbClr val="821535"/>
      </a:dk2>
      <a:lt2>
        <a:srgbClr val="3D75A3"/>
      </a:lt2>
      <a:accent1>
        <a:srgbClr val="23487B"/>
      </a:accent1>
      <a:accent2>
        <a:srgbClr val="E3AA24"/>
      </a:accent2>
      <a:accent3>
        <a:srgbClr val="257B58"/>
      </a:accent3>
      <a:accent4>
        <a:srgbClr val="57B1E4"/>
      </a:accent4>
      <a:accent5>
        <a:srgbClr val="70BE54"/>
      </a:accent5>
      <a:accent6>
        <a:srgbClr val="EB5175"/>
      </a:accent6>
      <a:hlink>
        <a:srgbClr val="3D75A3"/>
      </a:hlink>
      <a:folHlink>
        <a:srgbClr val="82153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2B3CE43-6218-4C75-AF0E-CA52A3F1AE4D}" vid="{99B52C00-8D52-4AB7-AB32-24A8077FA39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2B3CE43-6218-4C75-AF0E-CA52A3F1AE4D}" vid="{D838B3FD-93A9-45E1-A2B5-A7C43F7C83C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BentonCounty-PowerPointTemplate</Template>
  <TotalTime>878</TotalTime>
  <Words>283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Franklin Gothic Medium</vt:lpstr>
      <vt:lpstr>Merriweather</vt:lpstr>
      <vt:lpstr>Office Theme</vt:lpstr>
      <vt:lpstr>Custom Design</vt:lpstr>
      <vt:lpstr>Benton County Covid-19 Fall/Winter 2022-2023 Planning Brief</vt:lpstr>
      <vt:lpstr>Benton County</vt:lpstr>
      <vt:lpstr>Benton County Covid OBs vs Staffing</vt:lpstr>
      <vt:lpstr>Benton County Covid OBs vs Staffing (Excluding K-12 OBs)</vt:lpstr>
      <vt:lpstr>Federal CMS Covid LTCF Requirements</vt:lpstr>
      <vt:lpstr>Team Questions (Sustainable? Realistic Response?)</vt:lpstr>
      <vt:lpstr>PowerPoint Presentation</vt:lpstr>
    </vt:vector>
  </TitlesOfParts>
  <Company>Benton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MOSBAUGH Christine</dc:creator>
  <cp:lastModifiedBy>DYER Gerald</cp:lastModifiedBy>
  <cp:revision>27</cp:revision>
  <dcterms:created xsi:type="dcterms:W3CDTF">2021-01-15T21:18:14Z</dcterms:created>
  <dcterms:modified xsi:type="dcterms:W3CDTF">2022-08-09T05:25:17Z</dcterms:modified>
</cp:coreProperties>
</file>