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1"/>
  </p:notesMasterIdLst>
  <p:sldIdLst>
    <p:sldId id="298" r:id="rId5"/>
    <p:sldId id="308" r:id="rId6"/>
    <p:sldId id="311" r:id="rId7"/>
    <p:sldId id="312" r:id="rId8"/>
    <p:sldId id="310" r:id="rId9"/>
    <p:sldId id="309"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149EDF-0D18-4896-A4D7-05F3BEBD0FF5}" v="181" dt="2024-12-03T18:16:09.626"/>
    <p1510:client id="{816EB49D-A667-3C5C-15FD-11E11EE89CCD}" v="24" vWet="25" dt="2024-12-03T18:03:04.417"/>
    <p1510:client id="{D1764FC9-40FF-1D49-525D-DDD6C5A9C234}" v="197" dt="2024-12-03T16:53:16.66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72" autoAdjust="0"/>
    <p:restoredTop sz="53231" autoAdjust="0"/>
  </p:normalViewPr>
  <p:slideViewPr>
    <p:cSldViewPr snapToGrid="0">
      <p:cViewPr varScale="1">
        <p:scale>
          <a:sx n="60" d="100"/>
          <a:sy n="60" d="100"/>
        </p:scale>
        <p:origin x="226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C24676-6E9D-42EC-AD6B-E3BB88D40D26}" type="datetimeFigureOut">
              <a:rPr lang="en-US" smtClean="0"/>
              <a:t>12/18/2024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0C6D8AD-8D5C-4975-B75F-72E84CABAE03}" type="slidenum">
              <a:rPr lang="en-US" smtClean="0"/>
              <a:t>‹#›</a:t>
            </a:fld>
            <a:endParaRPr lang="en-US"/>
          </a:p>
        </p:txBody>
      </p:sp>
    </p:spTree>
    <p:extLst>
      <p:ext uri="{BB962C8B-B14F-4D97-AF65-F5344CB8AC3E}">
        <p14:creationId xmlns:p14="http://schemas.microsoft.com/office/powerpoint/2010/main" val="41193943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marR="0" indent="-285750">
              <a:spcBef>
                <a:spcPts val="0"/>
              </a:spcBef>
              <a:spcAft>
                <a:spcPts val="0"/>
              </a:spcAft>
              <a:buFont typeface="Arial" panose="020B0604020202020204" pitchFamily="34" charset="0"/>
              <a:buChar char="•"/>
            </a:pPr>
            <a:r>
              <a:rPr lang="en-US" sz="1800" dirty="0">
                <a:solidFill>
                  <a:srgbClr val="000000"/>
                </a:solidFill>
                <a:effectLst/>
                <a:latin typeface="Verdana" panose="020B0604030504040204" pitchFamily="34" charset="0"/>
                <a:ea typeface="Calibri" panose="020F0502020204030204" pitchFamily="34" charset="0"/>
              </a:rPr>
              <a:t>As you’re likely aware, over the past 18 months HPCDP has been working with a group called “TPEP Ambassadors,” comprised of representatives from LPHAs, including two representatives from CLHO </a:t>
            </a:r>
            <a:r>
              <a:rPr lang="en-US" sz="1800" dirty="0">
                <a:effectLst/>
                <a:latin typeface="Arial" panose="020B0604020202020204" pitchFamily="34" charset="0"/>
                <a:ea typeface="Calibri" panose="020F0502020204030204" pitchFamily="34" charset="0"/>
              </a:rPr>
              <a:t>Health Promotion and Prevention Committee</a:t>
            </a:r>
            <a:r>
              <a:rPr lang="en-US" sz="1800" dirty="0">
                <a:solidFill>
                  <a:srgbClr val="000000"/>
                </a:solidFill>
                <a:effectLst/>
                <a:latin typeface="Verdana" panose="020B0604030504040204" pitchFamily="34" charset="0"/>
                <a:ea typeface="Calibri" panose="020F0502020204030204" pitchFamily="34" charset="0"/>
              </a:rPr>
              <a:t>, Regional Health Equity Coalitions, community-based and national advocacy organizations, to develop an equitable model to advise on Oregon’s Tobacco Prevention and Education Program (TPEP). </a:t>
            </a:r>
          </a:p>
          <a:p>
            <a:pPr marL="0" marR="0" indent="0">
              <a:spcBef>
                <a:spcPts val="0"/>
              </a:spcBef>
              <a:spcAft>
                <a:spcPts val="0"/>
              </a:spcAft>
              <a:buFont typeface="Arial" panose="020B0604020202020204" pitchFamily="34" charset="0"/>
              <a:buNone/>
            </a:pPr>
            <a:endParaRPr lang="en-US" sz="1800" dirty="0">
              <a:solidFill>
                <a:srgbClr val="000000"/>
              </a:solidFill>
              <a:effectLst/>
              <a:latin typeface="Verdana" panose="020B0604030504040204" pitchFamily="34" charset="0"/>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800" dirty="0">
                <a:solidFill>
                  <a:srgbClr val="000000"/>
                </a:solidFill>
                <a:effectLst/>
                <a:latin typeface="Verdana" panose="020B0604030504040204" pitchFamily="34" charset="0"/>
                <a:ea typeface="Calibri" panose="020F0502020204030204" pitchFamily="34" charset="0"/>
              </a:rPr>
              <a:t>In addition to convening the TPEP Ambassadors, we have continued to engage the Tobacco Reduction Advisory Committee (TRAC) and CBO Advisory Group for ongoing input. </a:t>
            </a:r>
          </a:p>
          <a:p>
            <a:pPr marL="0" marR="0" indent="0">
              <a:spcBef>
                <a:spcPts val="0"/>
              </a:spcBef>
              <a:spcAft>
                <a:spcPts val="0"/>
              </a:spcAft>
              <a:buFont typeface="Arial" panose="020B0604020202020204" pitchFamily="34" charset="0"/>
              <a:buNone/>
            </a:pPr>
            <a:endParaRPr lang="en-US" sz="1800" dirty="0">
              <a:solidFill>
                <a:schemeClr val="tx1"/>
              </a:solidFill>
              <a:effectLst/>
              <a:latin typeface="Calibri" panose="020F0502020204030204" pitchFamily="34" charset="0"/>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800" dirty="0">
                <a:solidFill>
                  <a:srgbClr val="000000"/>
                </a:solidFill>
                <a:effectLst/>
                <a:latin typeface="Verdana" panose="020B0604030504040204" pitchFamily="34" charset="0"/>
                <a:ea typeface="Calibri" panose="020F0502020204030204" pitchFamily="34" charset="0"/>
              </a:rPr>
              <a:t>We’re excited to share that we’ve reached a significant milestone – I’ll be sharing the final recommendations from the TPEP Ambassadors and next steps to implementing Oregon’s new Tobacco Prevention and Education Program Council (TPEP Council). </a:t>
            </a:r>
          </a:p>
          <a:p>
            <a:pPr marL="285750" marR="0" indent="-285750">
              <a:spcBef>
                <a:spcPts val="0"/>
              </a:spcBef>
              <a:spcAft>
                <a:spcPts val="0"/>
              </a:spcAft>
              <a:buFont typeface="Arial" panose="020B0604020202020204" pitchFamily="34" charset="0"/>
              <a:buChar char="•"/>
            </a:pPr>
            <a:endParaRPr lang="en-US" sz="1800" dirty="0">
              <a:solidFill>
                <a:srgbClr val="000000"/>
              </a:solidFill>
              <a:effectLst/>
              <a:latin typeface="Verdana" panose="020B0604030504040204" pitchFamily="34" charset="0"/>
              <a:ea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Calibri" panose="020F0502020204030204" pitchFamily="34" charset="0"/>
              </a:rPr>
              <a:t>The TPEP Council and ambassador structure is a model that OHA has successfully implemented before, for example, with Substance Abuse and Mental Health Services Administration (SAMHSA) COVID-19 relief funding and Opioid Settlement funding.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dirty="0">
              <a:effectLst/>
              <a:latin typeface="Calibri" panose="020F050202020403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a:effectLst/>
                <a:latin typeface="Calibri" panose="020F0502020204030204" pitchFamily="34" charset="0"/>
              </a:rPr>
              <a:t>So we’re looking forward to continuing to seek partner feedback on strategies for reducing statewide tobacco use and honor the work of our partners from LPHAs, RHECs, CLHO, TRAC and CBO partners who have co-developed the vision for this model to advise on Oregon’s TPEP.</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800" dirty="0">
              <a:effectLst/>
              <a:latin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800" dirty="0">
              <a:solidFill>
                <a:srgbClr val="000000"/>
              </a:solidFill>
              <a:effectLst/>
              <a:latin typeface="Verdana" panose="020B0604030504040204" pitchFamily="34" charset="0"/>
              <a:ea typeface="Calibri" panose="020F0502020204030204" pitchFamily="34" charset="0"/>
            </a:endParaRPr>
          </a:p>
          <a:p>
            <a:pPr marL="285750" marR="0" indent="-285750">
              <a:spcBef>
                <a:spcPts val="0"/>
              </a:spcBef>
              <a:spcAft>
                <a:spcPts val="0"/>
              </a:spcAft>
              <a:buFont typeface="Arial" panose="020B0604020202020204" pitchFamily="34" charset="0"/>
              <a:buChar char="•"/>
            </a:pPr>
            <a:endParaRPr lang="en-US" sz="1800" dirty="0">
              <a:solidFill>
                <a:srgbClr val="000000"/>
              </a:solidFill>
              <a:effectLst/>
              <a:latin typeface="Verdana" panose="020B0604030504040204" pitchFamily="34" charset="0"/>
              <a:ea typeface="Calibri" panose="020F0502020204030204" pitchFamily="34" charset="0"/>
            </a:endParaRPr>
          </a:p>
          <a:p>
            <a:pPr marL="0" indent="0" rtl="0" fontAlgn="ctr">
              <a:spcBef>
                <a:spcPts val="0"/>
              </a:spcBef>
              <a:spcAft>
                <a:spcPts val="0"/>
              </a:spcAft>
              <a:buFont typeface="Arial" panose="020B0604020202020204" pitchFamily="34" charset="0"/>
              <a:buNone/>
            </a:pPr>
            <a:endParaRPr lang="en-US" sz="1800" dirty="0">
              <a:effectLst/>
              <a:latin typeface="Calibri" panose="020F0502020204030204" pitchFamily="34" charset="0"/>
              <a:ea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0C6D8AD-8D5C-4975-B75F-72E84CABAE03}" type="slidenum">
              <a:rPr lang="en-US" smtClean="0"/>
              <a:t>1</a:t>
            </a:fld>
            <a:endParaRPr lang="en-US"/>
          </a:p>
        </p:txBody>
      </p:sp>
    </p:spTree>
    <p:extLst>
      <p:ext uri="{BB962C8B-B14F-4D97-AF65-F5344CB8AC3E}">
        <p14:creationId xmlns:p14="http://schemas.microsoft.com/office/powerpoint/2010/main" val="1499011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TPEP Ambassadors </a:t>
            </a:r>
            <a:r>
              <a:rPr lang="en-US" sz="1800" dirty="0">
                <a:solidFill>
                  <a:srgbClr val="000000"/>
                </a:solidFill>
                <a:effectLst/>
                <a:latin typeface="Arial" panose="020B0604020202020204" pitchFamily="34" charset="0"/>
                <a:ea typeface="Calibri" panose="020F0502020204030204" pitchFamily="34" charset="0"/>
              </a:rPr>
              <a:t>convened</a:t>
            </a:r>
            <a:r>
              <a:rPr lang="en-US" sz="1800" dirty="0">
                <a:effectLst/>
                <a:latin typeface="Arial" panose="020B0604020202020204" pitchFamily="34" charset="0"/>
                <a:ea typeface="Calibri" panose="020F0502020204030204" pitchFamily="34" charset="0"/>
              </a:rPr>
              <a:t> monthly through Fall 2024 to develop recommendations for the composition, ethos and scope of work for a future Council. </a:t>
            </a:r>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42B99FB5-0055-4882-AE8D-A0170D1F6237}" type="slidenum">
              <a:rPr lang="en-US" smtClean="0"/>
              <a:t>2</a:t>
            </a:fld>
            <a:endParaRPr lang="en-US"/>
          </a:p>
        </p:txBody>
      </p:sp>
    </p:spTree>
    <p:extLst>
      <p:ext uri="{BB962C8B-B14F-4D97-AF65-F5344CB8AC3E}">
        <p14:creationId xmlns:p14="http://schemas.microsoft.com/office/powerpoint/2010/main" val="810860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B99FB5-0055-4882-AE8D-A0170D1F6237}" type="slidenum">
              <a:rPr lang="en-US" smtClean="0"/>
              <a:t>3</a:t>
            </a:fld>
            <a:endParaRPr lang="en-US"/>
          </a:p>
        </p:txBody>
      </p:sp>
    </p:spTree>
    <p:extLst>
      <p:ext uri="{BB962C8B-B14F-4D97-AF65-F5344CB8AC3E}">
        <p14:creationId xmlns:p14="http://schemas.microsoft.com/office/powerpoint/2010/main" val="31904831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2B99FB5-0055-4882-AE8D-A0170D1F6237}" type="slidenum">
              <a:rPr lang="en-US" smtClean="0"/>
              <a:t>4</a:t>
            </a:fld>
            <a:endParaRPr lang="en-US"/>
          </a:p>
        </p:txBody>
      </p:sp>
    </p:spTree>
    <p:extLst>
      <p:ext uri="{BB962C8B-B14F-4D97-AF65-F5344CB8AC3E}">
        <p14:creationId xmlns:p14="http://schemas.microsoft.com/office/powerpoint/2010/main" val="2247252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First round of request for applications is open for the TPEP Council until January 31st. </a:t>
            </a:r>
          </a:p>
          <a:p>
            <a:pPr marL="285750" indent="-285750" rtl="0" fontAlgn="ctr">
              <a:spcBef>
                <a:spcPts val="0"/>
              </a:spcBef>
              <a:spcAft>
                <a:spcPts val="0"/>
              </a:spcAft>
              <a:buFont typeface="Arial" panose="020B0604020202020204" pitchFamily="34" charset="0"/>
              <a:buChar char="•"/>
            </a:pPr>
            <a:endParaRPr lang="en-US" sz="1800" dirty="0">
              <a:effectLst/>
              <a:latin typeface="Calibri" panose="020F0502020204030204" pitchFamily="34" charset="0"/>
            </a:endParaRP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Contractor, Kearns &amp; West is working with HPCDP to support the recruitment and selection process, including drafting communication and scoring materials.</a:t>
            </a:r>
          </a:p>
          <a:p>
            <a:pPr marL="285750" indent="-285750" rtl="0" fontAlgn="ctr">
              <a:spcBef>
                <a:spcPts val="0"/>
              </a:spcBef>
              <a:spcAft>
                <a:spcPts val="0"/>
              </a:spcAft>
              <a:buFont typeface="Arial" panose="020B0604020202020204" pitchFamily="34" charset="0"/>
              <a:buChar char="•"/>
            </a:pPr>
            <a:endParaRPr lang="en-US" sz="1800" dirty="0">
              <a:effectLst/>
              <a:latin typeface="Calibri" panose="020F0502020204030204" pitchFamily="34" charset="0"/>
            </a:endParaRPr>
          </a:p>
          <a:p>
            <a:pPr marL="285750" indent="-285750" rtl="0" fontAlgn="ctr">
              <a:spcBef>
                <a:spcPts val="0"/>
              </a:spcBef>
              <a:spcAft>
                <a:spcPts val="0"/>
              </a:spcAft>
              <a:buFont typeface="Arial" panose="020B0604020202020204" pitchFamily="34" charset="0"/>
              <a:buChar char="•"/>
            </a:pPr>
            <a:r>
              <a:rPr lang="en-US" sz="1800" dirty="0">
                <a:effectLst/>
                <a:latin typeface="Calibri" panose="020F0502020204030204" pitchFamily="34" charset="0"/>
              </a:rPr>
              <a:t>Recruitment and selection criteria will be based on recommendations developed by TPEP Ambassadors, and learnings from similar advisory groups such as OHA’s </a:t>
            </a:r>
            <a:r>
              <a:rPr lang="en-US" sz="1800" dirty="0" err="1">
                <a:effectLst/>
                <a:latin typeface="Calibri" panose="020F0502020204030204" pitchFamily="34" charset="0"/>
              </a:rPr>
              <a:t>PartnerSHIP</a:t>
            </a:r>
            <a:r>
              <a:rPr lang="en-US" sz="1800" dirty="0">
                <a:effectLst/>
                <a:latin typeface="Calibri" panose="020F0502020204030204" pitchFamily="34" charset="0"/>
              </a:rPr>
              <a:t>, and Healthier Together Oregon and Public Health Advisory Board.</a:t>
            </a:r>
          </a:p>
          <a:p>
            <a:pPr rtl="0" fontAlgn="ctr">
              <a:spcBef>
                <a:spcPts val="0"/>
              </a:spcBef>
              <a:spcAft>
                <a:spcPts val="0"/>
              </a:spcAft>
              <a:buFont typeface="Arial" panose="020B0604020202020204" pitchFamily="34" charset="0"/>
              <a:buNone/>
            </a:pPr>
            <a:endParaRPr lang="en-US" sz="1800" dirty="0">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42B99FB5-0055-4882-AE8D-A0170D1F6237}" type="slidenum">
              <a:rPr lang="en-US" smtClean="0"/>
              <a:t>5</a:t>
            </a:fld>
            <a:endParaRPr lang="en-US"/>
          </a:p>
        </p:txBody>
      </p:sp>
    </p:spTree>
    <p:extLst>
      <p:ext uri="{BB962C8B-B14F-4D97-AF65-F5344CB8AC3E}">
        <p14:creationId xmlns:p14="http://schemas.microsoft.com/office/powerpoint/2010/main" val="18061058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rtl="0" fontAlgn="ctr">
              <a:spcBef>
                <a:spcPts val="0"/>
              </a:spcBef>
              <a:spcAft>
                <a:spcPts val="0"/>
              </a:spcAft>
              <a:buFont typeface="Arial" panose="020B0604020202020204" pitchFamily="34" charset="0"/>
              <a:buChar char="•"/>
            </a:pPr>
            <a:endParaRPr lang="en-US" sz="1800" dirty="0">
              <a:effectLst/>
              <a:latin typeface="Calibri" panose="020F0502020204030204" pitchFamily="34" charset="0"/>
            </a:endParaRPr>
          </a:p>
          <a:p>
            <a:endParaRPr lang="en-US" dirty="0"/>
          </a:p>
        </p:txBody>
      </p:sp>
      <p:sp>
        <p:nvSpPr>
          <p:cNvPr id="4" name="Slide Number Placeholder 3"/>
          <p:cNvSpPr>
            <a:spLocks noGrp="1"/>
          </p:cNvSpPr>
          <p:nvPr>
            <p:ph type="sldNum" sz="quarter" idx="5"/>
          </p:nvPr>
        </p:nvSpPr>
        <p:spPr/>
        <p:txBody>
          <a:bodyPr/>
          <a:lstStyle/>
          <a:p>
            <a:fld id="{B0C6D8AD-8D5C-4975-B75F-72E84CABAE03}" type="slidenum">
              <a:rPr lang="en-US" smtClean="0"/>
              <a:t>6</a:t>
            </a:fld>
            <a:endParaRPr lang="en-US"/>
          </a:p>
        </p:txBody>
      </p:sp>
    </p:spTree>
    <p:extLst>
      <p:ext uri="{BB962C8B-B14F-4D97-AF65-F5344CB8AC3E}">
        <p14:creationId xmlns:p14="http://schemas.microsoft.com/office/powerpoint/2010/main" val="3988481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Slide 2">
    <p:bg>
      <p:bgPr>
        <a:solidFill>
          <a:schemeClr val="bg1"/>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FCB625F4-5032-11B0-B9E0-690632359ACC}"/>
              </a:ext>
              <a:ext uri="{C183D7F6-B498-43B3-948B-1728B52AA6E4}">
                <adec:decorative xmlns:adec="http://schemas.microsoft.com/office/drawing/2017/decorative" val="1"/>
              </a:ext>
            </a:extLst>
          </p:cNvPr>
          <p:cNvSpPr/>
          <p:nvPr userDrawn="1"/>
        </p:nvSpPr>
        <p:spPr>
          <a:xfrm>
            <a:off x="-712" y="1751553"/>
            <a:ext cx="12192737" cy="933949"/>
          </a:xfrm>
          <a:custGeom>
            <a:avLst/>
            <a:gdLst>
              <a:gd name="connsiteX0" fmla="*/ 9151699 w 12192000"/>
              <a:gd name="connsiteY0" fmla="*/ 0 h 931130"/>
              <a:gd name="connsiteX1" fmla="*/ 12192000 w 12192000"/>
              <a:gd name="connsiteY1" fmla="*/ 0 h 931130"/>
              <a:gd name="connsiteX2" fmla="*/ 12192000 w 12192000"/>
              <a:gd name="connsiteY2" fmla="*/ 931130 h 931130"/>
              <a:gd name="connsiteX3" fmla="*/ 9079495 w 12192000"/>
              <a:gd name="connsiteY3" fmla="*/ 931130 h 931130"/>
              <a:gd name="connsiteX4" fmla="*/ 9092191 w 12192000"/>
              <a:gd name="connsiteY4" fmla="*/ 904776 h 931130"/>
              <a:gd name="connsiteX5" fmla="*/ 9202875 w 12192000"/>
              <a:gd name="connsiteY5" fmla="*/ 356536 h 931130"/>
              <a:gd name="connsiteX6" fmla="*/ 9174260 w 12192000"/>
              <a:gd name="connsiteY6" fmla="*/ 72680 h 931130"/>
              <a:gd name="connsiteX7" fmla="*/ 0 w 12192000"/>
              <a:gd name="connsiteY7" fmla="*/ 0 h 931130"/>
              <a:gd name="connsiteX8" fmla="*/ 3213648 w 12192000"/>
              <a:gd name="connsiteY8" fmla="*/ 0 h 931130"/>
              <a:gd name="connsiteX9" fmla="*/ 3191086 w 12192000"/>
              <a:gd name="connsiteY9" fmla="*/ 72680 h 931130"/>
              <a:gd name="connsiteX10" fmla="*/ 3162471 w 12192000"/>
              <a:gd name="connsiteY10" fmla="*/ 356536 h 931130"/>
              <a:gd name="connsiteX11" fmla="*/ 3273156 w 12192000"/>
              <a:gd name="connsiteY11" fmla="*/ 904776 h 931130"/>
              <a:gd name="connsiteX12" fmla="*/ 3285851 w 12192000"/>
              <a:gd name="connsiteY12" fmla="*/ 931130 h 931130"/>
              <a:gd name="connsiteX13" fmla="*/ 0 w 12192000"/>
              <a:gd name="connsiteY13" fmla="*/ 931130 h 931130"/>
              <a:gd name="connsiteX0" fmla="*/ 9151699 w 12192000"/>
              <a:gd name="connsiteY0" fmla="*/ 6350 h 937480"/>
              <a:gd name="connsiteX1" fmla="*/ 12192000 w 12192000"/>
              <a:gd name="connsiteY1" fmla="*/ 6350 h 937480"/>
              <a:gd name="connsiteX2" fmla="*/ 12192000 w 12192000"/>
              <a:gd name="connsiteY2" fmla="*/ 937480 h 937480"/>
              <a:gd name="connsiteX3" fmla="*/ 9079495 w 12192000"/>
              <a:gd name="connsiteY3" fmla="*/ 937480 h 937480"/>
              <a:gd name="connsiteX4" fmla="*/ 9092191 w 12192000"/>
              <a:gd name="connsiteY4" fmla="*/ 911126 h 937480"/>
              <a:gd name="connsiteX5" fmla="*/ 9202875 w 12192000"/>
              <a:gd name="connsiteY5" fmla="*/ 362886 h 937480"/>
              <a:gd name="connsiteX6" fmla="*/ 9174260 w 12192000"/>
              <a:gd name="connsiteY6" fmla="*/ 79030 h 937480"/>
              <a:gd name="connsiteX7" fmla="*/ 9151699 w 12192000"/>
              <a:gd name="connsiteY7" fmla="*/ 6350 h 937480"/>
              <a:gd name="connsiteX8" fmla="*/ 38100 w 12192000"/>
              <a:gd name="connsiteY8" fmla="*/ 0 h 937480"/>
              <a:gd name="connsiteX9" fmla="*/ 3213648 w 12192000"/>
              <a:gd name="connsiteY9" fmla="*/ 6350 h 937480"/>
              <a:gd name="connsiteX10" fmla="*/ 3191086 w 12192000"/>
              <a:gd name="connsiteY10" fmla="*/ 79030 h 937480"/>
              <a:gd name="connsiteX11" fmla="*/ 3162471 w 12192000"/>
              <a:gd name="connsiteY11" fmla="*/ 362886 h 937480"/>
              <a:gd name="connsiteX12" fmla="*/ 3273156 w 12192000"/>
              <a:gd name="connsiteY12" fmla="*/ 911126 h 937480"/>
              <a:gd name="connsiteX13" fmla="*/ 3285851 w 12192000"/>
              <a:gd name="connsiteY13" fmla="*/ 937480 h 937480"/>
              <a:gd name="connsiteX14" fmla="*/ 0 w 12192000"/>
              <a:gd name="connsiteY14" fmla="*/ 937480 h 937480"/>
              <a:gd name="connsiteX15" fmla="*/ 38100 w 12192000"/>
              <a:gd name="connsiteY15" fmla="*/ 0 h 937480"/>
              <a:gd name="connsiteX0" fmla="*/ 9113599 w 12153900"/>
              <a:gd name="connsiteY0" fmla="*/ 6350 h 937480"/>
              <a:gd name="connsiteX1" fmla="*/ 12153900 w 12153900"/>
              <a:gd name="connsiteY1" fmla="*/ 6350 h 937480"/>
              <a:gd name="connsiteX2" fmla="*/ 12153900 w 12153900"/>
              <a:gd name="connsiteY2" fmla="*/ 937480 h 937480"/>
              <a:gd name="connsiteX3" fmla="*/ 9041395 w 12153900"/>
              <a:gd name="connsiteY3" fmla="*/ 937480 h 937480"/>
              <a:gd name="connsiteX4" fmla="*/ 9054091 w 12153900"/>
              <a:gd name="connsiteY4" fmla="*/ 911126 h 937480"/>
              <a:gd name="connsiteX5" fmla="*/ 9164775 w 12153900"/>
              <a:gd name="connsiteY5" fmla="*/ 362886 h 937480"/>
              <a:gd name="connsiteX6" fmla="*/ 9136160 w 12153900"/>
              <a:gd name="connsiteY6" fmla="*/ 79030 h 937480"/>
              <a:gd name="connsiteX7" fmla="*/ 9113599 w 12153900"/>
              <a:gd name="connsiteY7" fmla="*/ 6350 h 937480"/>
              <a:gd name="connsiteX8" fmla="*/ 0 w 12153900"/>
              <a:gd name="connsiteY8" fmla="*/ 0 h 937480"/>
              <a:gd name="connsiteX9" fmla="*/ 3175548 w 12153900"/>
              <a:gd name="connsiteY9" fmla="*/ 6350 h 937480"/>
              <a:gd name="connsiteX10" fmla="*/ 3152986 w 12153900"/>
              <a:gd name="connsiteY10" fmla="*/ 79030 h 937480"/>
              <a:gd name="connsiteX11" fmla="*/ 3124371 w 12153900"/>
              <a:gd name="connsiteY11" fmla="*/ 362886 h 937480"/>
              <a:gd name="connsiteX12" fmla="*/ 3235056 w 12153900"/>
              <a:gd name="connsiteY12" fmla="*/ 911126 h 937480"/>
              <a:gd name="connsiteX13" fmla="*/ 3247751 w 12153900"/>
              <a:gd name="connsiteY13" fmla="*/ 937480 h 937480"/>
              <a:gd name="connsiteX14" fmla="*/ 12700 w 12153900"/>
              <a:gd name="connsiteY14" fmla="*/ 931130 h 937480"/>
              <a:gd name="connsiteX15" fmla="*/ 0 w 12153900"/>
              <a:gd name="connsiteY15" fmla="*/ 0 h 937480"/>
              <a:gd name="connsiteX0" fmla="*/ 9119949 w 12160250"/>
              <a:gd name="connsiteY0" fmla="*/ 6350 h 937480"/>
              <a:gd name="connsiteX1" fmla="*/ 12160250 w 12160250"/>
              <a:gd name="connsiteY1" fmla="*/ 6350 h 937480"/>
              <a:gd name="connsiteX2" fmla="*/ 12160250 w 12160250"/>
              <a:gd name="connsiteY2" fmla="*/ 937480 h 937480"/>
              <a:gd name="connsiteX3" fmla="*/ 9047745 w 12160250"/>
              <a:gd name="connsiteY3" fmla="*/ 937480 h 937480"/>
              <a:gd name="connsiteX4" fmla="*/ 9060441 w 12160250"/>
              <a:gd name="connsiteY4" fmla="*/ 911126 h 937480"/>
              <a:gd name="connsiteX5" fmla="*/ 9171125 w 12160250"/>
              <a:gd name="connsiteY5" fmla="*/ 362886 h 937480"/>
              <a:gd name="connsiteX6" fmla="*/ 9142510 w 12160250"/>
              <a:gd name="connsiteY6" fmla="*/ 79030 h 937480"/>
              <a:gd name="connsiteX7" fmla="*/ 9119949 w 12160250"/>
              <a:gd name="connsiteY7" fmla="*/ 6350 h 937480"/>
              <a:gd name="connsiteX8" fmla="*/ 6350 w 12160250"/>
              <a:gd name="connsiteY8" fmla="*/ 0 h 937480"/>
              <a:gd name="connsiteX9" fmla="*/ 3181898 w 12160250"/>
              <a:gd name="connsiteY9" fmla="*/ 6350 h 937480"/>
              <a:gd name="connsiteX10" fmla="*/ 3159336 w 12160250"/>
              <a:gd name="connsiteY10" fmla="*/ 79030 h 937480"/>
              <a:gd name="connsiteX11" fmla="*/ 3130721 w 12160250"/>
              <a:gd name="connsiteY11" fmla="*/ 362886 h 937480"/>
              <a:gd name="connsiteX12" fmla="*/ 3241406 w 12160250"/>
              <a:gd name="connsiteY12" fmla="*/ 911126 h 937480"/>
              <a:gd name="connsiteX13" fmla="*/ 3254101 w 12160250"/>
              <a:gd name="connsiteY13" fmla="*/ 937480 h 937480"/>
              <a:gd name="connsiteX14" fmla="*/ 0 w 12160250"/>
              <a:gd name="connsiteY14" fmla="*/ 931130 h 937480"/>
              <a:gd name="connsiteX15" fmla="*/ 6350 w 12160250"/>
              <a:gd name="connsiteY15" fmla="*/ 0 h 937480"/>
              <a:gd name="connsiteX0" fmla="*/ 9127722 w 12168023"/>
              <a:gd name="connsiteY0" fmla="*/ 2819 h 933949"/>
              <a:gd name="connsiteX1" fmla="*/ 12168023 w 12168023"/>
              <a:gd name="connsiteY1" fmla="*/ 2819 h 933949"/>
              <a:gd name="connsiteX2" fmla="*/ 12168023 w 12168023"/>
              <a:gd name="connsiteY2" fmla="*/ 933949 h 933949"/>
              <a:gd name="connsiteX3" fmla="*/ 9055518 w 12168023"/>
              <a:gd name="connsiteY3" fmla="*/ 933949 h 933949"/>
              <a:gd name="connsiteX4" fmla="*/ 9068214 w 12168023"/>
              <a:gd name="connsiteY4" fmla="*/ 907595 h 933949"/>
              <a:gd name="connsiteX5" fmla="*/ 9178898 w 12168023"/>
              <a:gd name="connsiteY5" fmla="*/ 359355 h 933949"/>
              <a:gd name="connsiteX6" fmla="*/ 9150283 w 12168023"/>
              <a:gd name="connsiteY6" fmla="*/ 75499 h 933949"/>
              <a:gd name="connsiteX7" fmla="*/ 9127722 w 12168023"/>
              <a:gd name="connsiteY7" fmla="*/ 2819 h 933949"/>
              <a:gd name="connsiteX8" fmla="*/ 0 w 12168023"/>
              <a:gd name="connsiteY8" fmla="*/ 0 h 933949"/>
              <a:gd name="connsiteX9" fmla="*/ 3189671 w 12168023"/>
              <a:gd name="connsiteY9" fmla="*/ 2819 h 933949"/>
              <a:gd name="connsiteX10" fmla="*/ 3167109 w 12168023"/>
              <a:gd name="connsiteY10" fmla="*/ 75499 h 933949"/>
              <a:gd name="connsiteX11" fmla="*/ 3138494 w 12168023"/>
              <a:gd name="connsiteY11" fmla="*/ 359355 h 933949"/>
              <a:gd name="connsiteX12" fmla="*/ 3249179 w 12168023"/>
              <a:gd name="connsiteY12" fmla="*/ 907595 h 933949"/>
              <a:gd name="connsiteX13" fmla="*/ 3261874 w 12168023"/>
              <a:gd name="connsiteY13" fmla="*/ 933949 h 933949"/>
              <a:gd name="connsiteX14" fmla="*/ 7773 w 12168023"/>
              <a:gd name="connsiteY14" fmla="*/ 927599 h 933949"/>
              <a:gd name="connsiteX15" fmla="*/ 0 w 12168023"/>
              <a:gd name="connsiteY15" fmla="*/ 0 h 933949"/>
              <a:gd name="connsiteX0" fmla="*/ 9120661 w 12160962"/>
              <a:gd name="connsiteY0" fmla="*/ 2819 h 933949"/>
              <a:gd name="connsiteX1" fmla="*/ 12160962 w 12160962"/>
              <a:gd name="connsiteY1" fmla="*/ 2819 h 933949"/>
              <a:gd name="connsiteX2" fmla="*/ 12160962 w 12160962"/>
              <a:gd name="connsiteY2" fmla="*/ 933949 h 933949"/>
              <a:gd name="connsiteX3" fmla="*/ 9048457 w 12160962"/>
              <a:gd name="connsiteY3" fmla="*/ 933949 h 933949"/>
              <a:gd name="connsiteX4" fmla="*/ 9061153 w 12160962"/>
              <a:gd name="connsiteY4" fmla="*/ 907595 h 933949"/>
              <a:gd name="connsiteX5" fmla="*/ 9171837 w 12160962"/>
              <a:gd name="connsiteY5" fmla="*/ 359355 h 933949"/>
              <a:gd name="connsiteX6" fmla="*/ 9143222 w 12160962"/>
              <a:gd name="connsiteY6" fmla="*/ 75499 h 933949"/>
              <a:gd name="connsiteX7" fmla="*/ 9120661 w 12160962"/>
              <a:gd name="connsiteY7" fmla="*/ 2819 h 933949"/>
              <a:gd name="connsiteX8" fmla="*/ 0 w 12160962"/>
              <a:gd name="connsiteY8" fmla="*/ 0 h 933949"/>
              <a:gd name="connsiteX9" fmla="*/ 3182610 w 12160962"/>
              <a:gd name="connsiteY9" fmla="*/ 2819 h 933949"/>
              <a:gd name="connsiteX10" fmla="*/ 3160048 w 12160962"/>
              <a:gd name="connsiteY10" fmla="*/ 75499 h 933949"/>
              <a:gd name="connsiteX11" fmla="*/ 3131433 w 12160962"/>
              <a:gd name="connsiteY11" fmla="*/ 359355 h 933949"/>
              <a:gd name="connsiteX12" fmla="*/ 3242118 w 12160962"/>
              <a:gd name="connsiteY12" fmla="*/ 907595 h 933949"/>
              <a:gd name="connsiteX13" fmla="*/ 3254813 w 12160962"/>
              <a:gd name="connsiteY13" fmla="*/ 933949 h 933949"/>
              <a:gd name="connsiteX14" fmla="*/ 712 w 12160962"/>
              <a:gd name="connsiteY14" fmla="*/ 927599 h 933949"/>
              <a:gd name="connsiteX15" fmla="*/ 0 w 12160962"/>
              <a:gd name="connsiteY15" fmla="*/ 0 h 933949"/>
              <a:gd name="connsiteX0" fmla="*/ 9120661 w 12192737"/>
              <a:gd name="connsiteY0" fmla="*/ 2819 h 933949"/>
              <a:gd name="connsiteX1" fmla="*/ 12192737 w 12192737"/>
              <a:gd name="connsiteY1" fmla="*/ 2819 h 933949"/>
              <a:gd name="connsiteX2" fmla="*/ 12160962 w 12192737"/>
              <a:gd name="connsiteY2" fmla="*/ 933949 h 933949"/>
              <a:gd name="connsiteX3" fmla="*/ 9048457 w 12192737"/>
              <a:gd name="connsiteY3" fmla="*/ 933949 h 933949"/>
              <a:gd name="connsiteX4" fmla="*/ 9061153 w 12192737"/>
              <a:gd name="connsiteY4" fmla="*/ 907595 h 933949"/>
              <a:gd name="connsiteX5" fmla="*/ 9171837 w 12192737"/>
              <a:gd name="connsiteY5" fmla="*/ 359355 h 933949"/>
              <a:gd name="connsiteX6" fmla="*/ 9143222 w 12192737"/>
              <a:gd name="connsiteY6" fmla="*/ 75499 h 933949"/>
              <a:gd name="connsiteX7" fmla="*/ 9120661 w 12192737"/>
              <a:gd name="connsiteY7" fmla="*/ 2819 h 933949"/>
              <a:gd name="connsiteX8" fmla="*/ 0 w 12192737"/>
              <a:gd name="connsiteY8" fmla="*/ 0 h 933949"/>
              <a:gd name="connsiteX9" fmla="*/ 3182610 w 12192737"/>
              <a:gd name="connsiteY9" fmla="*/ 2819 h 933949"/>
              <a:gd name="connsiteX10" fmla="*/ 3160048 w 12192737"/>
              <a:gd name="connsiteY10" fmla="*/ 75499 h 933949"/>
              <a:gd name="connsiteX11" fmla="*/ 3131433 w 12192737"/>
              <a:gd name="connsiteY11" fmla="*/ 359355 h 933949"/>
              <a:gd name="connsiteX12" fmla="*/ 3242118 w 12192737"/>
              <a:gd name="connsiteY12" fmla="*/ 907595 h 933949"/>
              <a:gd name="connsiteX13" fmla="*/ 3254813 w 12192737"/>
              <a:gd name="connsiteY13" fmla="*/ 933949 h 933949"/>
              <a:gd name="connsiteX14" fmla="*/ 712 w 12192737"/>
              <a:gd name="connsiteY14" fmla="*/ 927599 h 933949"/>
              <a:gd name="connsiteX15" fmla="*/ 0 w 12192737"/>
              <a:gd name="connsiteY15" fmla="*/ 0 h 933949"/>
              <a:gd name="connsiteX0" fmla="*/ 9120661 w 12192737"/>
              <a:gd name="connsiteY0" fmla="*/ 2819 h 933949"/>
              <a:gd name="connsiteX1" fmla="*/ 12192737 w 12192737"/>
              <a:gd name="connsiteY1" fmla="*/ 2819 h 933949"/>
              <a:gd name="connsiteX2" fmla="*/ 12189206 w 12192737"/>
              <a:gd name="connsiteY2" fmla="*/ 933949 h 933949"/>
              <a:gd name="connsiteX3" fmla="*/ 9048457 w 12192737"/>
              <a:gd name="connsiteY3" fmla="*/ 933949 h 933949"/>
              <a:gd name="connsiteX4" fmla="*/ 9061153 w 12192737"/>
              <a:gd name="connsiteY4" fmla="*/ 907595 h 933949"/>
              <a:gd name="connsiteX5" fmla="*/ 9171837 w 12192737"/>
              <a:gd name="connsiteY5" fmla="*/ 359355 h 933949"/>
              <a:gd name="connsiteX6" fmla="*/ 9143222 w 12192737"/>
              <a:gd name="connsiteY6" fmla="*/ 75499 h 933949"/>
              <a:gd name="connsiteX7" fmla="*/ 9120661 w 12192737"/>
              <a:gd name="connsiteY7" fmla="*/ 2819 h 933949"/>
              <a:gd name="connsiteX8" fmla="*/ 0 w 12192737"/>
              <a:gd name="connsiteY8" fmla="*/ 0 h 933949"/>
              <a:gd name="connsiteX9" fmla="*/ 3182610 w 12192737"/>
              <a:gd name="connsiteY9" fmla="*/ 2819 h 933949"/>
              <a:gd name="connsiteX10" fmla="*/ 3160048 w 12192737"/>
              <a:gd name="connsiteY10" fmla="*/ 75499 h 933949"/>
              <a:gd name="connsiteX11" fmla="*/ 3131433 w 12192737"/>
              <a:gd name="connsiteY11" fmla="*/ 359355 h 933949"/>
              <a:gd name="connsiteX12" fmla="*/ 3242118 w 12192737"/>
              <a:gd name="connsiteY12" fmla="*/ 907595 h 933949"/>
              <a:gd name="connsiteX13" fmla="*/ 3254813 w 12192737"/>
              <a:gd name="connsiteY13" fmla="*/ 933949 h 933949"/>
              <a:gd name="connsiteX14" fmla="*/ 712 w 12192737"/>
              <a:gd name="connsiteY14" fmla="*/ 927599 h 933949"/>
              <a:gd name="connsiteX15" fmla="*/ 0 w 12192737"/>
              <a:gd name="connsiteY15" fmla="*/ 0 h 9339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2192737" h="933949">
                <a:moveTo>
                  <a:pt x="9120661" y="2819"/>
                </a:moveTo>
                <a:lnTo>
                  <a:pt x="12192737" y="2819"/>
                </a:lnTo>
                <a:lnTo>
                  <a:pt x="12189206" y="933949"/>
                </a:lnTo>
                <a:lnTo>
                  <a:pt x="9048457" y="933949"/>
                </a:lnTo>
                <a:lnTo>
                  <a:pt x="9061153" y="907595"/>
                </a:lnTo>
                <a:cubicBezTo>
                  <a:pt x="9132425" y="739088"/>
                  <a:pt x="9171837" y="553824"/>
                  <a:pt x="9171837" y="359355"/>
                </a:cubicBezTo>
                <a:cubicBezTo>
                  <a:pt x="9171837" y="262121"/>
                  <a:pt x="9161984" y="167187"/>
                  <a:pt x="9143222" y="75499"/>
                </a:cubicBezTo>
                <a:lnTo>
                  <a:pt x="9120661" y="2819"/>
                </a:lnTo>
                <a:close/>
                <a:moveTo>
                  <a:pt x="0" y="0"/>
                </a:moveTo>
                <a:lnTo>
                  <a:pt x="3182610" y="2819"/>
                </a:lnTo>
                <a:lnTo>
                  <a:pt x="3160048" y="75499"/>
                </a:lnTo>
                <a:cubicBezTo>
                  <a:pt x="3141286" y="167187"/>
                  <a:pt x="3131433" y="262121"/>
                  <a:pt x="3131433" y="359355"/>
                </a:cubicBezTo>
                <a:cubicBezTo>
                  <a:pt x="3131433" y="553824"/>
                  <a:pt x="3170845" y="739088"/>
                  <a:pt x="3242118" y="907595"/>
                </a:cubicBezTo>
                <a:lnTo>
                  <a:pt x="3254813" y="933949"/>
                </a:lnTo>
                <a:lnTo>
                  <a:pt x="712" y="927599"/>
                </a:lnTo>
                <a:cubicBezTo>
                  <a:pt x="712" y="617222"/>
                  <a:pt x="0" y="310377"/>
                  <a:pt x="0" y="0"/>
                </a:cubicBezTo>
                <a:close/>
              </a:path>
            </a:pathLst>
          </a:custGeom>
          <a:solidFill>
            <a:srgbClr val="064276"/>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err="1"/>
          </a:p>
        </p:txBody>
      </p:sp>
      <p:sp>
        <p:nvSpPr>
          <p:cNvPr id="2" name="Title 1">
            <a:extLst>
              <a:ext uri="{FF2B5EF4-FFF2-40B4-BE49-F238E27FC236}">
                <a16:creationId xmlns:a16="http://schemas.microsoft.com/office/drawing/2014/main" id="{CB03EADC-FA06-4311-9C7E-8EE2BED88A60}"/>
              </a:ext>
            </a:extLst>
          </p:cNvPr>
          <p:cNvSpPr>
            <a:spLocks noGrp="1"/>
          </p:cNvSpPr>
          <p:nvPr userDrawn="1">
            <p:ph type="ctrTitle" hasCustomPrompt="1"/>
          </p:nvPr>
        </p:nvSpPr>
        <p:spPr>
          <a:xfrm>
            <a:off x="946484" y="3413938"/>
            <a:ext cx="10299032" cy="2533433"/>
          </a:xfrm>
          <a:prstGeom prst="rect">
            <a:avLst/>
          </a:prstGeom>
        </p:spPr>
        <p:txBody>
          <a:bodyPr anchor="ctr">
            <a:normAutofit/>
          </a:bodyPr>
          <a:lstStyle>
            <a:lvl1pPr algn="ctr">
              <a:defRPr sz="4700" b="1" baseline="0">
                <a:solidFill>
                  <a:srgbClr val="142850"/>
                </a:solidFill>
                <a:latin typeface="Arial" panose="020B0604020202020204" pitchFamily="34" charset="0"/>
                <a:cs typeface="Arial" panose="020B0604020202020204" pitchFamily="34" charset="0"/>
              </a:defRPr>
            </a:lvl1pPr>
          </a:lstStyle>
          <a:p>
            <a:r>
              <a:rPr lang="en-US"/>
              <a:t>Title slide 2</a:t>
            </a:r>
          </a:p>
        </p:txBody>
      </p:sp>
      <p:sp>
        <p:nvSpPr>
          <p:cNvPr id="15" name="Text Placeholder 14">
            <a:extLst>
              <a:ext uri="{FF2B5EF4-FFF2-40B4-BE49-F238E27FC236}">
                <a16:creationId xmlns:a16="http://schemas.microsoft.com/office/drawing/2014/main" id="{36FD5649-EFD0-4143-B2F7-F53BD0B94110}"/>
              </a:ext>
            </a:extLst>
          </p:cNvPr>
          <p:cNvSpPr>
            <a:spLocks noGrp="1"/>
          </p:cNvSpPr>
          <p:nvPr userDrawn="1">
            <p:ph type="body" sz="quarter" idx="13" hasCustomPrompt="1"/>
          </p:nvPr>
        </p:nvSpPr>
        <p:spPr>
          <a:xfrm>
            <a:off x="9556750" y="1238693"/>
            <a:ext cx="2408250" cy="515679"/>
          </a:xfrm>
        </p:spPr>
        <p:txBody>
          <a:bodyPr anchor="ctr">
            <a:normAutofit/>
          </a:bodyPr>
          <a:lstStyle>
            <a:lvl1pPr marL="0" indent="0" algn="r">
              <a:buNone/>
              <a:defRPr sz="1800" b="1">
                <a:solidFill>
                  <a:srgbClr val="142850"/>
                </a:solidFill>
              </a:defRPr>
            </a:lvl1pPr>
          </a:lstStyle>
          <a:p>
            <a:pPr lvl="0"/>
            <a:r>
              <a:rPr lang="en-US"/>
              <a:t>Date</a:t>
            </a:r>
          </a:p>
        </p:txBody>
      </p:sp>
      <p:pic>
        <p:nvPicPr>
          <p:cNvPr id="19" name="Picture 18" descr="Oregon Health Authority Logo">
            <a:extLst>
              <a:ext uri="{FF2B5EF4-FFF2-40B4-BE49-F238E27FC236}">
                <a16:creationId xmlns:a16="http://schemas.microsoft.com/office/drawing/2014/main" id="{6850587F-3861-3D3E-70BD-CDD4A54E736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424936" y="962433"/>
            <a:ext cx="5342130" cy="1749710"/>
          </a:xfrm>
          <a:prstGeom prst="rect">
            <a:avLst/>
          </a:prstGeom>
        </p:spPr>
      </p:pic>
    </p:spTree>
    <p:extLst>
      <p:ext uri="{BB962C8B-B14F-4D97-AF65-F5344CB8AC3E}">
        <p14:creationId xmlns:p14="http://schemas.microsoft.com/office/powerpoint/2010/main" val="3770874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nd Content 1">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9E5BBEF0-E11C-4C7E-9A99-6668D89CB6D2}"/>
              </a:ext>
            </a:extLst>
          </p:cNvPr>
          <p:cNvSpPr>
            <a:spLocks noGrp="1"/>
          </p:cNvSpPr>
          <p:nvPr>
            <p:ph type="title"/>
          </p:nvPr>
        </p:nvSpPr>
        <p:spPr>
          <a:xfrm>
            <a:off x="635001" y="400540"/>
            <a:ext cx="10001250" cy="825500"/>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4EFAA68A-88C4-45FA-A8E4-D83C1B884F96}"/>
              </a:ext>
            </a:extLst>
          </p:cNvPr>
          <p:cNvSpPr>
            <a:spLocks noGrp="1"/>
          </p:cNvSpPr>
          <p:nvPr>
            <p:ph idx="1"/>
          </p:nvPr>
        </p:nvSpPr>
        <p:spPr>
          <a:xfrm>
            <a:off x="635000" y="1329397"/>
            <a:ext cx="10922000" cy="4654677"/>
          </a:xfrm>
        </p:spPr>
        <p:txBody>
          <a:bodyPr/>
          <a:lstStyle>
            <a:lvl1pPr>
              <a:defRPr sz="2800" b="0"/>
            </a:lvl1pPr>
            <a:lvl2pPr>
              <a:defRPr sz="2400"/>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E6CACE33-3C9C-96D9-AD6F-7B105A24A1E8}"/>
              </a:ext>
            </a:extLst>
          </p:cNvPr>
          <p:cNvSpPr>
            <a:spLocks noGrp="1"/>
          </p:cNvSpPr>
          <p:nvPr>
            <p:ph type="sldNum" sz="quarter" idx="10"/>
          </p:nvPr>
        </p:nvSpPr>
        <p:spPr/>
        <p:txBody>
          <a:bodyPr/>
          <a:lstStyle/>
          <a:p>
            <a:fld id="{58339581-759F-43B7-B47D-47F906F0E294}" type="slidenum">
              <a:rPr lang="en-US" smtClean="0"/>
              <a:pPr/>
              <a:t>‹#›</a:t>
            </a:fld>
            <a:endParaRPr lang="en-US"/>
          </a:p>
        </p:txBody>
      </p:sp>
      <p:cxnSp>
        <p:nvCxnSpPr>
          <p:cNvPr id="6" name="Straight Connector 5">
            <a:extLst>
              <a:ext uri="{FF2B5EF4-FFF2-40B4-BE49-F238E27FC236}">
                <a16:creationId xmlns:a16="http://schemas.microsoft.com/office/drawing/2014/main" id="{F0FF79EF-8241-3B58-DAB2-10DD767C98F2}"/>
              </a:ext>
              <a:ext uri="{C183D7F6-B498-43B3-948B-1728B52AA6E4}">
                <adec:decorative xmlns:adec="http://schemas.microsoft.com/office/drawing/2017/decorative" val="1"/>
              </a:ext>
            </a:extLst>
          </p:cNvPr>
          <p:cNvCxnSpPr>
            <a:cxnSpLocks/>
          </p:cNvCxnSpPr>
          <p:nvPr userDrawn="1"/>
        </p:nvCxnSpPr>
        <p:spPr>
          <a:xfrm>
            <a:off x="543015" y="1226040"/>
            <a:ext cx="11174064" cy="0"/>
          </a:xfrm>
          <a:prstGeom prst="line">
            <a:avLst/>
          </a:prstGeom>
          <a:ln w="12700">
            <a:solidFill>
              <a:srgbClr val="EC5A2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7393699"/>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12/18/2024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hyperlink" Target="https://www.surveymonkey.com/r/WQDXLQM" TargetMode="External"/><Relationship Id="rId2" Type="http://schemas.openxmlformats.org/officeDocument/2006/relationships/notesSlide" Target="../notesSlides/notesSlide6.xml"/><Relationship Id="rId1" Type="http://schemas.openxmlformats.org/officeDocument/2006/relationships/slideLayout" Target="../slideLayouts/slideLayout13.xml"/><Relationship Id="rId5" Type="http://schemas.openxmlformats.org/officeDocument/2006/relationships/hyperlink" Target="mailto:Cbaker@kearnswest.com" TargetMode="External"/><Relationship Id="rId4" Type="http://schemas.openxmlformats.org/officeDocument/2006/relationships/hyperlink" Target="https://kearnswest.zoom.us/meeting/register/tZcudOyprzIjHNENDsd8kl0Q5Y7CIEwrJae0#/registratio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25B4698-03B9-F6D9-2B81-5B4EF257B325}"/>
              </a:ext>
            </a:extLst>
          </p:cNvPr>
          <p:cNvSpPr>
            <a:spLocks noGrp="1"/>
          </p:cNvSpPr>
          <p:nvPr>
            <p:ph type="ctrTitle"/>
          </p:nvPr>
        </p:nvSpPr>
        <p:spPr/>
        <p:txBody>
          <a:bodyPr>
            <a:normAutofit/>
          </a:bodyPr>
          <a:lstStyle/>
          <a:p>
            <a:r>
              <a:rPr lang="en-US">
                <a:latin typeface="Arial"/>
                <a:cs typeface="Arial"/>
              </a:rPr>
              <a:t>Tobacco Prevention &amp; Education Program (TPEP) Council</a:t>
            </a:r>
            <a:br>
              <a:rPr lang="en-US">
                <a:latin typeface="Arial"/>
                <a:cs typeface="Arial"/>
              </a:rPr>
            </a:br>
            <a:endParaRPr lang="en-US" dirty="0"/>
          </a:p>
        </p:txBody>
      </p:sp>
      <p:sp>
        <p:nvSpPr>
          <p:cNvPr id="6" name="Text Placeholder 5">
            <a:extLst>
              <a:ext uri="{FF2B5EF4-FFF2-40B4-BE49-F238E27FC236}">
                <a16:creationId xmlns:a16="http://schemas.microsoft.com/office/drawing/2014/main" id="{75793840-E43A-7CAF-617C-FBF7200E9D52}"/>
              </a:ext>
            </a:extLst>
          </p:cNvPr>
          <p:cNvSpPr>
            <a:spLocks noGrp="1"/>
          </p:cNvSpPr>
          <p:nvPr>
            <p:ph type="body" sz="quarter" idx="13"/>
          </p:nvPr>
        </p:nvSpPr>
        <p:spPr/>
        <p:txBody>
          <a:bodyPr/>
          <a:lstStyle/>
          <a:p>
            <a:r>
              <a:rPr lang="en-US" dirty="0"/>
              <a:t>November 2024</a:t>
            </a:r>
          </a:p>
        </p:txBody>
      </p:sp>
      <p:sp>
        <p:nvSpPr>
          <p:cNvPr id="4" name="Slide Number Placeholder 3">
            <a:extLst>
              <a:ext uri="{FF2B5EF4-FFF2-40B4-BE49-F238E27FC236}">
                <a16:creationId xmlns:a16="http://schemas.microsoft.com/office/drawing/2014/main" id="{6538C8DE-5436-ECBE-86E5-BF9AEEF321DC}"/>
              </a:ext>
            </a:extLst>
          </p:cNvPr>
          <p:cNvSpPr>
            <a:spLocks noGrp="1"/>
          </p:cNvSpPr>
          <p:nvPr>
            <p:ph type="sldNum" sz="quarter" idx="4294967295"/>
          </p:nvPr>
        </p:nvSpPr>
        <p:spPr>
          <a:xfrm>
            <a:off x="9920288" y="6470650"/>
            <a:ext cx="2271712" cy="184150"/>
          </a:xfrm>
        </p:spPr>
        <p:txBody>
          <a:bodyPr/>
          <a:lstStyle/>
          <a:p>
            <a:fld id="{58339581-759F-43B7-B47D-47F906F0E294}" type="slidenum">
              <a:rPr lang="en-US" smtClean="0"/>
              <a:pPr/>
              <a:t>1</a:t>
            </a:fld>
            <a:endParaRPr lang="en-US"/>
          </a:p>
        </p:txBody>
      </p:sp>
    </p:spTree>
    <p:extLst>
      <p:ext uri="{BB962C8B-B14F-4D97-AF65-F5344CB8AC3E}">
        <p14:creationId xmlns:p14="http://schemas.microsoft.com/office/powerpoint/2010/main" val="35668067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56F87-DE36-08D4-A567-2CE3D93F505C}"/>
              </a:ext>
            </a:extLst>
          </p:cNvPr>
          <p:cNvSpPr>
            <a:spLocks noGrp="1"/>
          </p:cNvSpPr>
          <p:nvPr>
            <p:ph type="title"/>
          </p:nvPr>
        </p:nvSpPr>
        <p:spPr/>
        <p:txBody>
          <a:bodyPr>
            <a:normAutofit/>
          </a:bodyPr>
          <a:lstStyle/>
          <a:p>
            <a:r>
              <a:rPr lang="en-US" dirty="0">
                <a:latin typeface="Arial"/>
                <a:cs typeface="Arial"/>
              </a:rPr>
              <a:t>TPEP Ambassador Recommendations</a:t>
            </a:r>
            <a:endParaRPr lang="en-US" dirty="0"/>
          </a:p>
        </p:txBody>
      </p:sp>
      <p:sp>
        <p:nvSpPr>
          <p:cNvPr id="4" name="Slide Number Placeholder 3">
            <a:extLst>
              <a:ext uri="{FF2B5EF4-FFF2-40B4-BE49-F238E27FC236}">
                <a16:creationId xmlns:a16="http://schemas.microsoft.com/office/drawing/2014/main" id="{58F59182-942C-FC1B-A1A3-8F80C3116552}"/>
              </a:ext>
            </a:extLst>
          </p:cNvPr>
          <p:cNvSpPr>
            <a:spLocks noGrp="1"/>
          </p:cNvSpPr>
          <p:nvPr>
            <p:ph type="sldNum" sz="quarter" idx="10"/>
          </p:nvPr>
        </p:nvSpPr>
        <p:spPr/>
        <p:txBody>
          <a:bodyPr/>
          <a:lstStyle/>
          <a:p>
            <a:fld id="{58339581-759F-43B7-B47D-47F906F0E294}" type="slidenum">
              <a:rPr lang="en-US" smtClean="0"/>
              <a:pPr/>
              <a:t>2</a:t>
            </a:fld>
            <a:endParaRPr lang="en-US"/>
          </a:p>
        </p:txBody>
      </p:sp>
      <p:sp>
        <p:nvSpPr>
          <p:cNvPr id="6" name="TextBox 5">
            <a:extLst>
              <a:ext uri="{FF2B5EF4-FFF2-40B4-BE49-F238E27FC236}">
                <a16:creationId xmlns:a16="http://schemas.microsoft.com/office/drawing/2014/main" id="{4EB7941D-0D2A-973F-CE1E-7976DD463D22}"/>
              </a:ext>
            </a:extLst>
          </p:cNvPr>
          <p:cNvSpPr txBox="1"/>
          <p:nvPr/>
        </p:nvSpPr>
        <p:spPr>
          <a:xfrm>
            <a:off x="576146" y="1598341"/>
            <a:ext cx="11216268" cy="486287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solidFill>
                  <a:schemeClr val="tx2">
                    <a:lumMod val="90000"/>
                    <a:lumOff val="10000"/>
                  </a:schemeClr>
                </a:solidFill>
              </a:rPr>
              <a:t>Scope of Work</a:t>
            </a:r>
          </a:p>
          <a:p>
            <a:pPr marL="285750" indent="-285750">
              <a:buFont typeface="Arial"/>
              <a:buChar char="•"/>
            </a:pPr>
            <a:endParaRPr lang="en-US" dirty="0"/>
          </a:p>
          <a:p>
            <a:r>
              <a:rPr lang="en-US" sz="2400" b="1" dirty="0">
                <a:ea typeface="+mn-lt"/>
                <a:cs typeface="+mn-lt"/>
              </a:rPr>
              <a:t>Oregon’s TPEP Council will collaborate with staff from the Health Promotion and Chronic Disease Prevention (HPCDP) section of the Oregon Health Authority on the following: </a:t>
            </a:r>
          </a:p>
          <a:p>
            <a:endParaRPr lang="en-US" dirty="0">
              <a:ea typeface="+mn-lt"/>
              <a:cs typeface="+mn-lt"/>
            </a:endParaRPr>
          </a:p>
          <a:p>
            <a:pPr marL="285750" indent="-285750">
              <a:buFont typeface="Arial" panose="020B0604020202020204" pitchFamily="34" charset="0"/>
              <a:buChar char="•"/>
            </a:pPr>
            <a:r>
              <a:rPr lang="en-US" sz="2400" dirty="0">
                <a:ea typeface="+mn-lt"/>
                <a:cs typeface="+mn-lt"/>
              </a:rPr>
              <a:t>Policy development </a:t>
            </a:r>
          </a:p>
          <a:p>
            <a:pPr marL="285750" indent="-285750">
              <a:buFont typeface="Arial" panose="020B0604020202020204" pitchFamily="34" charset="0"/>
              <a:buChar char="•"/>
            </a:pPr>
            <a:r>
              <a:rPr lang="en-US" sz="2400" dirty="0">
                <a:ea typeface="+mn-lt"/>
                <a:cs typeface="+mn-lt"/>
              </a:rPr>
              <a:t>Program improvement </a:t>
            </a:r>
          </a:p>
          <a:p>
            <a:pPr marL="285750" indent="-285750">
              <a:buFont typeface="Arial" panose="020B0604020202020204" pitchFamily="34" charset="0"/>
              <a:buChar char="•"/>
            </a:pPr>
            <a:r>
              <a:rPr lang="en-US" sz="2400" dirty="0">
                <a:ea typeface="+mn-lt"/>
                <a:cs typeface="+mn-lt"/>
              </a:rPr>
              <a:t>Program strategy </a:t>
            </a:r>
          </a:p>
          <a:p>
            <a:pPr marL="285750" indent="-285750">
              <a:buFont typeface="Arial" panose="020B0604020202020204" pitchFamily="34" charset="0"/>
              <a:buChar char="•"/>
            </a:pPr>
            <a:r>
              <a:rPr lang="en-US" sz="2400" dirty="0">
                <a:ea typeface="+mn-lt"/>
                <a:cs typeface="+mn-lt"/>
              </a:rPr>
              <a:t>Budgeting strategy </a:t>
            </a:r>
          </a:p>
          <a:p>
            <a:pPr marL="285750" indent="-285750">
              <a:buFont typeface="Arial" panose="020B0604020202020204" pitchFamily="34" charset="0"/>
              <a:buChar char="•"/>
            </a:pPr>
            <a:r>
              <a:rPr lang="en-US" sz="2400" dirty="0">
                <a:ea typeface="+mn-lt"/>
                <a:cs typeface="+mn-lt"/>
              </a:rPr>
              <a:t>Ongoing engagement with groups who are not represented in the TPEP Council</a:t>
            </a:r>
            <a:endParaRPr lang="en-US" sz="2400" dirty="0"/>
          </a:p>
          <a:p>
            <a:pPr marL="285750" indent="-285750">
              <a:buFont typeface="Arial"/>
              <a:buChar char="•"/>
            </a:pPr>
            <a:endParaRPr lang="en-US" dirty="0"/>
          </a:p>
          <a:p>
            <a:pPr marL="285750" indent="-285750">
              <a:buFont typeface="Arial"/>
              <a:buChar char="•"/>
            </a:pPr>
            <a:endParaRPr lang="en-US" dirty="0"/>
          </a:p>
          <a:p>
            <a:pPr marL="285750" indent="-285750">
              <a:buFont typeface="Arial"/>
              <a:buChar char="•"/>
            </a:pPr>
            <a:endParaRPr lang="en-US" dirty="0"/>
          </a:p>
        </p:txBody>
      </p:sp>
    </p:spTree>
    <p:extLst>
      <p:ext uri="{BB962C8B-B14F-4D97-AF65-F5344CB8AC3E}">
        <p14:creationId xmlns:p14="http://schemas.microsoft.com/office/powerpoint/2010/main" val="39914712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56F87-DE36-08D4-A567-2CE3D93F505C}"/>
              </a:ext>
            </a:extLst>
          </p:cNvPr>
          <p:cNvSpPr>
            <a:spLocks noGrp="1"/>
          </p:cNvSpPr>
          <p:nvPr>
            <p:ph type="title"/>
          </p:nvPr>
        </p:nvSpPr>
        <p:spPr/>
        <p:txBody>
          <a:bodyPr/>
          <a:lstStyle/>
          <a:p>
            <a:r>
              <a:rPr lang="en-US" dirty="0">
                <a:latin typeface="Arial"/>
                <a:cs typeface="Arial"/>
              </a:rPr>
              <a:t>TPEP Ambassador Recommendations</a:t>
            </a:r>
            <a:endParaRPr lang="en-US" dirty="0"/>
          </a:p>
        </p:txBody>
      </p:sp>
      <p:sp>
        <p:nvSpPr>
          <p:cNvPr id="4" name="Slide Number Placeholder 3">
            <a:extLst>
              <a:ext uri="{FF2B5EF4-FFF2-40B4-BE49-F238E27FC236}">
                <a16:creationId xmlns:a16="http://schemas.microsoft.com/office/drawing/2014/main" id="{58F59182-942C-FC1B-A1A3-8F80C3116552}"/>
              </a:ext>
            </a:extLst>
          </p:cNvPr>
          <p:cNvSpPr>
            <a:spLocks noGrp="1"/>
          </p:cNvSpPr>
          <p:nvPr>
            <p:ph type="sldNum" sz="quarter" idx="10"/>
          </p:nvPr>
        </p:nvSpPr>
        <p:spPr/>
        <p:txBody>
          <a:bodyPr/>
          <a:lstStyle/>
          <a:p>
            <a:fld id="{58339581-759F-43B7-B47D-47F906F0E294}" type="slidenum">
              <a:rPr lang="en-US" smtClean="0"/>
              <a:pPr/>
              <a:t>3</a:t>
            </a:fld>
            <a:endParaRPr lang="en-US"/>
          </a:p>
        </p:txBody>
      </p:sp>
      <p:sp>
        <p:nvSpPr>
          <p:cNvPr id="6" name="TextBox 5">
            <a:extLst>
              <a:ext uri="{FF2B5EF4-FFF2-40B4-BE49-F238E27FC236}">
                <a16:creationId xmlns:a16="http://schemas.microsoft.com/office/drawing/2014/main" id="{4EB7941D-0D2A-973F-CE1E-7976DD463D22}"/>
              </a:ext>
            </a:extLst>
          </p:cNvPr>
          <p:cNvSpPr txBox="1"/>
          <p:nvPr/>
        </p:nvSpPr>
        <p:spPr>
          <a:xfrm>
            <a:off x="635001" y="1474619"/>
            <a:ext cx="11512056" cy="390876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solidFill>
                  <a:schemeClr val="tx2">
                    <a:lumMod val="90000"/>
                    <a:lumOff val="10000"/>
                  </a:schemeClr>
                </a:solidFill>
              </a:rPr>
              <a:t>Composition</a:t>
            </a:r>
          </a:p>
          <a:p>
            <a:endParaRPr lang="en-US" dirty="0"/>
          </a:p>
          <a:p>
            <a:r>
              <a:rPr lang="en-US" sz="2000" b="1" dirty="0">
                <a:ea typeface="+mn-lt"/>
                <a:cs typeface="+mn-lt"/>
              </a:rPr>
              <a:t>Group membership will include proportional representation from HPCDP Commercial TPEP grantees, partners and communities served:</a:t>
            </a:r>
          </a:p>
          <a:p>
            <a:pPr marL="742950" lvl="1" indent="-285750">
              <a:buFont typeface="Arial" panose="020B0604020202020204" pitchFamily="34" charset="0"/>
              <a:buChar char="•"/>
            </a:pPr>
            <a:r>
              <a:rPr lang="en-US" dirty="0">
                <a:ea typeface="+mn-lt"/>
                <a:cs typeface="+mn-lt"/>
              </a:rPr>
              <a:t>2-LPHAs (one should represent CLHO-HPP)</a:t>
            </a:r>
          </a:p>
          <a:p>
            <a:pPr marL="742950" lvl="1" indent="-285750">
              <a:buFont typeface="Arial" panose="020B0604020202020204" pitchFamily="34" charset="0"/>
              <a:buChar char="•"/>
            </a:pPr>
            <a:r>
              <a:rPr lang="en-US" dirty="0">
                <a:ea typeface="+mn-lt"/>
                <a:cs typeface="+mn-lt"/>
              </a:rPr>
              <a:t>2-RHECs</a:t>
            </a:r>
          </a:p>
          <a:p>
            <a:pPr marL="742950" lvl="1" indent="-285750">
              <a:buFont typeface="Arial" panose="020B0604020202020204" pitchFamily="34" charset="0"/>
              <a:buChar char="•"/>
            </a:pPr>
            <a:r>
              <a:rPr lang="en-US" dirty="0">
                <a:ea typeface="+mn-lt"/>
                <a:cs typeface="+mn-lt"/>
              </a:rPr>
              <a:t>2-CBOs </a:t>
            </a:r>
          </a:p>
          <a:p>
            <a:pPr marL="742950" lvl="1" indent="-285750">
              <a:buFont typeface="Arial" panose="020B0604020202020204" pitchFamily="34" charset="0"/>
              <a:buChar char="•"/>
            </a:pPr>
            <a:r>
              <a:rPr lang="en-US" dirty="0">
                <a:ea typeface="+mn-lt"/>
                <a:cs typeface="+mn-lt"/>
              </a:rPr>
              <a:t>2-Advocacy organizations</a:t>
            </a:r>
          </a:p>
          <a:p>
            <a:pPr marL="742950" lvl="1" indent="-285750">
              <a:buFont typeface="Arial" panose="020B0604020202020204" pitchFamily="34" charset="0"/>
              <a:buChar char="•"/>
            </a:pPr>
            <a:r>
              <a:rPr lang="en-US" dirty="0">
                <a:ea typeface="+mn-lt"/>
                <a:cs typeface="+mn-lt"/>
              </a:rPr>
              <a:t>2-Cross-sector partners </a:t>
            </a:r>
          </a:p>
          <a:p>
            <a:pPr marL="742950" lvl="1" indent="-285750">
              <a:buFont typeface="Arial" panose="020B0604020202020204" pitchFamily="34" charset="0"/>
              <a:buChar char="•"/>
            </a:pPr>
            <a:r>
              <a:rPr lang="en-US" dirty="0">
                <a:ea typeface="+mn-lt"/>
                <a:cs typeface="+mn-lt"/>
              </a:rPr>
              <a:t>3-5 Community representatives (priority populations that align with HPCDPs strategic commercial tobacco prevention goals)</a:t>
            </a:r>
          </a:p>
          <a:p>
            <a:pPr marL="742950" lvl="1" indent="-285750">
              <a:buFont typeface="Arial" panose="020B0604020202020204" pitchFamily="34" charset="0"/>
              <a:buChar char="•"/>
            </a:pPr>
            <a:r>
              <a:rPr lang="en-US" dirty="0">
                <a:ea typeface="+mn-lt"/>
                <a:cs typeface="+mn-lt"/>
              </a:rPr>
              <a:t>2-Flexible representatives (to address gaps in representation)</a:t>
            </a:r>
          </a:p>
          <a:p>
            <a:pPr marL="285750" indent="-285750">
              <a:buFont typeface="Arial"/>
              <a:buChar char="•"/>
            </a:pPr>
            <a:endParaRPr lang="en-US" dirty="0"/>
          </a:p>
        </p:txBody>
      </p:sp>
    </p:spTree>
    <p:extLst>
      <p:ext uri="{BB962C8B-B14F-4D97-AF65-F5344CB8AC3E}">
        <p14:creationId xmlns:p14="http://schemas.microsoft.com/office/powerpoint/2010/main" val="14559139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56F87-DE36-08D4-A567-2CE3D93F505C}"/>
              </a:ext>
            </a:extLst>
          </p:cNvPr>
          <p:cNvSpPr>
            <a:spLocks noGrp="1"/>
          </p:cNvSpPr>
          <p:nvPr>
            <p:ph type="title"/>
          </p:nvPr>
        </p:nvSpPr>
        <p:spPr/>
        <p:txBody>
          <a:bodyPr/>
          <a:lstStyle/>
          <a:p>
            <a:r>
              <a:rPr lang="en-US" dirty="0">
                <a:latin typeface="Arial"/>
                <a:cs typeface="Arial"/>
              </a:rPr>
              <a:t>TPEP Ambassador Recommendations</a:t>
            </a:r>
            <a:endParaRPr lang="en-US" dirty="0"/>
          </a:p>
        </p:txBody>
      </p:sp>
      <p:sp>
        <p:nvSpPr>
          <p:cNvPr id="4" name="Slide Number Placeholder 3">
            <a:extLst>
              <a:ext uri="{FF2B5EF4-FFF2-40B4-BE49-F238E27FC236}">
                <a16:creationId xmlns:a16="http://schemas.microsoft.com/office/drawing/2014/main" id="{58F59182-942C-FC1B-A1A3-8F80C3116552}"/>
              </a:ext>
            </a:extLst>
          </p:cNvPr>
          <p:cNvSpPr>
            <a:spLocks noGrp="1"/>
          </p:cNvSpPr>
          <p:nvPr>
            <p:ph type="sldNum" sz="quarter" idx="10"/>
          </p:nvPr>
        </p:nvSpPr>
        <p:spPr/>
        <p:txBody>
          <a:bodyPr/>
          <a:lstStyle/>
          <a:p>
            <a:fld id="{58339581-759F-43B7-B47D-47F906F0E294}" type="slidenum">
              <a:rPr lang="en-US" smtClean="0"/>
              <a:pPr/>
              <a:t>4</a:t>
            </a:fld>
            <a:endParaRPr lang="en-US"/>
          </a:p>
        </p:txBody>
      </p:sp>
      <p:sp>
        <p:nvSpPr>
          <p:cNvPr id="6" name="TextBox 5">
            <a:extLst>
              <a:ext uri="{FF2B5EF4-FFF2-40B4-BE49-F238E27FC236}">
                <a16:creationId xmlns:a16="http://schemas.microsoft.com/office/drawing/2014/main" id="{4EB7941D-0D2A-973F-CE1E-7976DD463D22}"/>
              </a:ext>
            </a:extLst>
          </p:cNvPr>
          <p:cNvSpPr txBox="1"/>
          <p:nvPr/>
        </p:nvSpPr>
        <p:spPr>
          <a:xfrm>
            <a:off x="487866" y="1366163"/>
            <a:ext cx="11216268" cy="535531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800" b="1" dirty="0">
                <a:solidFill>
                  <a:schemeClr val="tx2">
                    <a:lumMod val="90000"/>
                    <a:lumOff val="10000"/>
                  </a:schemeClr>
                </a:solidFill>
              </a:rPr>
              <a:t>Ethos</a:t>
            </a:r>
          </a:p>
          <a:p>
            <a:endParaRPr lang="en-US" sz="2000" b="1" dirty="0">
              <a:ea typeface="+mn-lt"/>
              <a:cs typeface="+mn-lt"/>
            </a:endParaRPr>
          </a:p>
          <a:p>
            <a:r>
              <a:rPr lang="en-US" sz="2000" b="1" dirty="0">
                <a:ea typeface="+mn-lt"/>
                <a:cs typeface="+mn-lt"/>
              </a:rPr>
              <a:t>Membership embodies broad cross-sector collaboration, among diverse perspectives and tactics, with the following commitments to improving community health:</a:t>
            </a:r>
          </a:p>
          <a:p>
            <a:pPr marL="742950" lvl="1" indent="-285750">
              <a:buFont typeface="Arial" panose="020B0604020202020204" pitchFamily="34" charset="0"/>
              <a:buChar char="•"/>
            </a:pPr>
            <a:r>
              <a:rPr lang="en-US" dirty="0">
                <a:ea typeface="+mn-lt"/>
                <a:cs typeface="+mn-lt"/>
              </a:rPr>
              <a:t>A commitment to racial equity, social and economic justice, diversity and inclusion. </a:t>
            </a:r>
          </a:p>
          <a:p>
            <a:pPr marL="742950" lvl="1" indent="-285750">
              <a:buFont typeface="Arial" panose="020B0604020202020204" pitchFamily="34" charset="0"/>
              <a:buChar char="•"/>
            </a:pPr>
            <a:r>
              <a:rPr lang="en-US" dirty="0">
                <a:ea typeface="+mn-lt"/>
                <a:cs typeface="+mn-lt"/>
              </a:rPr>
              <a:t>A commitment to reducing the burden of commercial tobacco in Oregon communities.</a:t>
            </a:r>
          </a:p>
          <a:p>
            <a:pPr marL="742950" lvl="1" indent="-285750">
              <a:buFont typeface="Arial" panose="020B0604020202020204" pitchFamily="34" charset="0"/>
              <a:buChar char="•"/>
            </a:pPr>
            <a:r>
              <a:rPr lang="en-US" dirty="0">
                <a:ea typeface="+mn-lt"/>
                <a:cs typeface="+mn-lt"/>
              </a:rPr>
              <a:t>A commitment to eliminating silos across statewide commercial tobacco prevention partners. </a:t>
            </a:r>
          </a:p>
          <a:p>
            <a:pPr marL="742950" lvl="1" indent="-285750">
              <a:buFont typeface="Arial" panose="020B0604020202020204" pitchFamily="34" charset="0"/>
              <a:buChar char="•"/>
            </a:pPr>
            <a:r>
              <a:rPr lang="en-US" dirty="0">
                <a:ea typeface="+mn-lt"/>
                <a:cs typeface="+mn-lt"/>
              </a:rPr>
              <a:t>A commitment to holding the commercial tobacco industry accountable and reducing the influence of tobacco industry marketing. </a:t>
            </a:r>
          </a:p>
          <a:p>
            <a:pPr marL="742950" lvl="1" indent="-285750">
              <a:buFont typeface="Arial" panose="020B0604020202020204" pitchFamily="34" charset="0"/>
              <a:buChar char="•"/>
            </a:pPr>
            <a:r>
              <a:rPr lang="en-US" dirty="0">
                <a:ea typeface="+mn-lt"/>
                <a:cs typeface="+mn-lt"/>
              </a:rPr>
              <a:t>A commitment to long-term change and resilience in the face of setbacks. </a:t>
            </a:r>
          </a:p>
          <a:p>
            <a:pPr marL="742950" lvl="1" indent="-285750">
              <a:buFont typeface="Arial" panose="020B0604020202020204" pitchFamily="34" charset="0"/>
              <a:buChar char="•"/>
            </a:pPr>
            <a:r>
              <a:rPr lang="en-US" dirty="0">
                <a:ea typeface="+mn-lt"/>
                <a:cs typeface="+mn-lt"/>
              </a:rPr>
              <a:t>A commitment to working through conflict by communicating transparently and often about power dynamics. </a:t>
            </a:r>
            <a:endParaRPr lang="en-US" dirty="0"/>
          </a:p>
          <a:p>
            <a:endParaRPr lang="en-US" sz="2800" b="1" dirty="0">
              <a:solidFill>
                <a:schemeClr val="tx2">
                  <a:lumMod val="90000"/>
                  <a:lumOff val="10000"/>
                </a:schemeClr>
              </a:solidFill>
            </a:endParaRPr>
          </a:p>
          <a:p>
            <a:r>
              <a:rPr lang="en-US" sz="2800" b="1" dirty="0">
                <a:solidFill>
                  <a:schemeClr val="tx2">
                    <a:lumMod val="90000"/>
                    <a:lumOff val="10000"/>
                  </a:schemeClr>
                </a:solidFill>
              </a:rPr>
              <a:t>Terms of Service</a:t>
            </a:r>
          </a:p>
          <a:p>
            <a:pPr marL="285750" indent="-285750">
              <a:buFont typeface="Arial"/>
              <a:buChar char="•"/>
            </a:pPr>
            <a:endParaRPr lang="en-US" dirty="0"/>
          </a:p>
          <a:p>
            <a:r>
              <a:rPr lang="en-US" dirty="0">
                <a:ea typeface="+mn-lt"/>
                <a:cs typeface="+mn-lt"/>
              </a:rPr>
              <a:t>Members serve a minimum of one 2-year term.  First year of service begins: January (of first year).  Second year of service ends: December (of second year) </a:t>
            </a:r>
            <a:endParaRPr lang="en-US" dirty="0"/>
          </a:p>
        </p:txBody>
      </p:sp>
    </p:spTree>
    <p:extLst>
      <p:ext uri="{BB962C8B-B14F-4D97-AF65-F5344CB8AC3E}">
        <p14:creationId xmlns:p14="http://schemas.microsoft.com/office/powerpoint/2010/main" val="39750252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56F87-DE36-08D4-A567-2CE3D93F505C}"/>
              </a:ext>
            </a:extLst>
          </p:cNvPr>
          <p:cNvSpPr>
            <a:spLocks noGrp="1"/>
          </p:cNvSpPr>
          <p:nvPr>
            <p:ph type="title"/>
          </p:nvPr>
        </p:nvSpPr>
        <p:spPr/>
        <p:txBody>
          <a:bodyPr>
            <a:normAutofit/>
          </a:bodyPr>
          <a:lstStyle/>
          <a:p>
            <a:r>
              <a:rPr lang="en-US" dirty="0">
                <a:latin typeface="Arial" panose="020B0604020202020204" pitchFamily="34" charset="0"/>
                <a:cs typeface="Arial" panose="020B0604020202020204" pitchFamily="34" charset="0"/>
              </a:rPr>
              <a:t>Timeline and Next Steps</a:t>
            </a:r>
          </a:p>
        </p:txBody>
      </p:sp>
      <p:sp>
        <p:nvSpPr>
          <p:cNvPr id="4" name="Slide Number Placeholder 3">
            <a:extLst>
              <a:ext uri="{FF2B5EF4-FFF2-40B4-BE49-F238E27FC236}">
                <a16:creationId xmlns:a16="http://schemas.microsoft.com/office/drawing/2014/main" id="{58F59182-942C-FC1B-A1A3-8F80C3116552}"/>
              </a:ext>
            </a:extLst>
          </p:cNvPr>
          <p:cNvSpPr>
            <a:spLocks noGrp="1"/>
          </p:cNvSpPr>
          <p:nvPr>
            <p:ph type="sldNum" sz="quarter" idx="10"/>
          </p:nvPr>
        </p:nvSpPr>
        <p:spPr/>
        <p:txBody>
          <a:bodyPr/>
          <a:lstStyle/>
          <a:p>
            <a:fld id="{58339581-759F-43B7-B47D-47F906F0E294}" type="slidenum">
              <a:rPr lang="en-US" smtClean="0"/>
              <a:pPr/>
              <a:t>5</a:t>
            </a:fld>
            <a:endParaRPr lang="en-US"/>
          </a:p>
        </p:txBody>
      </p:sp>
      <p:sp>
        <p:nvSpPr>
          <p:cNvPr id="8" name="TextBox 7">
            <a:extLst>
              <a:ext uri="{FF2B5EF4-FFF2-40B4-BE49-F238E27FC236}">
                <a16:creationId xmlns:a16="http://schemas.microsoft.com/office/drawing/2014/main" id="{1544EB8C-E828-9794-F94E-C91DD717E2F9}"/>
              </a:ext>
            </a:extLst>
          </p:cNvPr>
          <p:cNvSpPr txBox="1"/>
          <p:nvPr/>
        </p:nvSpPr>
        <p:spPr>
          <a:xfrm>
            <a:off x="5837603" y="3457473"/>
            <a:ext cx="2708391" cy="369332"/>
          </a:xfrm>
          <a:prstGeom prst="rect">
            <a:avLst/>
          </a:prstGeom>
          <a:solidFill>
            <a:schemeClr val="accent2">
              <a:lumMod val="75000"/>
            </a:schemeClr>
          </a:solidFill>
          <a:ln w="19050">
            <a:noFill/>
            <a:prstDash val="solid"/>
          </a:ln>
        </p:spPr>
        <p:txBody>
          <a:bodyPr wrap="square" rtlCol="0">
            <a:spAutoFit/>
          </a:bodyPr>
          <a:lstStyle/>
          <a:p>
            <a:pPr algn="ctr"/>
            <a:r>
              <a:rPr lang="en-US">
                <a:solidFill>
                  <a:schemeClr val="bg1"/>
                </a:solidFill>
              </a:rPr>
              <a:t>Applicant Review</a:t>
            </a:r>
          </a:p>
        </p:txBody>
      </p:sp>
      <p:sp>
        <p:nvSpPr>
          <p:cNvPr id="9" name="TextBox 8">
            <a:extLst>
              <a:ext uri="{FF2B5EF4-FFF2-40B4-BE49-F238E27FC236}">
                <a16:creationId xmlns:a16="http://schemas.microsoft.com/office/drawing/2014/main" id="{3469B8F0-5067-6EC6-7C0D-8A6974ED8902}"/>
              </a:ext>
            </a:extLst>
          </p:cNvPr>
          <p:cNvSpPr txBox="1"/>
          <p:nvPr/>
        </p:nvSpPr>
        <p:spPr>
          <a:xfrm>
            <a:off x="288079" y="3457473"/>
            <a:ext cx="5465725" cy="369332"/>
          </a:xfrm>
          <a:prstGeom prst="rect">
            <a:avLst/>
          </a:prstGeom>
          <a:solidFill>
            <a:schemeClr val="tx2">
              <a:lumMod val="50000"/>
              <a:lumOff val="50000"/>
            </a:schemeClr>
          </a:solidFill>
          <a:ln w="19050">
            <a:noFill/>
            <a:prstDash val="solid"/>
          </a:ln>
        </p:spPr>
        <p:txBody>
          <a:bodyPr wrap="square" rtlCol="0">
            <a:spAutoFit/>
          </a:bodyPr>
          <a:lstStyle/>
          <a:p>
            <a:pPr algn="ctr"/>
            <a:r>
              <a:rPr lang="en-US">
                <a:solidFill>
                  <a:schemeClr val="bg1"/>
                </a:solidFill>
              </a:rPr>
              <a:t>Recruitment</a:t>
            </a:r>
          </a:p>
        </p:txBody>
      </p:sp>
      <p:sp>
        <p:nvSpPr>
          <p:cNvPr id="10" name="Rectangle 9">
            <a:extLst>
              <a:ext uri="{FF2B5EF4-FFF2-40B4-BE49-F238E27FC236}">
                <a16:creationId xmlns:a16="http://schemas.microsoft.com/office/drawing/2014/main" id="{355F62F9-6F83-DA07-65A6-A6A20BABF790}"/>
              </a:ext>
            </a:extLst>
          </p:cNvPr>
          <p:cNvSpPr/>
          <p:nvPr/>
        </p:nvSpPr>
        <p:spPr>
          <a:xfrm>
            <a:off x="288079" y="2975512"/>
            <a:ext cx="2695754" cy="41148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December 2024</a:t>
            </a:r>
          </a:p>
        </p:txBody>
      </p:sp>
      <p:sp>
        <p:nvSpPr>
          <p:cNvPr id="11" name="Rectangle 10">
            <a:extLst>
              <a:ext uri="{FF2B5EF4-FFF2-40B4-BE49-F238E27FC236}">
                <a16:creationId xmlns:a16="http://schemas.microsoft.com/office/drawing/2014/main" id="{4244B400-2595-C2C1-D65E-CDFB1EDAD832}"/>
              </a:ext>
            </a:extLst>
          </p:cNvPr>
          <p:cNvSpPr/>
          <p:nvPr/>
        </p:nvSpPr>
        <p:spPr>
          <a:xfrm>
            <a:off x="3058050" y="2975512"/>
            <a:ext cx="2695754" cy="41148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January 2025</a:t>
            </a:r>
          </a:p>
        </p:txBody>
      </p:sp>
      <p:sp>
        <p:nvSpPr>
          <p:cNvPr id="12" name="Rectangle 11">
            <a:extLst>
              <a:ext uri="{FF2B5EF4-FFF2-40B4-BE49-F238E27FC236}">
                <a16:creationId xmlns:a16="http://schemas.microsoft.com/office/drawing/2014/main" id="{A06280A9-16A3-0E41-A4FA-A4312EFC2739}"/>
              </a:ext>
            </a:extLst>
          </p:cNvPr>
          <p:cNvSpPr/>
          <p:nvPr/>
        </p:nvSpPr>
        <p:spPr>
          <a:xfrm>
            <a:off x="5837602" y="2975512"/>
            <a:ext cx="2708391" cy="41148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February 2025</a:t>
            </a:r>
          </a:p>
        </p:txBody>
      </p:sp>
      <p:sp>
        <p:nvSpPr>
          <p:cNvPr id="13" name="Rectangle 12">
            <a:extLst>
              <a:ext uri="{FF2B5EF4-FFF2-40B4-BE49-F238E27FC236}">
                <a16:creationId xmlns:a16="http://schemas.microsoft.com/office/drawing/2014/main" id="{D48D123D-00C1-DEF2-A088-9ECCA630958F}"/>
              </a:ext>
            </a:extLst>
          </p:cNvPr>
          <p:cNvSpPr/>
          <p:nvPr/>
        </p:nvSpPr>
        <p:spPr>
          <a:xfrm>
            <a:off x="8645694" y="2975512"/>
            <a:ext cx="2679853" cy="411480"/>
          </a:xfrm>
          <a:prstGeom prst="rect">
            <a:avLst/>
          </a:prstGeom>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t>March 2025</a:t>
            </a:r>
          </a:p>
        </p:txBody>
      </p:sp>
      <p:grpSp>
        <p:nvGrpSpPr>
          <p:cNvPr id="7" name="Group 6">
            <a:extLst>
              <a:ext uri="{FF2B5EF4-FFF2-40B4-BE49-F238E27FC236}">
                <a16:creationId xmlns:a16="http://schemas.microsoft.com/office/drawing/2014/main" id="{1AF2B76E-491C-FB2E-76CB-AD857A8EEB83}"/>
              </a:ext>
            </a:extLst>
          </p:cNvPr>
          <p:cNvGrpSpPr/>
          <p:nvPr/>
        </p:nvGrpSpPr>
        <p:grpSpPr>
          <a:xfrm>
            <a:off x="8645694" y="3272731"/>
            <a:ext cx="3420630" cy="743577"/>
            <a:chOff x="8616198" y="1827549"/>
            <a:chExt cx="3420630" cy="776450"/>
          </a:xfrm>
        </p:grpSpPr>
        <p:sp>
          <p:nvSpPr>
            <p:cNvPr id="31" name="Arrow: Right 30">
              <a:extLst>
                <a:ext uri="{FF2B5EF4-FFF2-40B4-BE49-F238E27FC236}">
                  <a16:creationId xmlns:a16="http://schemas.microsoft.com/office/drawing/2014/main" id="{EB63E537-B3D1-7EDA-8CDA-DFD816A67535}"/>
                </a:ext>
              </a:extLst>
            </p:cNvPr>
            <p:cNvSpPr/>
            <p:nvPr/>
          </p:nvSpPr>
          <p:spPr>
            <a:xfrm>
              <a:off x="8616199" y="1827549"/>
              <a:ext cx="3420629" cy="776450"/>
            </a:xfrm>
            <a:prstGeom prst="rightArrow">
              <a:avLst>
                <a:gd name="adj1" fmla="val 50000"/>
                <a:gd name="adj2" fmla="val 50000"/>
              </a:avLst>
            </a:prstGeom>
            <a:solidFill>
              <a:schemeClr val="accent4">
                <a:lumMod val="7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8ED973"/>
                </a:solidFill>
              </a:endParaRPr>
            </a:p>
          </p:txBody>
        </p:sp>
        <p:sp>
          <p:nvSpPr>
            <p:cNvPr id="33" name="TextBox 32">
              <a:extLst>
                <a:ext uri="{FF2B5EF4-FFF2-40B4-BE49-F238E27FC236}">
                  <a16:creationId xmlns:a16="http://schemas.microsoft.com/office/drawing/2014/main" id="{B3841886-6D2F-E155-1690-D8EDB3AEDA2A}"/>
                </a:ext>
              </a:extLst>
            </p:cNvPr>
            <p:cNvSpPr txBox="1"/>
            <p:nvPr/>
          </p:nvSpPr>
          <p:spPr>
            <a:xfrm>
              <a:off x="8616198" y="2032177"/>
              <a:ext cx="2663952" cy="385660"/>
            </a:xfrm>
            <a:prstGeom prst="rect">
              <a:avLst/>
            </a:prstGeom>
            <a:noFill/>
            <a:ln>
              <a:noFill/>
            </a:ln>
          </p:spPr>
          <p:txBody>
            <a:bodyPr wrap="square">
              <a:spAutoFit/>
            </a:bodyPr>
            <a:lstStyle/>
            <a:p>
              <a:pPr algn="ctr"/>
              <a:r>
                <a:rPr lang="en-US">
                  <a:solidFill>
                    <a:schemeClr val="bg1"/>
                  </a:solidFill>
                </a:rPr>
                <a:t>Council Convenes</a:t>
              </a:r>
            </a:p>
          </p:txBody>
        </p:sp>
      </p:grpSp>
      <p:cxnSp>
        <p:nvCxnSpPr>
          <p:cNvPr id="37" name="Straight Connector 36">
            <a:extLst>
              <a:ext uri="{FF2B5EF4-FFF2-40B4-BE49-F238E27FC236}">
                <a16:creationId xmlns:a16="http://schemas.microsoft.com/office/drawing/2014/main" id="{0FA13377-94E3-B1F8-260E-F9134A981820}"/>
              </a:ext>
            </a:extLst>
          </p:cNvPr>
          <p:cNvCxnSpPr/>
          <p:nvPr/>
        </p:nvCxnSpPr>
        <p:spPr>
          <a:xfrm>
            <a:off x="3680758" y="3824772"/>
            <a:ext cx="0" cy="10032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TextBox 38">
            <a:extLst>
              <a:ext uri="{FF2B5EF4-FFF2-40B4-BE49-F238E27FC236}">
                <a16:creationId xmlns:a16="http://schemas.microsoft.com/office/drawing/2014/main" id="{7D1A2A48-4E00-CB24-DEA3-2FABCFA9E416}"/>
              </a:ext>
            </a:extLst>
          </p:cNvPr>
          <p:cNvSpPr txBox="1"/>
          <p:nvPr/>
        </p:nvSpPr>
        <p:spPr>
          <a:xfrm>
            <a:off x="2326563" y="4837717"/>
            <a:ext cx="2708389" cy="707886"/>
          </a:xfrm>
          <a:prstGeom prst="rect">
            <a:avLst/>
          </a:prstGeom>
          <a:noFill/>
          <a:ln>
            <a:solidFill>
              <a:schemeClr val="tx1"/>
            </a:solidFill>
          </a:ln>
        </p:spPr>
        <p:txBody>
          <a:bodyPr wrap="square" rtlCol="0">
            <a:spAutoFit/>
          </a:bodyPr>
          <a:lstStyle/>
          <a:p>
            <a:pPr algn="ctr"/>
            <a:r>
              <a:rPr lang="en-US" sz="2000" b="1"/>
              <a:t>January 15: </a:t>
            </a:r>
            <a:r>
              <a:rPr lang="en-US" sz="2000"/>
              <a:t>Information Session</a:t>
            </a:r>
          </a:p>
        </p:txBody>
      </p:sp>
      <p:cxnSp>
        <p:nvCxnSpPr>
          <p:cNvPr id="40" name="Straight Connector 39">
            <a:extLst>
              <a:ext uri="{FF2B5EF4-FFF2-40B4-BE49-F238E27FC236}">
                <a16:creationId xmlns:a16="http://schemas.microsoft.com/office/drawing/2014/main" id="{33F5B394-9751-410B-84C5-769FE623F51E}"/>
              </a:ext>
            </a:extLst>
          </p:cNvPr>
          <p:cNvCxnSpPr/>
          <p:nvPr/>
        </p:nvCxnSpPr>
        <p:spPr>
          <a:xfrm>
            <a:off x="9311553" y="3826805"/>
            <a:ext cx="0" cy="100329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a:extLst>
              <a:ext uri="{FF2B5EF4-FFF2-40B4-BE49-F238E27FC236}">
                <a16:creationId xmlns:a16="http://schemas.microsoft.com/office/drawing/2014/main" id="{DFEB95DC-B7FF-07F5-8881-8915443C1058}"/>
              </a:ext>
            </a:extLst>
          </p:cNvPr>
          <p:cNvSpPr txBox="1"/>
          <p:nvPr/>
        </p:nvSpPr>
        <p:spPr>
          <a:xfrm>
            <a:off x="7957358" y="4828064"/>
            <a:ext cx="2708389" cy="707886"/>
          </a:xfrm>
          <a:prstGeom prst="rect">
            <a:avLst/>
          </a:prstGeom>
          <a:noFill/>
          <a:ln>
            <a:solidFill>
              <a:schemeClr val="tx1"/>
            </a:solidFill>
          </a:ln>
        </p:spPr>
        <p:txBody>
          <a:bodyPr wrap="square" rtlCol="0">
            <a:spAutoFit/>
          </a:bodyPr>
          <a:lstStyle/>
          <a:p>
            <a:pPr algn="ctr"/>
            <a:r>
              <a:rPr lang="en-US" sz="2000"/>
              <a:t>TPEP Council  Orientation</a:t>
            </a:r>
          </a:p>
        </p:txBody>
      </p:sp>
      <p:cxnSp>
        <p:nvCxnSpPr>
          <p:cNvPr id="3" name="Straight Connector 2">
            <a:extLst>
              <a:ext uri="{FF2B5EF4-FFF2-40B4-BE49-F238E27FC236}">
                <a16:creationId xmlns:a16="http://schemas.microsoft.com/office/drawing/2014/main" id="{69B0A606-EA25-AE50-2E74-11E0164C46E8}"/>
              </a:ext>
            </a:extLst>
          </p:cNvPr>
          <p:cNvCxnSpPr>
            <a:cxnSpLocks/>
            <a:stCxn id="10" idx="2"/>
          </p:cNvCxnSpPr>
          <p:nvPr/>
        </p:nvCxnSpPr>
        <p:spPr>
          <a:xfrm flipH="1">
            <a:off x="1629639" y="3386992"/>
            <a:ext cx="6317" cy="2451984"/>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FDE9DCE3-F81F-3CFC-2C1F-EFDFEDD1579D}"/>
              </a:ext>
            </a:extLst>
          </p:cNvPr>
          <p:cNvSpPr txBox="1"/>
          <p:nvPr/>
        </p:nvSpPr>
        <p:spPr>
          <a:xfrm>
            <a:off x="275444" y="5848629"/>
            <a:ext cx="2708389" cy="707886"/>
          </a:xfrm>
          <a:prstGeom prst="rect">
            <a:avLst/>
          </a:prstGeom>
          <a:noFill/>
          <a:ln>
            <a:solidFill>
              <a:schemeClr val="tx1"/>
            </a:solidFill>
          </a:ln>
        </p:spPr>
        <p:txBody>
          <a:bodyPr wrap="square" rtlCol="0">
            <a:spAutoFit/>
          </a:bodyPr>
          <a:lstStyle/>
          <a:p>
            <a:pPr algn="ctr"/>
            <a:r>
              <a:rPr lang="en-US" sz="2000" b="1"/>
              <a:t>December 9: </a:t>
            </a:r>
            <a:r>
              <a:rPr lang="en-US" sz="2000"/>
              <a:t>Application opens</a:t>
            </a:r>
          </a:p>
        </p:txBody>
      </p:sp>
      <p:sp>
        <p:nvSpPr>
          <p:cNvPr id="6" name="TextBox 5">
            <a:extLst>
              <a:ext uri="{FF2B5EF4-FFF2-40B4-BE49-F238E27FC236}">
                <a16:creationId xmlns:a16="http://schemas.microsoft.com/office/drawing/2014/main" id="{8EC9AFD3-F111-30E2-0726-BB389232C3C8}"/>
              </a:ext>
            </a:extLst>
          </p:cNvPr>
          <p:cNvSpPr txBox="1"/>
          <p:nvPr/>
        </p:nvSpPr>
        <p:spPr>
          <a:xfrm>
            <a:off x="5460251" y="6152170"/>
            <a:ext cx="6731749" cy="707886"/>
          </a:xfrm>
          <a:prstGeom prst="rect">
            <a:avLst/>
          </a:prstGeom>
          <a:noFill/>
          <a:ln>
            <a:solidFill>
              <a:schemeClr val="tx1"/>
            </a:solidFill>
          </a:ln>
        </p:spPr>
        <p:txBody>
          <a:bodyPr wrap="square" rtlCol="0">
            <a:spAutoFit/>
          </a:bodyPr>
          <a:lstStyle/>
          <a:p>
            <a:r>
              <a:rPr lang="en-US" sz="2000" dirty="0"/>
              <a:t>*</a:t>
            </a:r>
            <a:r>
              <a:rPr lang="en-US" sz="2000" i="1" dirty="0">
                <a:solidFill>
                  <a:srgbClr val="000000"/>
                </a:solidFill>
                <a:effectLst/>
                <a:latin typeface="Aptos" panose="020B0004020202020204" pitchFamily="34" charset="0"/>
                <a:ea typeface="Calibri" panose="020F0502020204030204" pitchFamily="34" charset="0"/>
                <a:cs typeface="Calibri" panose="020F0502020204030204" pitchFamily="34" charset="0"/>
              </a:rPr>
              <a:t>Please note that the application process and timeline are subject to change</a:t>
            </a:r>
          </a:p>
        </p:txBody>
      </p:sp>
    </p:spTree>
    <p:extLst>
      <p:ext uri="{BB962C8B-B14F-4D97-AF65-F5344CB8AC3E}">
        <p14:creationId xmlns:p14="http://schemas.microsoft.com/office/powerpoint/2010/main" val="2110047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D98B9F-0800-9E8E-8D72-B6F742CECDB6}"/>
              </a:ext>
            </a:extLst>
          </p:cNvPr>
          <p:cNvSpPr>
            <a:spLocks noGrp="1"/>
          </p:cNvSpPr>
          <p:nvPr>
            <p:ph type="title"/>
          </p:nvPr>
        </p:nvSpPr>
        <p:spPr/>
        <p:txBody>
          <a:bodyPr/>
          <a:lstStyle/>
          <a:p>
            <a:r>
              <a:rPr lang="en-US" dirty="0"/>
              <a:t>TPEP Council Application</a:t>
            </a:r>
          </a:p>
        </p:txBody>
      </p:sp>
      <p:sp>
        <p:nvSpPr>
          <p:cNvPr id="3" name="Content Placeholder 2">
            <a:extLst>
              <a:ext uri="{FF2B5EF4-FFF2-40B4-BE49-F238E27FC236}">
                <a16:creationId xmlns:a16="http://schemas.microsoft.com/office/drawing/2014/main" id="{73EA4218-EBBC-EC7D-7DDB-85BDCB5746FF}"/>
              </a:ext>
            </a:extLst>
          </p:cNvPr>
          <p:cNvSpPr>
            <a:spLocks noGrp="1"/>
          </p:cNvSpPr>
          <p:nvPr>
            <p:ph idx="1"/>
          </p:nvPr>
        </p:nvSpPr>
        <p:spPr>
          <a:xfrm>
            <a:off x="635000" y="1364566"/>
            <a:ext cx="10922000" cy="4654677"/>
          </a:xfrm>
        </p:spPr>
        <p:txBody>
          <a:bodyPr>
            <a:normAutofit fontScale="92500" lnSpcReduction="10000"/>
          </a:bodyPr>
          <a:lstStyle/>
          <a:p>
            <a:r>
              <a:rPr lang="en-US" dirty="0"/>
              <a:t>First round of application opens mid-December thru January 31</a:t>
            </a:r>
            <a:r>
              <a:rPr lang="en-US" baseline="30000" dirty="0"/>
              <a:t>st</a:t>
            </a:r>
            <a:r>
              <a:rPr lang="en-US" dirty="0"/>
              <a:t>, 2025. 	</a:t>
            </a:r>
            <a:r>
              <a:rPr lang="en-US" sz="2400" dirty="0"/>
              <a:t>*</a:t>
            </a:r>
            <a:r>
              <a:rPr lang="en-US" sz="2400" i="1" dirty="0">
                <a:solidFill>
                  <a:srgbClr val="000000"/>
                </a:solidFill>
                <a:effectLst/>
                <a:latin typeface="Aptos" panose="020B0004020202020204" pitchFamily="34" charset="0"/>
                <a:ea typeface="Calibri" panose="020F0502020204030204" pitchFamily="34" charset="0"/>
                <a:cs typeface="Calibri" panose="020F0502020204030204" pitchFamily="34" charset="0"/>
              </a:rPr>
              <a:t>Please note that the application process and timeline are subject to change</a:t>
            </a:r>
          </a:p>
          <a:p>
            <a:pPr marL="0" indent="0">
              <a:buNone/>
            </a:pPr>
            <a:endParaRPr lang="en-US" sz="2600" dirty="0">
              <a:latin typeface="Aptos" panose="020B0004020202020204" pitchFamily="34" charset="0"/>
            </a:endParaRPr>
          </a:p>
          <a:p>
            <a:r>
              <a:rPr lang="en-US" dirty="0"/>
              <a:t>FAQ and application link: </a:t>
            </a:r>
            <a:r>
              <a:rPr lang="en-US" sz="2600" u="sng" dirty="0">
                <a:solidFill>
                  <a:srgbClr val="0563C1"/>
                </a:solidFill>
                <a:effectLst/>
                <a:latin typeface="Aptos" panose="020B0004020202020204" pitchFamily="34" charset="0"/>
                <a:ea typeface="Calibri" panose="020F0502020204030204" pitchFamily="34" charset="0"/>
                <a:cs typeface="Calibri" panose="020F0502020204030204" pitchFamily="34" charset="0"/>
                <a:hlinkClick r:id="rId3"/>
              </a:rPr>
              <a:t>https://www.surveymonkey.com/r/WQDXLQM</a:t>
            </a:r>
            <a:endParaRPr lang="en-US" sz="2600" dirty="0"/>
          </a:p>
          <a:p>
            <a:pPr marL="0" indent="0">
              <a:buNone/>
            </a:pPr>
            <a:endParaRPr lang="en-US" dirty="0"/>
          </a:p>
          <a:p>
            <a:r>
              <a:rPr lang="en-US" dirty="0"/>
              <a:t>Have questions?</a:t>
            </a:r>
          </a:p>
          <a:p>
            <a:pPr lvl="1"/>
            <a:r>
              <a:rPr lang="en-US" b="1" dirty="0"/>
              <a:t>January 15, 2025 @ 12pm PST: </a:t>
            </a:r>
            <a:r>
              <a:rPr lang="en-US" dirty="0"/>
              <a:t>Join this informational webinar to learn more and answer any of your questions.</a:t>
            </a:r>
            <a:br>
              <a:rPr lang="en-US" dirty="0"/>
            </a:br>
            <a:r>
              <a:rPr lang="en-US" b="1" dirty="0">
                <a:solidFill>
                  <a:schemeClr val="tx2">
                    <a:lumMod val="90000"/>
                    <a:lumOff val="10000"/>
                  </a:schemeClr>
                </a:solidFill>
              </a:rPr>
              <a:t>Register here: </a:t>
            </a:r>
            <a:r>
              <a:rPr lang="en-US" dirty="0">
                <a:hlinkClick r:id="rId4"/>
              </a:rPr>
              <a:t>https://kearnswest.zoom.us/meeting/register/tZcudOyprzIjHNENDsd8kl0Q5Y7CIEwrJae0#/registration</a:t>
            </a:r>
            <a:endParaRPr lang="en-US" dirty="0"/>
          </a:p>
          <a:p>
            <a:pPr lvl="1"/>
            <a:endParaRPr lang="en-US" dirty="0"/>
          </a:p>
          <a:p>
            <a:pPr lvl="1"/>
            <a:r>
              <a:rPr lang="en-US" b="1" dirty="0"/>
              <a:t>Email Colin Baker, </a:t>
            </a:r>
            <a:r>
              <a:rPr lang="en-US" dirty="0">
                <a:hlinkClick r:id="rId5"/>
              </a:rPr>
              <a:t>Cbaker@kearnswest.com</a:t>
            </a:r>
            <a:endParaRPr lang="en-US" dirty="0"/>
          </a:p>
          <a:p>
            <a:pPr lvl="1"/>
            <a:endParaRPr lang="en-US" dirty="0"/>
          </a:p>
          <a:p>
            <a:pPr lvl="1"/>
            <a:endParaRPr lang="en-US" dirty="0"/>
          </a:p>
        </p:txBody>
      </p:sp>
    </p:spTree>
    <p:extLst>
      <p:ext uri="{BB962C8B-B14F-4D97-AF65-F5344CB8AC3E}">
        <p14:creationId xmlns:p14="http://schemas.microsoft.com/office/powerpoint/2010/main" val="3883154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23C08E33BA05946876C29B63CB78D16" ma:contentTypeVersion="17" ma:contentTypeDescription="Create a new document." ma:contentTypeScope="" ma:versionID="a468129519e818b10b48d3806f2d84fa">
  <xsd:schema xmlns:xsd="http://www.w3.org/2001/XMLSchema" xmlns:xs="http://www.w3.org/2001/XMLSchema" xmlns:p="http://schemas.microsoft.com/office/2006/metadata/properties" xmlns:ns2="55f958f7-070a-4117-bcb5-b50c0ccba210" xmlns:ns3="d9e2ab17-2cf8-4db7-bdb7-739bd64cf4c7" targetNamespace="http://schemas.microsoft.com/office/2006/metadata/properties" ma:root="true" ma:fieldsID="1647fa239588b35656fc82beea32254a" ns2:_="" ns3:_="">
    <xsd:import namespace="55f958f7-070a-4117-bcb5-b50c0ccba210"/>
    <xsd:import namespace="d9e2ab17-2cf8-4db7-bdb7-739bd64cf4c7"/>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OCR" minOccurs="0"/>
                <xsd:element ref="ns3:MediaServiceGenerationTime" minOccurs="0"/>
                <xsd:element ref="ns3:MediaServiceEventHashCode" minOccurs="0"/>
                <xsd:element ref="ns3:lcf76f155ced4ddcb4097134ff3c332f" minOccurs="0"/>
                <xsd:element ref="ns2:TaxCatchAll" minOccurs="0"/>
                <xsd:element ref="ns3:MediaServiceObjectDetectorVersions" minOccurs="0"/>
                <xsd:element ref="ns3:MediaServiceSearchProperties" minOccurs="0"/>
                <xsd:element ref="ns3:MediaServiceLocation" minOccurs="0"/>
                <xsd:element ref="ns3:PAM_x003f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5f958f7-070a-4117-bcb5-b50c0ccba21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106d7822-3eb5-42b4-b888-ef30890ae39d}" ma:internalName="TaxCatchAll" ma:showField="CatchAllData" ma:web="55f958f7-070a-4117-bcb5-b50c0ccba21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9e2ab17-2cf8-4db7-bdb7-739bd64cf4c7"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9512b629-38de-4eee-9bda-de3980551d0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PAM_x003f_" ma:index="23" nillable="true" ma:displayName="PAM?" ma:format="Dropdown" ma:internalName="PAM_x003f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55f958f7-070a-4117-bcb5-b50c0ccba210" xsi:nil="true"/>
    <lcf76f155ced4ddcb4097134ff3c332f xmlns="d9e2ab17-2cf8-4db7-bdb7-739bd64cf4c7">
      <Terms xmlns="http://schemas.microsoft.com/office/infopath/2007/PartnerControls"/>
    </lcf76f155ced4ddcb4097134ff3c332f>
    <PAM_x003f_ xmlns="d9e2ab17-2cf8-4db7-bdb7-739bd64cf4c7" xsi:nil="true"/>
  </documentManagement>
</p:properties>
</file>

<file path=customXml/itemProps1.xml><?xml version="1.0" encoding="utf-8"?>
<ds:datastoreItem xmlns:ds="http://schemas.openxmlformats.org/officeDocument/2006/customXml" ds:itemID="{19749F86-6B5F-45AC-AE65-CC302F69FD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5f958f7-070a-4117-bcb5-b50c0ccba210"/>
    <ds:schemaRef ds:uri="d9e2ab17-2cf8-4db7-bdb7-739bd64cf4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75A251-6D0E-4CE2-A02C-A2B4BD80AC6D}">
  <ds:schemaRefs>
    <ds:schemaRef ds:uri="http://schemas.microsoft.com/sharepoint/v3/contenttype/forms"/>
  </ds:schemaRefs>
</ds:datastoreItem>
</file>

<file path=customXml/itemProps3.xml><?xml version="1.0" encoding="utf-8"?>
<ds:datastoreItem xmlns:ds="http://schemas.openxmlformats.org/officeDocument/2006/customXml" ds:itemID="{22FD8A8E-4BF0-4E12-AA0A-ED506F698E87}">
  <ds:schemaRefs>
    <ds:schemaRef ds:uri="http://schemas.openxmlformats.org/package/2006/metadata/core-properties"/>
    <ds:schemaRef ds:uri="http://purl.org/dc/terms/"/>
    <ds:schemaRef ds:uri="http://schemas.microsoft.com/office/infopath/2007/PartnerControls"/>
    <ds:schemaRef ds:uri="d9e2ab17-2cf8-4db7-bdb7-739bd64cf4c7"/>
    <ds:schemaRef ds:uri="http://schemas.microsoft.com/office/2006/documentManagement/types"/>
    <ds:schemaRef ds:uri="http://schemas.microsoft.com/office/2006/metadata/properties"/>
    <ds:schemaRef ds:uri="http://purl.org/dc/elements/1.1/"/>
    <ds:schemaRef ds:uri="55f958f7-070a-4117-bcb5-b50c0ccba21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362</TotalTime>
  <Words>744</Words>
  <Application>Microsoft Office PowerPoint</Application>
  <PresentationFormat>Widescreen</PresentationFormat>
  <Paragraphs>88</Paragraphs>
  <Slides>6</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Aptos</vt:lpstr>
      <vt:lpstr>Aptos Display</vt:lpstr>
      <vt:lpstr>Arial</vt:lpstr>
      <vt:lpstr>Calibri</vt:lpstr>
      <vt:lpstr>Verdana</vt:lpstr>
      <vt:lpstr>office theme</vt:lpstr>
      <vt:lpstr>Tobacco Prevention &amp; Education Program (TPEP) Council </vt:lpstr>
      <vt:lpstr>TPEP Ambassador Recommendations</vt:lpstr>
      <vt:lpstr>TPEP Ambassador Recommendations</vt:lpstr>
      <vt:lpstr>TPEP Ambassador Recommendations</vt:lpstr>
      <vt:lpstr>Timeline and Next Steps</vt:lpstr>
      <vt:lpstr>TPEP Council 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Tobacco Prevention &amp; Education Program (TPEP) Council</dc:title>
  <dc:creator>Banning Lily</dc:creator>
  <cp:lastModifiedBy>Banning Lily</cp:lastModifiedBy>
  <cp:revision>10</cp:revision>
  <dcterms:created xsi:type="dcterms:W3CDTF">2024-11-25T16:50:30Z</dcterms:created>
  <dcterms:modified xsi:type="dcterms:W3CDTF">2024-12-18T20:55:02Z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0x010100323C08E33BA05946876C29B63CB78D16</vt:lpwstr>
  </property>
  <property fmtid="{D5CDD505-2E9C-101B-9397-08002B2CF9AE}" pid="3" name="MSIP_Label_ebdd6eeb-0dd0-4927-947e-a759f08fcf55_Enabled">
    <vt:lpwstr>true</vt:lpwstr>
  </property>
  <property fmtid="{D5CDD505-2E9C-101B-9397-08002B2CF9AE}" pid="4" name="MSIP_Label_ebdd6eeb-0dd0-4927-947e-a759f08fcf55_SetDate">
    <vt:lpwstr>2024-11-25T16:51:16Z</vt:lpwstr>
  </property>
  <property fmtid="{D5CDD505-2E9C-101B-9397-08002B2CF9AE}" pid="5" name="MSIP_Label_ebdd6eeb-0dd0-4927-947e-a759f08fcf55_Method">
    <vt:lpwstr>Privileged</vt:lpwstr>
  </property>
  <property fmtid="{D5CDD505-2E9C-101B-9397-08002B2CF9AE}" pid="6" name="MSIP_Label_ebdd6eeb-0dd0-4927-947e-a759f08fcf55_Name">
    <vt:lpwstr>Level 1 - Published (Items)</vt:lpwstr>
  </property>
  <property fmtid="{D5CDD505-2E9C-101B-9397-08002B2CF9AE}" pid="7" name="MSIP_Label_ebdd6eeb-0dd0-4927-947e-a759f08fcf55_SiteId">
    <vt:lpwstr>658e63e8-8d39-499c-8f48-13adc9452f4c</vt:lpwstr>
  </property>
  <property fmtid="{D5CDD505-2E9C-101B-9397-08002B2CF9AE}" pid="8" name="MSIP_Label_ebdd6eeb-0dd0-4927-947e-a759f08fcf55_ActionId">
    <vt:lpwstr>db61340d-5bac-44cf-aa65-0d4b07e89517</vt:lpwstr>
  </property>
  <property fmtid="{D5CDD505-2E9C-101B-9397-08002B2CF9AE}" pid="9" name="MSIP_Label_ebdd6eeb-0dd0-4927-947e-a759f08fcf55_ContentBits">
    <vt:lpwstr>0</vt:lpwstr>
  </property>
  <property fmtid="{D5CDD505-2E9C-101B-9397-08002B2CF9AE}" pid="10" name="MediaServiceImageTags">
    <vt:lpwstr/>
  </property>
</Properties>
</file>