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5" r:id="rId1"/>
  </p:sldMasterIdLst>
  <p:sldIdLst>
    <p:sldId id="256" r:id="rId2"/>
    <p:sldId id="258" r:id="rId3"/>
    <p:sldId id="257" r:id="rId4"/>
    <p:sldId id="259" r:id="rId5"/>
    <p:sldId id="260" r:id="rId6"/>
    <p:sldId id="261" r:id="rId7"/>
    <p:sldId id="262" r:id="rId8"/>
    <p:sldId id="263" r:id="rId9"/>
    <p:sldId id="265" r:id="rId10"/>
    <p:sldId id="264"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5" d="100"/>
          <a:sy n="85" d="100"/>
        </p:scale>
        <p:origin x="54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B8CD73E-0F2B-4CEF-B27F-934C8CA2092F}" type="datetimeFigureOut">
              <a:rPr lang="en-US" smtClean="0"/>
              <a:t>6/14/2022</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5A1587D-E556-4165-A10D-631B5DBD740F}"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3115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8CD73E-0F2B-4CEF-B27F-934C8CA2092F}" type="datetimeFigureOut">
              <a:rPr lang="en-US" smtClean="0"/>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1587D-E556-4165-A10D-631B5DBD740F}" type="slidenum">
              <a:rPr lang="en-US" smtClean="0"/>
              <a:t>‹#›</a:t>
            </a:fld>
            <a:endParaRPr lang="en-US"/>
          </a:p>
        </p:txBody>
      </p:sp>
    </p:spTree>
    <p:extLst>
      <p:ext uri="{BB962C8B-B14F-4D97-AF65-F5344CB8AC3E}">
        <p14:creationId xmlns:p14="http://schemas.microsoft.com/office/powerpoint/2010/main" val="497793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8CD73E-0F2B-4CEF-B27F-934C8CA2092F}" type="datetimeFigureOut">
              <a:rPr lang="en-US" smtClean="0"/>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1587D-E556-4165-A10D-631B5DBD740F}" type="slidenum">
              <a:rPr lang="en-US" smtClean="0"/>
              <a:t>‹#›</a:t>
            </a:fld>
            <a:endParaRPr lang="en-US"/>
          </a:p>
        </p:txBody>
      </p:sp>
    </p:spTree>
    <p:extLst>
      <p:ext uri="{BB962C8B-B14F-4D97-AF65-F5344CB8AC3E}">
        <p14:creationId xmlns:p14="http://schemas.microsoft.com/office/powerpoint/2010/main" val="3857697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8CD73E-0F2B-4CEF-B27F-934C8CA2092F}" type="datetimeFigureOut">
              <a:rPr lang="en-US" smtClean="0"/>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1587D-E556-4165-A10D-631B5DBD740F}" type="slidenum">
              <a:rPr lang="en-US" smtClean="0"/>
              <a:t>‹#›</a:t>
            </a:fld>
            <a:endParaRPr lang="en-US"/>
          </a:p>
        </p:txBody>
      </p:sp>
    </p:spTree>
    <p:extLst>
      <p:ext uri="{BB962C8B-B14F-4D97-AF65-F5344CB8AC3E}">
        <p14:creationId xmlns:p14="http://schemas.microsoft.com/office/powerpoint/2010/main" val="3658008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8CD73E-0F2B-4CEF-B27F-934C8CA2092F}" type="datetimeFigureOut">
              <a:rPr lang="en-US" smtClean="0"/>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1587D-E556-4165-A10D-631B5DBD740F}"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7905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8CD73E-0F2B-4CEF-B27F-934C8CA2092F}" type="datetimeFigureOut">
              <a:rPr lang="en-US" smtClean="0"/>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1587D-E556-4165-A10D-631B5DBD740F}" type="slidenum">
              <a:rPr lang="en-US" smtClean="0"/>
              <a:t>‹#›</a:t>
            </a:fld>
            <a:endParaRPr lang="en-US"/>
          </a:p>
        </p:txBody>
      </p:sp>
    </p:spTree>
    <p:extLst>
      <p:ext uri="{BB962C8B-B14F-4D97-AF65-F5344CB8AC3E}">
        <p14:creationId xmlns:p14="http://schemas.microsoft.com/office/powerpoint/2010/main" val="1313562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8CD73E-0F2B-4CEF-B27F-934C8CA2092F}" type="datetimeFigureOut">
              <a:rPr lang="en-US" smtClean="0"/>
              <a:t>6/14/2022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A1587D-E556-4165-A10D-631B5DBD740F}" type="slidenum">
              <a:rPr lang="en-US" smtClean="0"/>
              <a:t>‹#›</a:t>
            </a:fld>
            <a:endParaRPr lang="en-US"/>
          </a:p>
        </p:txBody>
      </p:sp>
    </p:spTree>
    <p:extLst>
      <p:ext uri="{BB962C8B-B14F-4D97-AF65-F5344CB8AC3E}">
        <p14:creationId xmlns:p14="http://schemas.microsoft.com/office/powerpoint/2010/main" val="3052245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8CD73E-0F2B-4CEF-B27F-934C8CA2092F}" type="datetimeFigureOut">
              <a:rPr lang="en-US" smtClean="0"/>
              <a:t>6/14/2022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A1587D-E556-4165-A10D-631B5DBD740F}" type="slidenum">
              <a:rPr lang="en-US" smtClean="0"/>
              <a:t>‹#›</a:t>
            </a:fld>
            <a:endParaRPr lang="en-US"/>
          </a:p>
        </p:txBody>
      </p:sp>
    </p:spTree>
    <p:extLst>
      <p:ext uri="{BB962C8B-B14F-4D97-AF65-F5344CB8AC3E}">
        <p14:creationId xmlns:p14="http://schemas.microsoft.com/office/powerpoint/2010/main" val="3043208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CD73E-0F2B-4CEF-B27F-934C8CA2092F}" type="datetimeFigureOut">
              <a:rPr lang="en-US" smtClean="0"/>
              <a:t>6/14/2022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A1587D-E556-4165-A10D-631B5DBD740F}" type="slidenum">
              <a:rPr lang="en-US" smtClean="0"/>
              <a:t>‹#›</a:t>
            </a:fld>
            <a:endParaRPr lang="en-US"/>
          </a:p>
        </p:txBody>
      </p:sp>
    </p:spTree>
    <p:extLst>
      <p:ext uri="{BB962C8B-B14F-4D97-AF65-F5344CB8AC3E}">
        <p14:creationId xmlns:p14="http://schemas.microsoft.com/office/powerpoint/2010/main" val="3704324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B8CD73E-0F2B-4CEF-B27F-934C8CA2092F}" type="datetimeFigureOut">
              <a:rPr lang="en-US" smtClean="0"/>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1587D-E556-4165-A10D-631B5DBD740F}" type="slidenum">
              <a:rPr lang="en-US" smtClean="0"/>
              <a:t>‹#›</a:t>
            </a:fld>
            <a:endParaRPr lang="en-US"/>
          </a:p>
        </p:txBody>
      </p:sp>
    </p:spTree>
    <p:extLst>
      <p:ext uri="{BB962C8B-B14F-4D97-AF65-F5344CB8AC3E}">
        <p14:creationId xmlns:p14="http://schemas.microsoft.com/office/powerpoint/2010/main" val="3389510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B8CD73E-0F2B-4CEF-B27F-934C8CA2092F}" type="datetimeFigureOut">
              <a:rPr lang="en-US" smtClean="0"/>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1587D-E556-4165-A10D-631B5DBD740F}" type="slidenum">
              <a:rPr lang="en-US" smtClean="0"/>
              <a:t>‹#›</a:t>
            </a:fld>
            <a:endParaRPr lang="en-US"/>
          </a:p>
        </p:txBody>
      </p:sp>
    </p:spTree>
    <p:extLst>
      <p:ext uri="{BB962C8B-B14F-4D97-AF65-F5344CB8AC3E}">
        <p14:creationId xmlns:p14="http://schemas.microsoft.com/office/powerpoint/2010/main" val="162524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1B8CD73E-0F2B-4CEF-B27F-934C8CA2092F}" type="datetimeFigureOut">
              <a:rPr lang="en-US" smtClean="0"/>
              <a:t>6/14/2022</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55A1587D-E556-4165-A10D-631B5DBD740F}" type="slidenum">
              <a:rPr lang="en-US" smtClean="0"/>
              <a:t>‹#›</a:t>
            </a:fld>
            <a:endParaRPr lang="en-US"/>
          </a:p>
        </p:txBody>
      </p:sp>
    </p:spTree>
    <p:extLst>
      <p:ext uri="{BB962C8B-B14F-4D97-AF65-F5344CB8AC3E}">
        <p14:creationId xmlns:p14="http://schemas.microsoft.com/office/powerpoint/2010/main" val="2319211334"/>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oregon.gov/oha/PH/ABOUT/Documents/phab/PHAB-health-equity.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olis.oregonlegislature.gov/liz/2013R1/Measures/Overview/HB2348"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oregon.gov/oha/PH/ABOUT/TASKFORCE/Documents/hb2348-task-force-report.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olis.oregonlegislature.gov/liz/2015R1/Measures/Overview/HB3100"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oregon.gov/oha/PH/ABOUT/TASKFORCE/Documents/PHModernizationFullDetailedReport.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olis.oregonlegislature.gov/liz/2017R1/Measures/Overview/HB231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F0DB2-DF02-4489-B712-475B66B8B837}"/>
              </a:ext>
            </a:extLst>
          </p:cNvPr>
          <p:cNvSpPr>
            <a:spLocks noGrp="1"/>
          </p:cNvSpPr>
          <p:nvPr>
            <p:ph type="ctrTitle"/>
          </p:nvPr>
        </p:nvSpPr>
        <p:spPr/>
        <p:txBody>
          <a:bodyPr>
            <a:normAutofit fontScale="90000"/>
          </a:bodyPr>
          <a:lstStyle/>
          <a:p>
            <a:br>
              <a:rPr lang="en-US" sz="7300" b="1" dirty="0"/>
            </a:br>
            <a:r>
              <a:rPr lang="en-US" sz="7300" b="1" dirty="0"/>
              <a:t>Public Health Modernization </a:t>
            </a:r>
            <a:br>
              <a:rPr lang="en-US" sz="7300" b="1" dirty="0"/>
            </a:br>
            <a:r>
              <a:rPr lang="en-US" sz="7300" b="1" dirty="0"/>
              <a:t>in Oregon</a:t>
            </a:r>
            <a:endParaRPr lang="en-US" dirty="0"/>
          </a:p>
        </p:txBody>
      </p:sp>
      <p:sp>
        <p:nvSpPr>
          <p:cNvPr id="3" name="Subtitle 2">
            <a:extLst>
              <a:ext uri="{FF2B5EF4-FFF2-40B4-BE49-F238E27FC236}">
                <a16:creationId xmlns:a16="http://schemas.microsoft.com/office/drawing/2014/main" id="{BECDAC67-7FC1-40C0-9685-A2D9D2B13497}"/>
              </a:ext>
            </a:extLst>
          </p:cNvPr>
          <p:cNvSpPr>
            <a:spLocks noGrp="1"/>
          </p:cNvSpPr>
          <p:nvPr>
            <p:ph type="subTitle" idx="1"/>
          </p:nvPr>
        </p:nvSpPr>
        <p:spPr/>
        <p:txBody>
          <a:bodyPr>
            <a:normAutofit/>
          </a:bodyPr>
          <a:lstStyle/>
          <a:p>
            <a:endParaRPr lang="en-US" dirty="0"/>
          </a:p>
          <a:p>
            <a:r>
              <a:rPr lang="en-US" dirty="0"/>
              <a:t>History and Overview</a:t>
            </a:r>
          </a:p>
          <a:p>
            <a:r>
              <a:rPr lang="en-US" dirty="0"/>
              <a:t>CLHO May 2022</a:t>
            </a:r>
          </a:p>
        </p:txBody>
      </p:sp>
    </p:spTree>
    <p:extLst>
      <p:ext uri="{BB962C8B-B14F-4D97-AF65-F5344CB8AC3E}">
        <p14:creationId xmlns:p14="http://schemas.microsoft.com/office/powerpoint/2010/main" val="2029043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82EFC-EA11-48F4-B3E9-C9F3EEC8963E}"/>
              </a:ext>
            </a:extLst>
          </p:cNvPr>
          <p:cNvSpPr>
            <a:spLocks noGrp="1"/>
          </p:cNvSpPr>
          <p:nvPr>
            <p:ph type="title"/>
          </p:nvPr>
        </p:nvSpPr>
        <p:spPr>
          <a:xfrm>
            <a:off x="1143000" y="609600"/>
            <a:ext cx="9875520" cy="849549"/>
          </a:xfrm>
        </p:spPr>
        <p:txBody>
          <a:bodyPr/>
          <a:lstStyle/>
          <a:p>
            <a:pPr algn="ctr"/>
            <a:r>
              <a:rPr lang="en-US" dirty="0"/>
              <a:t>2019</a:t>
            </a:r>
          </a:p>
        </p:txBody>
      </p:sp>
      <p:sp>
        <p:nvSpPr>
          <p:cNvPr id="3" name="Content Placeholder 2">
            <a:extLst>
              <a:ext uri="{FF2B5EF4-FFF2-40B4-BE49-F238E27FC236}">
                <a16:creationId xmlns:a16="http://schemas.microsoft.com/office/drawing/2014/main" id="{2B17F9C2-0207-42A8-834A-998446FCE66D}"/>
              </a:ext>
            </a:extLst>
          </p:cNvPr>
          <p:cNvSpPr>
            <a:spLocks noGrp="1"/>
          </p:cNvSpPr>
          <p:nvPr>
            <p:ph idx="1"/>
          </p:nvPr>
        </p:nvSpPr>
        <p:spPr/>
        <p:txBody>
          <a:bodyPr/>
          <a:lstStyle/>
          <a:p>
            <a:r>
              <a:rPr lang="en-US" dirty="0"/>
              <a:t>Additional $10M investment made in public health modernization</a:t>
            </a:r>
          </a:p>
          <a:p>
            <a:pPr marL="45720" indent="0">
              <a:buNone/>
            </a:pPr>
            <a:r>
              <a:rPr lang="en-US" u="sng" dirty="0"/>
              <a:t>PHAB Highlights</a:t>
            </a:r>
          </a:p>
          <a:p>
            <a:r>
              <a:rPr lang="en-US" dirty="0"/>
              <a:t>Met with the Oregon Transportation Commission to discuss issues related to public health, transportation and equity. </a:t>
            </a:r>
          </a:p>
          <a:p>
            <a:pPr marL="45720" indent="0">
              <a:buNone/>
            </a:pPr>
            <a:endParaRPr lang="en-US" u="sng" dirty="0"/>
          </a:p>
        </p:txBody>
      </p:sp>
    </p:spTree>
    <p:extLst>
      <p:ext uri="{BB962C8B-B14F-4D97-AF65-F5344CB8AC3E}">
        <p14:creationId xmlns:p14="http://schemas.microsoft.com/office/powerpoint/2010/main" val="2455491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0FCD8-1335-4DC3-9B20-B353A2254329}"/>
              </a:ext>
            </a:extLst>
          </p:cNvPr>
          <p:cNvSpPr>
            <a:spLocks noGrp="1"/>
          </p:cNvSpPr>
          <p:nvPr>
            <p:ph type="title"/>
          </p:nvPr>
        </p:nvSpPr>
        <p:spPr>
          <a:xfrm>
            <a:off x="1143000" y="468430"/>
            <a:ext cx="9875520" cy="1201750"/>
          </a:xfrm>
        </p:spPr>
        <p:txBody>
          <a:bodyPr/>
          <a:lstStyle/>
          <a:p>
            <a:pPr algn="ctr"/>
            <a:r>
              <a:rPr lang="en-US" dirty="0"/>
              <a:t>2020</a:t>
            </a:r>
          </a:p>
        </p:txBody>
      </p:sp>
      <p:sp>
        <p:nvSpPr>
          <p:cNvPr id="3" name="Content Placeholder 2">
            <a:extLst>
              <a:ext uri="{FF2B5EF4-FFF2-40B4-BE49-F238E27FC236}">
                <a16:creationId xmlns:a16="http://schemas.microsoft.com/office/drawing/2014/main" id="{56465781-E0F9-4C66-9168-BDF61AA56F2F}"/>
              </a:ext>
            </a:extLst>
          </p:cNvPr>
          <p:cNvSpPr>
            <a:spLocks noGrp="1"/>
          </p:cNvSpPr>
          <p:nvPr>
            <p:ph idx="1"/>
          </p:nvPr>
        </p:nvSpPr>
        <p:spPr>
          <a:xfrm>
            <a:off x="1143000" y="2057400"/>
            <a:ext cx="4148847" cy="4038600"/>
          </a:xfrm>
        </p:spPr>
        <p:txBody>
          <a:bodyPr/>
          <a:lstStyle/>
          <a:p>
            <a:pPr marL="45720" indent="0">
              <a:buNone/>
            </a:pPr>
            <a:r>
              <a:rPr lang="en-US" u="sng" dirty="0"/>
              <a:t>PHAB Accomplishments</a:t>
            </a:r>
          </a:p>
          <a:p>
            <a:r>
              <a:rPr lang="en-US" dirty="0"/>
              <a:t>Revised Health Equity Review Policy and Procedure to lead with race.</a:t>
            </a:r>
          </a:p>
          <a:p>
            <a:pPr lvl="1">
              <a:buFont typeface="Courier New" panose="02070309020205020404" pitchFamily="49" charset="0"/>
              <a:buChar char="o"/>
            </a:pPr>
            <a:r>
              <a:rPr lang="en-US" dirty="0">
                <a:hlinkClick r:id="rId2"/>
              </a:rPr>
              <a:t>https://www.oregon.gov/oha/PH/ABOUT/Documents/phab/PHAB-health-equity.pdf</a:t>
            </a:r>
            <a:r>
              <a:rPr lang="en-US" dirty="0"/>
              <a:t> </a:t>
            </a:r>
          </a:p>
          <a:p>
            <a:pPr marL="274320" lvl="1" indent="0">
              <a:buNone/>
            </a:pPr>
            <a:r>
              <a:rPr lang="en-US" dirty="0"/>
              <a:t> </a:t>
            </a:r>
          </a:p>
          <a:p>
            <a:pPr marL="45720" indent="0">
              <a:buNone/>
            </a:pPr>
            <a:endParaRPr lang="en-US" u="sng" dirty="0"/>
          </a:p>
        </p:txBody>
      </p:sp>
      <p:pic>
        <p:nvPicPr>
          <p:cNvPr id="5" name="Picture 4">
            <a:extLst>
              <a:ext uri="{FF2B5EF4-FFF2-40B4-BE49-F238E27FC236}">
                <a16:creationId xmlns:a16="http://schemas.microsoft.com/office/drawing/2014/main" id="{2987D235-A3BC-44C9-ABD9-DD114A09E258}"/>
              </a:ext>
            </a:extLst>
          </p:cNvPr>
          <p:cNvPicPr>
            <a:picLocks noChangeAspect="1"/>
          </p:cNvPicPr>
          <p:nvPr/>
        </p:nvPicPr>
        <p:blipFill>
          <a:blip r:embed="rId3"/>
          <a:stretch>
            <a:fillRect/>
          </a:stretch>
        </p:blipFill>
        <p:spPr>
          <a:xfrm>
            <a:off x="5489883" y="1670180"/>
            <a:ext cx="6035563" cy="4625741"/>
          </a:xfrm>
          <a:prstGeom prst="rect">
            <a:avLst/>
          </a:prstGeom>
        </p:spPr>
      </p:pic>
    </p:spTree>
    <p:extLst>
      <p:ext uri="{BB962C8B-B14F-4D97-AF65-F5344CB8AC3E}">
        <p14:creationId xmlns:p14="http://schemas.microsoft.com/office/powerpoint/2010/main" val="2375335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AE8C6-B36F-4319-B604-BD7BFFCF26D6}"/>
              </a:ext>
            </a:extLst>
          </p:cNvPr>
          <p:cNvSpPr>
            <a:spLocks noGrp="1"/>
          </p:cNvSpPr>
          <p:nvPr>
            <p:ph type="title"/>
          </p:nvPr>
        </p:nvSpPr>
        <p:spPr>
          <a:xfrm>
            <a:off x="1143000" y="609600"/>
            <a:ext cx="9875520" cy="1041918"/>
          </a:xfrm>
        </p:spPr>
        <p:txBody>
          <a:bodyPr/>
          <a:lstStyle/>
          <a:p>
            <a:pPr algn="ctr"/>
            <a:r>
              <a:rPr lang="en-US" dirty="0"/>
              <a:t>2021</a:t>
            </a:r>
          </a:p>
        </p:txBody>
      </p:sp>
      <p:sp>
        <p:nvSpPr>
          <p:cNvPr id="3" name="Content Placeholder 2">
            <a:extLst>
              <a:ext uri="{FF2B5EF4-FFF2-40B4-BE49-F238E27FC236}">
                <a16:creationId xmlns:a16="http://schemas.microsoft.com/office/drawing/2014/main" id="{1842F11D-40C8-40F5-A361-E08C503EEE48}"/>
              </a:ext>
            </a:extLst>
          </p:cNvPr>
          <p:cNvSpPr>
            <a:spLocks noGrp="1"/>
          </p:cNvSpPr>
          <p:nvPr>
            <p:ph idx="1"/>
          </p:nvPr>
        </p:nvSpPr>
        <p:spPr>
          <a:xfrm>
            <a:off x="1143000" y="1791478"/>
            <a:ext cx="9872871" cy="4304522"/>
          </a:xfrm>
        </p:spPr>
        <p:txBody>
          <a:bodyPr>
            <a:normAutofit fontScale="92500" lnSpcReduction="20000"/>
          </a:bodyPr>
          <a:lstStyle/>
          <a:p>
            <a:r>
              <a:rPr lang="en-US" dirty="0"/>
              <a:t>Additional $45M investment made in public health modernization to total of $60.6M</a:t>
            </a:r>
          </a:p>
          <a:p>
            <a:pPr marL="45720" indent="0">
              <a:buNone/>
            </a:pPr>
            <a:endParaRPr lang="en-US" u="sng" dirty="0"/>
          </a:p>
          <a:p>
            <a:pPr marL="45720" indent="0">
              <a:buNone/>
            </a:pPr>
            <a:r>
              <a:rPr lang="en-US" u="sng" dirty="0"/>
              <a:t>PHAB Accomplishments</a:t>
            </a:r>
          </a:p>
          <a:p>
            <a:pPr lvl="0"/>
            <a:r>
              <a:rPr lang="en-US" dirty="0"/>
              <a:t>Met twice with community partners working with OHA on survey modernization, and learned about recommendations for community-centered public health data systems.</a:t>
            </a:r>
          </a:p>
          <a:p>
            <a:pPr lvl="0"/>
            <a:r>
              <a:rPr lang="en-US" dirty="0"/>
              <a:t>Regularly heard about COVID-19 impacts and communities (from LPHAs, Tribes and CBOs)</a:t>
            </a:r>
          </a:p>
          <a:p>
            <a:pPr lvl="0"/>
            <a:r>
              <a:rPr lang="en-US" dirty="0"/>
              <a:t>Established Strategic Data Plan subcommittee.</a:t>
            </a:r>
          </a:p>
          <a:p>
            <a:pPr lvl="0"/>
            <a:r>
              <a:rPr lang="en-US" dirty="0"/>
              <a:t>Invited community partners to join two of three subcommittees.</a:t>
            </a:r>
          </a:p>
          <a:p>
            <a:pPr lvl="0"/>
            <a:r>
              <a:rPr lang="en-US" dirty="0"/>
              <a:t>Began significant overhaul to public health accountability metrics.</a:t>
            </a:r>
          </a:p>
          <a:p>
            <a:pPr lvl="0"/>
            <a:r>
              <a:rPr lang="en-US" dirty="0"/>
              <a:t>Participated in racial equity capacity building sessions through Health Resources in Action. Intended to support PHAB members and the Board as a whole identify ways that PHAB can take action toward racial equity.</a:t>
            </a:r>
          </a:p>
          <a:p>
            <a:pPr marL="45720" indent="0">
              <a:buNone/>
            </a:pPr>
            <a:endParaRPr lang="en-US" u="sng" dirty="0"/>
          </a:p>
        </p:txBody>
      </p:sp>
    </p:spTree>
    <p:extLst>
      <p:ext uri="{BB962C8B-B14F-4D97-AF65-F5344CB8AC3E}">
        <p14:creationId xmlns:p14="http://schemas.microsoft.com/office/powerpoint/2010/main" val="620592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0F304-843F-4AD6-88AE-71DA0A4625B2}"/>
              </a:ext>
            </a:extLst>
          </p:cNvPr>
          <p:cNvSpPr>
            <a:spLocks noGrp="1"/>
          </p:cNvSpPr>
          <p:nvPr>
            <p:ph type="title"/>
          </p:nvPr>
        </p:nvSpPr>
        <p:spPr>
          <a:xfrm>
            <a:off x="1143000" y="609600"/>
            <a:ext cx="9875520" cy="1014919"/>
          </a:xfrm>
        </p:spPr>
        <p:txBody>
          <a:bodyPr/>
          <a:lstStyle/>
          <a:p>
            <a:pPr algn="ctr"/>
            <a:r>
              <a:rPr lang="en-US" dirty="0"/>
              <a:t>2013</a:t>
            </a:r>
          </a:p>
        </p:txBody>
      </p:sp>
      <p:sp>
        <p:nvSpPr>
          <p:cNvPr id="3" name="Content Placeholder 2">
            <a:extLst>
              <a:ext uri="{FF2B5EF4-FFF2-40B4-BE49-F238E27FC236}">
                <a16:creationId xmlns:a16="http://schemas.microsoft.com/office/drawing/2014/main" id="{E061CF40-0DC5-408B-BC65-F8E807ECB9C8}"/>
              </a:ext>
            </a:extLst>
          </p:cNvPr>
          <p:cNvSpPr>
            <a:spLocks noGrp="1"/>
          </p:cNvSpPr>
          <p:nvPr>
            <p:ph idx="1"/>
          </p:nvPr>
        </p:nvSpPr>
        <p:spPr>
          <a:xfrm>
            <a:off x="1140352" y="1692613"/>
            <a:ext cx="10474474" cy="4403387"/>
          </a:xfrm>
        </p:spPr>
        <p:txBody>
          <a:bodyPr/>
          <a:lstStyle/>
          <a:p>
            <a:r>
              <a:rPr lang="en-US" sz="2400" dirty="0"/>
              <a:t>HB 2348 Created Task Force on the Future of Public Health Services</a:t>
            </a:r>
          </a:p>
          <a:p>
            <a:pPr lvl="0"/>
            <a:r>
              <a:rPr lang="en-US" sz="2400" u="sng" dirty="0">
                <a:hlinkClick r:id="rId2"/>
              </a:rPr>
              <a:t>https://olis.oregonlegislature.gov/liz/2013R1/Measures/Overview/HB2348</a:t>
            </a:r>
            <a:endParaRPr lang="en-US" sz="2400" dirty="0"/>
          </a:p>
          <a:p>
            <a:endParaRPr lang="en-US" dirty="0"/>
          </a:p>
        </p:txBody>
      </p:sp>
      <p:pic>
        <p:nvPicPr>
          <p:cNvPr id="4" name="Picture 3">
            <a:extLst>
              <a:ext uri="{FF2B5EF4-FFF2-40B4-BE49-F238E27FC236}">
                <a16:creationId xmlns:a16="http://schemas.microsoft.com/office/drawing/2014/main" id="{877792B1-837C-4AF9-AB26-AA7F495A9A00}"/>
              </a:ext>
            </a:extLst>
          </p:cNvPr>
          <p:cNvPicPr>
            <a:picLocks noChangeAspect="1"/>
          </p:cNvPicPr>
          <p:nvPr/>
        </p:nvPicPr>
        <p:blipFill>
          <a:blip r:embed="rId3"/>
          <a:stretch>
            <a:fillRect/>
          </a:stretch>
        </p:blipFill>
        <p:spPr>
          <a:xfrm>
            <a:off x="4011749" y="2755645"/>
            <a:ext cx="4168501" cy="899238"/>
          </a:xfrm>
          <a:prstGeom prst="rect">
            <a:avLst/>
          </a:prstGeom>
        </p:spPr>
      </p:pic>
      <p:pic>
        <p:nvPicPr>
          <p:cNvPr id="5" name="Picture 4">
            <a:extLst>
              <a:ext uri="{FF2B5EF4-FFF2-40B4-BE49-F238E27FC236}">
                <a16:creationId xmlns:a16="http://schemas.microsoft.com/office/drawing/2014/main" id="{A4449F1C-690E-4B60-882D-ED9BE540529E}"/>
              </a:ext>
            </a:extLst>
          </p:cNvPr>
          <p:cNvPicPr>
            <a:picLocks noChangeAspect="1"/>
          </p:cNvPicPr>
          <p:nvPr/>
        </p:nvPicPr>
        <p:blipFill>
          <a:blip r:embed="rId4"/>
          <a:stretch>
            <a:fillRect/>
          </a:stretch>
        </p:blipFill>
        <p:spPr>
          <a:xfrm>
            <a:off x="1687448" y="3801289"/>
            <a:ext cx="8817104" cy="2728196"/>
          </a:xfrm>
          <a:prstGeom prst="rect">
            <a:avLst/>
          </a:prstGeom>
        </p:spPr>
      </p:pic>
    </p:spTree>
    <p:extLst>
      <p:ext uri="{BB962C8B-B14F-4D97-AF65-F5344CB8AC3E}">
        <p14:creationId xmlns:p14="http://schemas.microsoft.com/office/powerpoint/2010/main" val="993235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8FDBE31-9E15-4265-89B6-72B53D26A709}"/>
              </a:ext>
            </a:extLst>
          </p:cNvPr>
          <p:cNvPicPr>
            <a:picLocks noGrp="1" noChangeAspect="1"/>
          </p:cNvPicPr>
          <p:nvPr>
            <p:ph idx="1"/>
          </p:nvPr>
        </p:nvPicPr>
        <p:blipFill>
          <a:blip r:embed="rId2"/>
          <a:stretch>
            <a:fillRect/>
          </a:stretch>
        </p:blipFill>
        <p:spPr>
          <a:xfrm>
            <a:off x="3096042" y="286242"/>
            <a:ext cx="5999916" cy="5422832"/>
          </a:xfrm>
          <a:prstGeom prst="rect">
            <a:avLst/>
          </a:prstGeom>
        </p:spPr>
      </p:pic>
      <p:sp>
        <p:nvSpPr>
          <p:cNvPr id="6" name="TextBox 5">
            <a:extLst>
              <a:ext uri="{FF2B5EF4-FFF2-40B4-BE49-F238E27FC236}">
                <a16:creationId xmlns:a16="http://schemas.microsoft.com/office/drawing/2014/main" id="{0E398C8D-A0CD-4967-9D80-ED4EE3F39692}"/>
              </a:ext>
            </a:extLst>
          </p:cNvPr>
          <p:cNvSpPr txBox="1"/>
          <p:nvPr/>
        </p:nvSpPr>
        <p:spPr>
          <a:xfrm rot="20661672">
            <a:off x="7923344" y="1890914"/>
            <a:ext cx="3952879" cy="584775"/>
          </a:xfrm>
          <a:prstGeom prst="rect">
            <a:avLst/>
          </a:prstGeom>
          <a:noFill/>
        </p:spPr>
        <p:txBody>
          <a:bodyPr wrap="square" rtlCol="0">
            <a:spAutoFit/>
          </a:bodyPr>
          <a:lstStyle/>
          <a:p>
            <a:r>
              <a:rPr lang="en-US" sz="3200" dirty="0"/>
              <a:t>REGIONALIZATION!</a:t>
            </a:r>
          </a:p>
        </p:txBody>
      </p:sp>
      <p:sp>
        <p:nvSpPr>
          <p:cNvPr id="7" name="Rectangle 6">
            <a:extLst>
              <a:ext uri="{FF2B5EF4-FFF2-40B4-BE49-F238E27FC236}">
                <a16:creationId xmlns:a16="http://schemas.microsoft.com/office/drawing/2014/main" id="{DBE43E1F-B722-472D-AC91-D52F194D105B}"/>
              </a:ext>
            </a:extLst>
          </p:cNvPr>
          <p:cNvSpPr/>
          <p:nvPr/>
        </p:nvSpPr>
        <p:spPr>
          <a:xfrm rot="1062769">
            <a:off x="7960787" y="4811988"/>
            <a:ext cx="3906069" cy="707886"/>
          </a:xfrm>
          <a:prstGeom prst="rect">
            <a:avLst/>
          </a:prstGeom>
        </p:spPr>
        <p:txBody>
          <a:bodyPr wrap="none">
            <a:spAutoFit/>
          </a:bodyPr>
          <a:lstStyle/>
          <a:p>
            <a:r>
              <a:rPr lang="en-US" sz="4000" dirty="0"/>
              <a:t>CONSOLIDATION!</a:t>
            </a:r>
            <a:endParaRPr lang="en-US" dirty="0"/>
          </a:p>
        </p:txBody>
      </p:sp>
      <p:sp>
        <p:nvSpPr>
          <p:cNvPr id="8" name="Rectangle 7">
            <a:extLst>
              <a:ext uri="{FF2B5EF4-FFF2-40B4-BE49-F238E27FC236}">
                <a16:creationId xmlns:a16="http://schemas.microsoft.com/office/drawing/2014/main" id="{AE8C0543-003E-4C0A-91CB-CC66239A8639}"/>
              </a:ext>
            </a:extLst>
          </p:cNvPr>
          <p:cNvSpPr/>
          <p:nvPr/>
        </p:nvSpPr>
        <p:spPr>
          <a:xfrm rot="20639162">
            <a:off x="395862" y="3175798"/>
            <a:ext cx="3328133" cy="1323439"/>
          </a:xfrm>
          <a:prstGeom prst="rect">
            <a:avLst/>
          </a:prstGeom>
        </p:spPr>
        <p:txBody>
          <a:bodyPr wrap="square">
            <a:spAutoFit/>
          </a:bodyPr>
          <a:lstStyle/>
          <a:p>
            <a:r>
              <a:rPr lang="en-US" sz="4000" dirty="0"/>
              <a:t>REGIONAL STRUCTURES!</a:t>
            </a:r>
          </a:p>
        </p:txBody>
      </p:sp>
      <p:pic>
        <p:nvPicPr>
          <p:cNvPr id="9" name="Picture 8">
            <a:extLst>
              <a:ext uri="{FF2B5EF4-FFF2-40B4-BE49-F238E27FC236}">
                <a16:creationId xmlns:a16="http://schemas.microsoft.com/office/drawing/2014/main" id="{4C9C4AE9-3BA7-4D2E-B1FE-EC8D98396DCE}"/>
              </a:ext>
            </a:extLst>
          </p:cNvPr>
          <p:cNvPicPr>
            <a:picLocks noChangeAspect="1"/>
          </p:cNvPicPr>
          <p:nvPr/>
        </p:nvPicPr>
        <p:blipFill>
          <a:blip r:embed="rId3"/>
          <a:stretch>
            <a:fillRect/>
          </a:stretch>
        </p:blipFill>
        <p:spPr>
          <a:xfrm>
            <a:off x="1323385" y="5709074"/>
            <a:ext cx="8007235" cy="1045111"/>
          </a:xfrm>
          <a:prstGeom prst="rect">
            <a:avLst/>
          </a:prstGeom>
        </p:spPr>
      </p:pic>
    </p:spTree>
    <p:extLst>
      <p:ext uri="{BB962C8B-B14F-4D97-AF65-F5344CB8AC3E}">
        <p14:creationId xmlns:p14="http://schemas.microsoft.com/office/powerpoint/2010/main" val="3150915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49B6E-BF41-4116-8CD9-81A40D541342}"/>
              </a:ext>
            </a:extLst>
          </p:cNvPr>
          <p:cNvSpPr>
            <a:spLocks noGrp="1"/>
          </p:cNvSpPr>
          <p:nvPr>
            <p:ph type="title"/>
          </p:nvPr>
        </p:nvSpPr>
        <p:spPr>
          <a:xfrm>
            <a:off x="1143000" y="609600"/>
            <a:ext cx="9875520" cy="917643"/>
          </a:xfrm>
        </p:spPr>
        <p:txBody>
          <a:bodyPr/>
          <a:lstStyle/>
          <a:p>
            <a:pPr algn="ctr"/>
            <a:r>
              <a:rPr lang="en-US" dirty="0"/>
              <a:t>2014</a:t>
            </a:r>
          </a:p>
        </p:txBody>
      </p:sp>
      <p:sp>
        <p:nvSpPr>
          <p:cNvPr id="3" name="Content Placeholder 2">
            <a:extLst>
              <a:ext uri="{FF2B5EF4-FFF2-40B4-BE49-F238E27FC236}">
                <a16:creationId xmlns:a16="http://schemas.microsoft.com/office/drawing/2014/main" id="{146F2B95-33A7-421C-9557-69A9231ACB27}"/>
              </a:ext>
            </a:extLst>
          </p:cNvPr>
          <p:cNvSpPr>
            <a:spLocks noGrp="1"/>
          </p:cNvSpPr>
          <p:nvPr>
            <p:ph idx="1"/>
          </p:nvPr>
        </p:nvSpPr>
        <p:spPr>
          <a:xfrm>
            <a:off x="586541" y="1527243"/>
            <a:ext cx="11018917" cy="4038600"/>
          </a:xfrm>
        </p:spPr>
        <p:txBody>
          <a:bodyPr/>
          <a:lstStyle/>
          <a:p>
            <a:pPr lvl="0"/>
            <a:r>
              <a:rPr lang="en-US" sz="2000" dirty="0"/>
              <a:t>Task Force on the Future of Public Health Services met and made legislative recommendations on an Oregon-specific version of the foundational public health services model and changes to the Public Health Advisory Board for a variety of perspectives into Oregon public health</a:t>
            </a:r>
          </a:p>
          <a:p>
            <a:r>
              <a:rPr lang="en-US" sz="2000" dirty="0"/>
              <a:t>Recommended a re-envisioned Public Health Advisory Board, which would oversee improvements and changes in the governmental public health system, in part structured around metrics.</a:t>
            </a:r>
          </a:p>
          <a:p>
            <a:pPr lvl="0"/>
            <a:r>
              <a:rPr lang="en-US" sz="2000" u="sng" dirty="0">
                <a:hlinkClick r:id="rId2"/>
              </a:rPr>
              <a:t>https://www.oregon.gov/oha/PH/ABOUT/TASKFORCE/Documents/hb2348-task-force-report.pdf</a:t>
            </a:r>
            <a:r>
              <a:rPr lang="en-US" sz="2000" dirty="0"/>
              <a:t> </a:t>
            </a:r>
          </a:p>
          <a:p>
            <a:pPr lvl="0"/>
            <a:endParaRPr lang="en-US" sz="1800" dirty="0"/>
          </a:p>
          <a:p>
            <a:endParaRPr lang="en-US" dirty="0"/>
          </a:p>
        </p:txBody>
      </p:sp>
      <p:pic>
        <p:nvPicPr>
          <p:cNvPr id="4" name="Picture 3">
            <a:extLst>
              <a:ext uri="{FF2B5EF4-FFF2-40B4-BE49-F238E27FC236}">
                <a16:creationId xmlns:a16="http://schemas.microsoft.com/office/drawing/2014/main" id="{FCEA415F-A8D5-4FBB-8E33-EF3AB6FE92FA}"/>
              </a:ext>
            </a:extLst>
          </p:cNvPr>
          <p:cNvPicPr>
            <a:picLocks noChangeAspect="1"/>
          </p:cNvPicPr>
          <p:nvPr/>
        </p:nvPicPr>
        <p:blipFill>
          <a:blip r:embed="rId3"/>
          <a:stretch>
            <a:fillRect/>
          </a:stretch>
        </p:blipFill>
        <p:spPr>
          <a:xfrm>
            <a:off x="3771700" y="3800212"/>
            <a:ext cx="4618120" cy="2568163"/>
          </a:xfrm>
          <a:prstGeom prst="rect">
            <a:avLst/>
          </a:prstGeom>
        </p:spPr>
      </p:pic>
    </p:spTree>
    <p:extLst>
      <p:ext uri="{BB962C8B-B14F-4D97-AF65-F5344CB8AC3E}">
        <p14:creationId xmlns:p14="http://schemas.microsoft.com/office/powerpoint/2010/main" val="2455668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34CBA36-7B30-463E-BFE9-BA1C7D74520F}"/>
              </a:ext>
            </a:extLst>
          </p:cNvPr>
          <p:cNvPicPr>
            <a:picLocks noGrp="1" noChangeAspect="1"/>
          </p:cNvPicPr>
          <p:nvPr>
            <p:ph idx="1"/>
          </p:nvPr>
        </p:nvPicPr>
        <p:blipFill>
          <a:blip r:embed="rId2"/>
          <a:stretch>
            <a:fillRect/>
          </a:stretch>
        </p:blipFill>
        <p:spPr>
          <a:xfrm>
            <a:off x="2282757" y="834844"/>
            <a:ext cx="7626485" cy="5507266"/>
          </a:xfrm>
          <a:prstGeom prst="rect">
            <a:avLst/>
          </a:prstGeom>
        </p:spPr>
      </p:pic>
    </p:spTree>
    <p:extLst>
      <p:ext uri="{BB962C8B-B14F-4D97-AF65-F5344CB8AC3E}">
        <p14:creationId xmlns:p14="http://schemas.microsoft.com/office/powerpoint/2010/main" val="4040095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3A379-81B9-460F-9D05-F600D001A4BC}"/>
              </a:ext>
            </a:extLst>
          </p:cNvPr>
          <p:cNvSpPr>
            <a:spLocks noGrp="1"/>
          </p:cNvSpPr>
          <p:nvPr>
            <p:ph type="title"/>
          </p:nvPr>
        </p:nvSpPr>
        <p:spPr>
          <a:xfrm>
            <a:off x="1158240" y="385053"/>
            <a:ext cx="9875520" cy="1024647"/>
          </a:xfrm>
        </p:spPr>
        <p:txBody>
          <a:bodyPr/>
          <a:lstStyle/>
          <a:p>
            <a:pPr algn="ctr"/>
            <a:r>
              <a:rPr lang="en-US" dirty="0"/>
              <a:t>2015</a:t>
            </a:r>
          </a:p>
        </p:txBody>
      </p:sp>
      <p:sp>
        <p:nvSpPr>
          <p:cNvPr id="3" name="Content Placeholder 2">
            <a:extLst>
              <a:ext uri="{FF2B5EF4-FFF2-40B4-BE49-F238E27FC236}">
                <a16:creationId xmlns:a16="http://schemas.microsoft.com/office/drawing/2014/main" id="{F66C82EE-C75E-4ED4-BC93-5228A8C718ED}"/>
              </a:ext>
            </a:extLst>
          </p:cNvPr>
          <p:cNvSpPr>
            <a:spLocks noGrp="1"/>
          </p:cNvSpPr>
          <p:nvPr>
            <p:ph idx="1"/>
          </p:nvPr>
        </p:nvSpPr>
        <p:spPr>
          <a:xfrm>
            <a:off x="1158240" y="1469646"/>
            <a:ext cx="9872871" cy="4038600"/>
          </a:xfrm>
        </p:spPr>
        <p:txBody>
          <a:bodyPr/>
          <a:lstStyle/>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HB 3100 adopted recommendations from the Task Force report</a:t>
            </a:r>
          </a:p>
          <a:p>
            <a:pPr marL="742950" marR="0" lvl="1" indent="-285750">
              <a:lnSpc>
                <a:spcPct val="107000"/>
              </a:lnSpc>
              <a:spcBef>
                <a:spcPts val="0"/>
              </a:spcBef>
              <a:spcAft>
                <a:spcPts val="0"/>
              </a:spcAft>
              <a:buFont typeface="Courier New" panose="02070309020205020404" pitchFamily="49" charset="0"/>
              <a:buChar char="o"/>
            </a:pPr>
            <a:r>
              <a:rPr lang="en-US" sz="22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https://olis.oregonlegislature.gov/liz/2015R1/Measures/Overview/HB3100</a:t>
            </a:r>
            <a:endParaRPr lang="en-US" sz="22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cs typeface="Times New Roman" panose="02020603050405020304" pitchFamily="18" charset="0"/>
              </a:rPr>
              <a:t>LPHAs and OHA developed the Public Health Modernization Manual to be able to complete the Public Health Modernization cost assessment</a:t>
            </a:r>
          </a:p>
          <a:p>
            <a:endParaRPr lang="en-US" dirty="0"/>
          </a:p>
        </p:txBody>
      </p:sp>
      <p:pic>
        <p:nvPicPr>
          <p:cNvPr id="6" name="Picture 5">
            <a:extLst>
              <a:ext uri="{FF2B5EF4-FFF2-40B4-BE49-F238E27FC236}">
                <a16:creationId xmlns:a16="http://schemas.microsoft.com/office/drawing/2014/main" id="{E3A4A13B-0186-47CF-9D02-FD838DF49150}"/>
              </a:ext>
            </a:extLst>
          </p:cNvPr>
          <p:cNvPicPr>
            <a:picLocks noChangeAspect="1"/>
          </p:cNvPicPr>
          <p:nvPr/>
        </p:nvPicPr>
        <p:blipFill>
          <a:blip r:embed="rId3"/>
          <a:stretch>
            <a:fillRect/>
          </a:stretch>
        </p:blipFill>
        <p:spPr>
          <a:xfrm>
            <a:off x="1584654" y="3638061"/>
            <a:ext cx="8847587" cy="2834886"/>
          </a:xfrm>
          <a:prstGeom prst="rect">
            <a:avLst/>
          </a:prstGeom>
        </p:spPr>
      </p:pic>
      <p:pic>
        <p:nvPicPr>
          <p:cNvPr id="7" name="Picture 6">
            <a:extLst>
              <a:ext uri="{FF2B5EF4-FFF2-40B4-BE49-F238E27FC236}">
                <a16:creationId xmlns:a16="http://schemas.microsoft.com/office/drawing/2014/main" id="{0B1725B4-0B87-480E-A81B-CE83BFC2F3FD}"/>
              </a:ext>
            </a:extLst>
          </p:cNvPr>
          <p:cNvPicPr>
            <a:picLocks noChangeAspect="1"/>
          </p:cNvPicPr>
          <p:nvPr/>
        </p:nvPicPr>
        <p:blipFill>
          <a:blip r:embed="rId4"/>
          <a:stretch>
            <a:fillRect/>
          </a:stretch>
        </p:blipFill>
        <p:spPr>
          <a:xfrm>
            <a:off x="3642093" y="3205770"/>
            <a:ext cx="4168501" cy="899238"/>
          </a:xfrm>
          <a:prstGeom prst="rect">
            <a:avLst/>
          </a:prstGeom>
        </p:spPr>
      </p:pic>
    </p:spTree>
    <p:extLst>
      <p:ext uri="{BB962C8B-B14F-4D97-AF65-F5344CB8AC3E}">
        <p14:creationId xmlns:p14="http://schemas.microsoft.com/office/powerpoint/2010/main" val="3802791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16A19-EC61-4F4E-82C1-233DC16FCDA2}"/>
              </a:ext>
            </a:extLst>
          </p:cNvPr>
          <p:cNvSpPr>
            <a:spLocks noGrp="1"/>
          </p:cNvSpPr>
          <p:nvPr>
            <p:ph type="title"/>
          </p:nvPr>
        </p:nvSpPr>
        <p:spPr>
          <a:xfrm>
            <a:off x="1143000" y="609600"/>
            <a:ext cx="9875520" cy="917643"/>
          </a:xfrm>
        </p:spPr>
        <p:txBody>
          <a:bodyPr/>
          <a:lstStyle/>
          <a:p>
            <a:pPr algn="ctr"/>
            <a:r>
              <a:rPr lang="en-US" dirty="0"/>
              <a:t>2016</a:t>
            </a:r>
          </a:p>
        </p:txBody>
      </p:sp>
      <p:sp>
        <p:nvSpPr>
          <p:cNvPr id="3" name="Content Placeholder 2">
            <a:extLst>
              <a:ext uri="{FF2B5EF4-FFF2-40B4-BE49-F238E27FC236}">
                <a16:creationId xmlns:a16="http://schemas.microsoft.com/office/drawing/2014/main" id="{0274F021-5BDF-465F-AC82-F37ACCD5E3BC}"/>
              </a:ext>
            </a:extLst>
          </p:cNvPr>
          <p:cNvSpPr>
            <a:spLocks noGrp="1"/>
          </p:cNvSpPr>
          <p:nvPr>
            <p:ph idx="1"/>
          </p:nvPr>
        </p:nvSpPr>
        <p:spPr>
          <a:xfrm>
            <a:off x="408562" y="1410511"/>
            <a:ext cx="8618706" cy="5116749"/>
          </a:xfrm>
        </p:spPr>
        <p:txBody>
          <a:bodyPr>
            <a:normAutofit lnSpcReduction="10000"/>
          </a:bodyPr>
          <a:lstStyle/>
          <a:p>
            <a:r>
              <a:rPr lang="en-US" sz="2400" dirty="0"/>
              <a:t>New PHAB begins on January 1</a:t>
            </a:r>
            <a:endParaRPr lang="en-US" sz="2000" dirty="0"/>
          </a:p>
          <a:p>
            <a:pPr lvl="0"/>
            <a:r>
              <a:rPr lang="en-US" sz="2400" dirty="0"/>
              <a:t>Public Health Modernization Assessment Report completed</a:t>
            </a:r>
          </a:p>
          <a:p>
            <a:pPr lvl="1">
              <a:buFont typeface="Courier New" panose="02070309020205020404" pitchFamily="49" charset="0"/>
              <a:buChar char="o"/>
            </a:pPr>
            <a:r>
              <a:rPr lang="en-US" sz="1300" u="sng" dirty="0">
                <a:hlinkClick r:id="rId2"/>
              </a:rPr>
              <a:t>https://www.oregon.gov/oha/PH/ABOUT/TASKFORCE/Documents/PHModernizationFullDetailedReport.pdf</a:t>
            </a:r>
            <a:r>
              <a:rPr lang="en-US" sz="1300" dirty="0"/>
              <a:t> </a:t>
            </a:r>
            <a:endParaRPr lang="en-US" u="sng" dirty="0"/>
          </a:p>
          <a:p>
            <a:pPr marL="45720" indent="0">
              <a:buNone/>
            </a:pPr>
            <a:r>
              <a:rPr lang="en-US" u="sng" dirty="0"/>
              <a:t>PHAB highlights</a:t>
            </a:r>
            <a:endParaRPr lang="en-US" dirty="0"/>
          </a:p>
          <a:p>
            <a:pPr lvl="0"/>
            <a:r>
              <a:rPr lang="en-US" dirty="0"/>
              <a:t>Oversaw public health modernization assessment and report, and recommendations for implementing public health modernization.</a:t>
            </a:r>
          </a:p>
          <a:p>
            <a:pPr lvl="0"/>
            <a:r>
              <a:rPr lang="en-US" dirty="0"/>
              <a:t>Met with Representative </a:t>
            </a:r>
            <a:r>
              <a:rPr lang="en-US" dirty="0" err="1"/>
              <a:t>Greenlick</a:t>
            </a:r>
            <a:r>
              <a:rPr lang="en-US" dirty="0"/>
              <a:t>, which was instrumental in shifting to an implementation framework intended to modernize across the whole system simultaneously instead of in waves.</a:t>
            </a:r>
          </a:p>
          <a:p>
            <a:pPr lvl="0"/>
            <a:r>
              <a:rPr lang="en-US" dirty="0"/>
              <a:t>2016-2019: Regularly met with staff from PHD sections to hear about progress and challenges in achieving State Health Improvement Plan goals.</a:t>
            </a:r>
          </a:p>
          <a:p>
            <a:pPr lvl="0"/>
            <a:r>
              <a:rPr lang="en-US" dirty="0"/>
              <a:t>Established two subcommittees that are still operating today (Incentives and Funding, and Accountability Metrics)</a:t>
            </a:r>
          </a:p>
        </p:txBody>
      </p:sp>
      <p:pic>
        <p:nvPicPr>
          <p:cNvPr id="4" name="Picture 3">
            <a:extLst>
              <a:ext uri="{FF2B5EF4-FFF2-40B4-BE49-F238E27FC236}">
                <a16:creationId xmlns:a16="http://schemas.microsoft.com/office/drawing/2014/main" id="{3585A990-9060-4BFD-8FCB-C04F994BF0EA}"/>
              </a:ext>
            </a:extLst>
          </p:cNvPr>
          <p:cNvPicPr>
            <a:picLocks noChangeAspect="1"/>
          </p:cNvPicPr>
          <p:nvPr/>
        </p:nvPicPr>
        <p:blipFill>
          <a:blip r:embed="rId3"/>
          <a:stretch>
            <a:fillRect/>
          </a:stretch>
        </p:blipFill>
        <p:spPr>
          <a:xfrm>
            <a:off x="9241278" y="1900637"/>
            <a:ext cx="2653902" cy="3056726"/>
          </a:xfrm>
          <a:prstGeom prst="rect">
            <a:avLst/>
          </a:prstGeom>
        </p:spPr>
      </p:pic>
    </p:spTree>
    <p:extLst>
      <p:ext uri="{BB962C8B-B14F-4D97-AF65-F5344CB8AC3E}">
        <p14:creationId xmlns:p14="http://schemas.microsoft.com/office/powerpoint/2010/main" val="1907806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BEE6-FAE6-4BDF-B342-878041FFBDF8}"/>
              </a:ext>
            </a:extLst>
          </p:cNvPr>
          <p:cNvSpPr>
            <a:spLocks noGrp="1"/>
          </p:cNvSpPr>
          <p:nvPr>
            <p:ph type="title"/>
          </p:nvPr>
        </p:nvSpPr>
        <p:spPr>
          <a:xfrm>
            <a:off x="1143000" y="609600"/>
            <a:ext cx="9875520" cy="927370"/>
          </a:xfrm>
        </p:spPr>
        <p:txBody>
          <a:bodyPr/>
          <a:lstStyle/>
          <a:p>
            <a:pPr algn="ctr"/>
            <a:r>
              <a:rPr lang="en-US" dirty="0"/>
              <a:t>2017</a:t>
            </a:r>
          </a:p>
        </p:txBody>
      </p:sp>
      <p:sp>
        <p:nvSpPr>
          <p:cNvPr id="3" name="Content Placeholder 2">
            <a:extLst>
              <a:ext uri="{FF2B5EF4-FFF2-40B4-BE49-F238E27FC236}">
                <a16:creationId xmlns:a16="http://schemas.microsoft.com/office/drawing/2014/main" id="{82C41D24-F8F2-4ADF-BAE4-1920F648B4CB}"/>
              </a:ext>
            </a:extLst>
          </p:cNvPr>
          <p:cNvSpPr>
            <a:spLocks noGrp="1"/>
          </p:cNvSpPr>
          <p:nvPr>
            <p:ph idx="1"/>
          </p:nvPr>
        </p:nvSpPr>
        <p:spPr>
          <a:xfrm>
            <a:off x="350196" y="1536970"/>
            <a:ext cx="11498093" cy="5048656"/>
          </a:xfrm>
        </p:spPr>
        <p:txBody>
          <a:bodyPr>
            <a:normAutofit fontScale="92500" lnSpcReduction="10000"/>
          </a:bodyPr>
          <a:lstStyle/>
          <a:p>
            <a:pPr lvl="0"/>
            <a:r>
              <a:rPr lang="en-US" sz="2400" dirty="0"/>
              <a:t>HB 2310 makes additional statutory changes for public health modernization</a:t>
            </a:r>
            <a:endParaRPr lang="en-US" sz="2000" dirty="0"/>
          </a:p>
          <a:p>
            <a:pPr lvl="1"/>
            <a:r>
              <a:rPr lang="en-US" u="sng" dirty="0">
                <a:hlinkClick r:id="rId2"/>
              </a:rPr>
              <a:t>https://olis.oregonlegislature.gov/liz/2017R1/Measures/Overview/HB2310</a:t>
            </a:r>
            <a:endParaRPr lang="en-US" sz="1800" dirty="0"/>
          </a:p>
          <a:p>
            <a:pPr lvl="0"/>
            <a:r>
              <a:rPr lang="en-US" sz="2400" dirty="0"/>
              <a:t>A $5M investment is made in public health modernization implementation</a:t>
            </a:r>
          </a:p>
          <a:p>
            <a:pPr marL="45720" lvl="0" indent="0">
              <a:buNone/>
            </a:pPr>
            <a:r>
              <a:rPr lang="en-US" sz="2400" u="sng" dirty="0"/>
              <a:t>PHAB Highlights</a:t>
            </a:r>
          </a:p>
          <a:p>
            <a:pPr lvl="0"/>
            <a:r>
              <a:rPr lang="en-US" dirty="0"/>
              <a:t>Adopted public health modernization funding formula. Envisioned a new way to allocate funds that both provides each LPHA with base funding, and directs most funds to population-based health and demographic indicators. CLHO involved throughout this process. (Today, CLHO Systems and Innovation provides input on how to operationalize changes when PHAB is considering changes.) </a:t>
            </a:r>
          </a:p>
          <a:p>
            <a:pPr lvl="0"/>
            <a:r>
              <a:rPr lang="en-US" dirty="0"/>
              <a:t>Adopted first version of its health equity review policy and procedure, which requires a set of questions to be reviewed and considered whenever the Board adopts work products or deliverables. </a:t>
            </a:r>
          </a:p>
          <a:p>
            <a:pPr lvl="0"/>
            <a:r>
              <a:rPr lang="en-US" dirty="0"/>
              <a:t>Developed Guiding Principles for Public Health and Health Care Collaboration. The Guiding Principles largely aligned with foundational capabilities and were intended to bring attention to opportunities to expand partnerships and reduce barriers to collaboration.</a:t>
            </a:r>
          </a:p>
          <a:p>
            <a:pPr lvl="0"/>
            <a:r>
              <a:rPr lang="en-US" dirty="0"/>
              <a:t>Adopted first set of accountability metrics, among the first in the nation, and have produced annual reports since then.</a:t>
            </a:r>
          </a:p>
          <a:p>
            <a:pPr marL="45720" lvl="0" indent="0">
              <a:buNone/>
            </a:pPr>
            <a:endParaRPr lang="en-US" sz="2000" u="sng" dirty="0"/>
          </a:p>
          <a:p>
            <a:endParaRPr lang="en-US" dirty="0"/>
          </a:p>
        </p:txBody>
      </p:sp>
    </p:spTree>
    <p:extLst>
      <p:ext uri="{BB962C8B-B14F-4D97-AF65-F5344CB8AC3E}">
        <p14:creationId xmlns:p14="http://schemas.microsoft.com/office/powerpoint/2010/main" val="582872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688BC-E0C0-49A7-989C-4C3EB44D569B}"/>
              </a:ext>
            </a:extLst>
          </p:cNvPr>
          <p:cNvSpPr>
            <a:spLocks noGrp="1"/>
          </p:cNvSpPr>
          <p:nvPr>
            <p:ph type="title"/>
          </p:nvPr>
        </p:nvSpPr>
        <p:spPr/>
        <p:txBody>
          <a:bodyPr/>
          <a:lstStyle/>
          <a:p>
            <a:pPr algn="ctr"/>
            <a:r>
              <a:rPr lang="en-US" dirty="0"/>
              <a:t>2018</a:t>
            </a:r>
          </a:p>
        </p:txBody>
      </p:sp>
      <p:sp>
        <p:nvSpPr>
          <p:cNvPr id="3" name="Content Placeholder 2">
            <a:extLst>
              <a:ext uri="{FF2B5EF4-FFF2-40B4-BE49-F238E27FC236}">
                <a16:creationId xmlns:a16="http://schemas.microsoft.com/office/drawing/2014/main" id="{5549B6B4-4633-4D9B-BED4-E130C4310B1A}"/>
              </a:ext>
            </a:extLst>
          </p:cNvPr>
          <p:cNvSpPr>
            <a:spLocks noGrp="1"/>
          </p:cNvSpPr>
          <p:nvPr>
            <p:ph idx="1"/>
          </p:nvPr>
        </p:nvSpPr>
        <p:spPr/>
        <p:txBody>
          <a:bodyPr>
            <a:normAutofit fontScale="92500"/>
          </a:bodyPr>
          <a:lstStyle/>
          <a:p>
            <a:pPr marL="45720" lvl="0" indent="0">
              <a:buNone/>
            </a:pPr>
            <a:r>
              <a:rPr lang="en-US" u="sng" dirty="0"/>
              <a:t>PHAB Accomplishments</a:t>
            </a:r>
          </a:p>
          <a:p>
            <a:pPr lvl="0"/>
            <a:r>
              <a:rPr lang="en-US" dirty="0"/>
              <a:t>Adopted Funding Principles, which are a set of seven principles intended to guide LPHA funding decisions, for both increases and decreases in funding. CLHO Systems and Innovation developed a corresponding check list that committees could use to operationalize each of the seven principles when working with OHA on LPHA funding. </a:t>
            </a:r>
          </a:p>
          <a:p>
            <a:pPr lvl="0"/>
            <a:r>
              <a:rPr lang="en-US" dirty="0"/>
              <a:t>Provided recommendations for CCO 2.0, specifically related to social determinants of health. Multiple recommendations were included in CCO 2.0 requirements. </a:t>
            </a:r>
          </a:p>
          <a:p>
            <a:pPr lvl="0"/>
            <a:r>
              <a:rPr lang="en-US" dirty="0"/>
              <a:t>Every even-numbered year, PHAB provides its recommendations/priorities for increased investments in public health modernization, as a kick-off to planning for the next legislative session. PHAB’s guidance becomes the basis for the planning work to develop a funding proposal and request. </a:t>
            </a:r>
          </a:p>
        </p:txBody>
      </p:sp>
    </p:spTree>
    <p:extLst>
      <p:ext uri="{BB962C8B-B14F-4D97-AF65-F5344CB8AC3E}">
        <p14:creationId xmlns:p14="http://schemas.microsoft.com/office/powerpoint/2010/main" val="3975315023"/>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TM03457444[[fn=Basis]]</Template>
  <TotalTime>3375</TotalTime>
  <Words>806</Words>
  <Application>Microsoft Office PowerPoint</Application>
  <PresentationFormat>Widescreen</PresentationFormat>
  <Paragraphs>60</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Calibri</vt:lpstr>
      <vt:lpstr>Corbel</vt:lpstr>
      <vt:lpstr>Courier New</vt:lpstr>
      <vt:lpstr>Symbol</vt:lpstr>
      <vt:lpstr>Times New Roman</vt:lpstr>
      <vt:lpstr>Basis</vt:lpstr>
      <vt:lpstr> Public Health Modernization  in Oregon</vt:lpstr>
      <vt:lpstr>2013</vt:lpstr>
      <vt:lpstr>PowerPoint Presentation</vt:lpstr>
      <vt:lpstr>2014</vt:lpstr>
      <vt:lpstr>PowerPoint Presentation</vt:lpstr>
      <vt:lpstr>2015</vt:lpstr>
      <vt:lpstr>2016</vt:lpstr>
      <vt:lpstr>2017</vt:lpstr>
      <vt:lpstr>2018</vt:lpstr>
      <vt:lpstr>2019</vt:lpstr>
      <vt:lpstr>2020</vt:lpstr>
      <vt:lpstr>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Brogoitti</dc:creator>
  <cp:lastModifiedBy>Carrie Brogoitti</cp:lastModifiedBy>
  <cp:revision>15</cp:revision>
  <dcterms:created xsi:type="dcterms:W3CDTF">2022-05-16T18:13:41Z</dcterms:created>
  <dcterms:modified xsi:type="dcterms:W3CDTF">2022-06-15T21:11:47Z</dcterms:modified>
</cp:coreProperties>
</file>