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Lst>
  <p:notesMasterIdLst>
    <p:notesMasterId r:id="rId13"/>
  </p:notesMasterIdLst>
  <p:sldIdLst>
    <p:sldId id="256" r:id="rId2"/>
    <p:sldId id="258" r:id="rId3"/>
    <p:sldId id="261" r:id="rId4"/>
    <p:sldId id="257" r:id="rId5"/>
    <p:sldId id="265" r:id="rId6"/>
    <p:sldId id="266" r:id="rId7"/>
    <p:sldId id="277" r:id="rId8"/>
    <p:sldId id="272" r:id="rId9"/>
    <p:sldId id="281" r:id="rId10"/>
    <p:sldId id="273" r:id="rId11"/>
    <p:sldId id="260" r:id="rId12"/>
  </p:sldIdLst>
  <p:sldSz cx="12192000" cy="6858000"/>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ndi Treloar" initials="ST" lastIdx="2" clrIdx="0">
    <p:extLst>
      <p:ext uri="{19B8F6BF-5375-455C-9EA6-DF929625EA0E}">
        <p15:presenceInfo xmlns:p15="http://schemas.microsoft.com/office/powerpoint/2012/main" userId="f3ff840718e4a73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67041" autoAdjust="0"/>
  </p:normalViewPr>
  <p:slideViewPr>
    <p:cSldViewPr snapToGrid="0">
      <p:cViewPr varScale="1">
        <p:scale>
          <a:sx n="59" d="100"/>
          <a:sy n="59" d="100"/>
        </p:scale>
        <p:origin x="1588" y="56"/>
      </p:cViewPr>
      <p:guideLst/>
    </p:cSldViewPr>
  </p:slid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74" d="100"/>
          <a:sy n="74" d="100"/>
        </p:scale>
        <p:origin x="2918" y="8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6ABC169B-4758-4560-9AC5-75768BF0A547}" type="datetimeFigureOut">
              <a:rPr lang="en-US" smtClean="0"/>
              <a:t>4/14/2021</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4B93E368-C8AF-478E-B71C-0F695334AE7B}" type="slidenum">
              <a:rPr lang="en-US" smtClean="0"/>
              <a:t>‹#›</a:t>
            </a:fld>
            <a:endParaRPr lang="en-US"/>
          </a:p>
        </p:txBody>
      </p:sp>
    </p:spTree>
    <p:extLst>
      <p:ext uri="{BB962C8B-B14F-4D97-AF65-F5344CB8AC3E}">
        <p14:creationId xmlns:p14="http://schemas.microsoft.com/office/powerpoint/2010/main" val="3089497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93E368-C8AF-478E-B71C-0F695334AE7B}" type="slidenum">
              <a:rPr lang="en-US" smtClean="0"/>
              <a:t>1</a:t>
            </a:fld>
            <a:endParaRPr lang="en-US"/>
          </a:p>
        </p:txBody>
      </p:sp>
    </p:spTree>
    <p:extLst>
      <p:ext uri="{BB962C8B-B14F-4D97-AF65-F5344CB8AC3E}">
        <p14:creationId xmlns:p14="http://schemas.microsoft.com/office/powerpoint/2010/main" val="27045206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10</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4192657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B93E368-C8AF-478E-B71C-0F695334AE7B}" type="slidenum">
              <a:rPr lang="en-US" smtClean="0"/>
              <a:t>11</a:t>
            </a:fld>
            <a:endParaRPr lang="en-US"/>
          </a:p>
        </p:txBody>
      </p:sp>
    </p:spTree>
    <p:extLst>
      <p:ext uri="{BB962C8B-B14F-4D97-AF65-F5344CB8AC3E}">
        <p14:creationId xmlns:p14="http://schemas.microsoft.com/office/powerpoint/2010/main" val="4251706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2</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23212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3</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314546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4</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1781360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5</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996489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6</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237692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93E368-C8AF-478E-B71C-0F695334AE7B}" type="slidenum">
              <a:rPr lang="en-US" smtClean="0"/>
              <a:t>7</a:t>
            </a:fld>
            <a:endParaRPr lang="en-US"/>
          </a:p>
        </p:txBody>
      </p:sp>
    </p:spTree>
    <p:extLst>
      <p:ext uri="{BB962C8B-B14F-4D97-AF65-F5344CB8AC3E}">
        <p14:creationId xmlns:p14="http://schemas.microsoft.com/office/powerpoint/2010/main" val="30966351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4B93E368-C8AF-478E-B71C-0F695334AE7B}" type="slidenum">
              <a:rPr lang="en-US" smtClean="0"/>
              <a:t>8</a:t>
            </a:fld>
            <a:endParaRPr lang="en-US"/>
          </a:p>
        </p:txBody>
      </p:sp>
      <p:sp>
        <p:nvSpPr>
          <p:cNvPr id="5" name="Notes Placeholder 4"/>
          <p:cNvSpPr>
            <a:spLocks noGrp="1"/>
          </p:cNvSpPr>
          <p:nvPr>
            <p:ph type="body" sz="quarter" idx="11"/>
          </p:nvPr>
        </p:nvSpPr>
        <p:spPr/>
        <p:txBody>
          <a:bodyPr/>
          <a:lstStyle/>
          <a:p>
            <a:endParaRPr lang="en-US"/>
          </a:p>
        </p:txBody>
      </p:sp>
    </p:spTree>
    <p:extLst>
      <p:ext uri="{BB962C8B-B14F-4D97-AF65-F5344CB8AC3E}">
        <p14:creationId xmlns:p14="http://schemas.microsoft.com/office/powerpoint/2010/main" val="3301956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93E368-C8AF-478E-B71C-0F695334AE7B}" type="slidenum">
              <a:rPr lang="en-US" smtClean="0"/>
              <a:t>9</a:t>
            </a:fld>
            <a:endParaRPr lang="en-US"/>
          </a:p>
        </p:txBody>
      </p:sp>
    </p:spTree>
    <p:extLst>
      <p:ext uri="{BB962C8B-B14F-4D97-AF65-F5344CB8AC3E}">
        <p14:creationId xmlns:p14="http://schemas.microsoft.com/office/powerpoint/2010/main" val="398207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F204838-C35D-4DBC-B545-119211667929}"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67F961-2566-47BA-866B-D35A3C4A3614}" type="slidenum">
              <a:rPr lang="en-US" smtClean="0"/>
              <a:t>‹#›</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41699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255651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67F961-2566-47BA-866B-D35A3C4A3614}" type="slidenum">
              <a:rPr lang="en-US" smtClean="0"/>
              <a:t>‹#›</a:t>
            </a:fld>
            <a:endParaRPr lang="en-US" dirty="0"/>
          </a:p>
        </p:txBody>
      </p:sp>
      <p:cxnSp>
        <p:nvCxnSpPr>
          <p:cNvPr id="8" name="Straight Connector 7"/>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48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4067070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067F961-2566-47BA-866B-D35A3C4A3614}"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53141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400071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2645574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2233517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1555473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67F961-2566-47BA-866B-D35A3C4A3614}" type="slidenum">
              <a:rPr lang="en-US" smtClean="0"/>
              <a:t>‹#›</a:t>
            </a:fld>
            <a:endParaRPr lang="en-US" dirty="0"/>
          </a:p>
        </p:txBody>
      </p:sp>
    </p:spTree>
    <p:extLst>
      <p:ext uri="{BB962C8B-B14F-4D97-AF65-F5344CB8AC3E}">
        <p14:creationId xmlns:p14="http://schemas.microsoft.com/office/powerpoint/2010/main" val="150380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F204838-C35D-4DBC-B545-119211667929}"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067F961-2566-47BA-866B-D35A3C4A3614}" type="slidenum">
              <a:rPr lang="en-US" smtClean="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6717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F204838-C35D-4DBC-B545-119211667929}" type="datetimeFigureOut">
              <a:rPr lang="en-US" smtClean="0"/>
              <a:t>4/14/2021</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067F961-2566-47BA-866B-D35A3C4A3614}" type="slidenum">
              <a:rPr lang="en-US" smtClean="0"/>
              <a:t>‹#›</a:t>
            </a:fld>
            <a:endParaRPr lang="en-US" dirty="0"/>
          </a:p>
        </p:txBody>
      </p:sp>
      <p:cxnSp>
        <p:nvCxnSpPr>
          <p:cNvPr id="8" name="Straight Connector 7"/>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492751"/>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hyperlink" Target="mailto:mike.k.harryman@oregon.gov"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90">
          <a:fgClr>
            <a:schemeClr val="accent4">
              <a:lumMod val="75000"/>
            </a:schemeClr>
          </a:fgClr>
          <a:bgClr>
            <a:schemeClr val="accent5">
              <a:lumMod val="50000"/>
            </a:schemeClr>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01567" y="275897"/>
            <a:ext cx="10830910" cy="3234066"/>
          </a:xfrm>
        </p:spPr>
        <p:txBody>
          <a:bodyPr>
            <a:normAutofit fontScale="90000"/>
          </a:bodyPr>
          <a:lstStyle/>
          <a:p>
            <a:pPr algn="ctr"/>
            <a:r>
              <a:rPr lang="en-US" sz="4800" dirty="0">
                <a:solidFill>
                  <a:schemeClr val="accent5">
                    <a:lumMod val="50000"/>
                  </a:schemeClr>
                </a:solidFill>
              </a:rPr>
              <a:t/>
            </a:r>
            <a:br>
              <a:rPr lang="en-US" sz="4800" dirty="0">
                <a:solidFill>
                  <a:schemeClr val="accent5">
                    <a:lumMod val="50000"/>
                  </a:schemeClr>
                </a:solidFill>
              </a:rPr>
            </a:br>
            <a:r>
              <a:rPr lang="en-US" sz="4800" dirty="0">
                <a:solidFill>
                  <a:schemeClr val="accent5">
                    <a:lumMod val="50000"/>
                  </a:schemeClr>
                </a:solidFill>
              </a:rPr>
              <a:t/>
            </a:r>
            <a:br>
              <a:rPr lang="en-US" sz="4800" dirty="0">
                <a:solidFill>
                  <a:schemeClr val="accent5">
                    <a:lumMod val="50000"/>
                  </a:schemeClr>
                </a:solidFill>
              </a:rPr>
            </a:br>
            <a:r>
              <a:rPr lang="en-US" sz="4800" dirty="0">
                <a:solidFill>
                  <a:schemeClr val="accent5">
                    <a:lumMod val="50000"/>
                  </a:schemeClr>
                </a:solidFill>
              </a:rPr>
              <a:t>STATE OF </a:t>
            </a:r>
            <a:r>
              <a:rPr lang="en-US" sz="4800" dirty="0" smtClean="0">
                <a:solidFill>
                  <a:schemeClr val="accent5">
                    <a:lumMod val="50000"/>
                  </a:schemeClr>
                </a:solidFill>
              </a:rPr>
              <a:t>OREGON ~ Executive Branch </a:t>
            </a:r>
            <a:r>
              <a:rPr lang="en-US" sz="4800" dirty="0">
                <a:solidFill>
                  <a:schemeClr val="accent5">
                    <a:lumMod val="50000"/>
                  </a:schemeClr>
                </a:solidFill>
              </a:rPr>
              <a:t/>
            </a:r>
            <a:br>
              <a:rPr lang="en-US" sz="4800" dirty="0">
                <a:solidFill>
                  <a:schemeClr val="accent5">
                    <a:lumMod val="50000"/>
                  </a:schemeClr>
                </a:solidFill>
              </a:rPr>
            </a:br>
            <a:r>
              <a:rPr lang="en-US" sz="4800" dirty="0">
                <a:solidFill>
                  <a:schemeClr val="accent5">
                    <a:lumMod val="50000"/>
                  </a:schemeClr>
                </a:solidFill>
              </a:rPr>
              <a:t/>
            </a:r>
            <a:br>
              <a:rPr lang="en-US" sz="4800" dirty="0">
                <a:solidFill>
                  <a:schemeClr val="accent5">
                    <a:lumMod val="50000"/>
                  </a:schemeClr>
                </a:solidFill>
              </a:rPr>
            </a:br>
            <a:r>
              <a:rPr lang="en-US" sz="4800" dirty="0">
                <a:solidFill>
                  <a:schemeClr val="accent5">
                    <a:lumMod val="50000"/>
                  </a:schemeClr>
                </a:solidFill>
              </a:rPr>
              <a:t>COVID-19 After Action Review's</a:t>
            </a:r>
            <a:br>
              <a:rPr lang="en-US" sz="4800" dirty="0">
                <a:solidFill>
                  <a:schemeClr val="accent5">
                    <a:lumMod val="50000"/>
                  </a:schemeClr>
                </a:solidFill>
              </a:rPr>
            </a:br>
            <a:r>
              <a:rPr lang="en-US" sz="4800" dirty="0">
                <a:solidFill>
                  <a:schemeClr val="accent5">
                    <a:lumMod val="50000"/>
                  </a:schemeClr>
                </a:solidFill>
              </a:rPr>
              <a:t/>
            </a:r>
            <a:br>
              <a:rPr lang="en-US" sz="4800" dirty="0">
                <a:solidFill>
                  <a:schemeClr val="accent5">
                    <a:lumMod val="50000"/>
                  </a:schemeClr>
                </a:solidFill>
              </a:rPr>
            </a:br>
            <a:r>
              <a:rPr lang="en-US" sz="4800" dirty="0">
                <a:solidFill>
                  <a:schemeClr val="accent5">
                    <a:lumMod val="50000"/>
                  </a:schemeClr>
                </a:solidFill>
              </a:rPr>
              <a:t/>
            </a:r>
            <a:br>
              <a:rPr lang="en-US" sz="4800" dirty="0">
                <a:solidFill>
                  <a:schemeClr val="accent5">
                    <a:lumMod val="50000"/>
                  </a:schemeClr>
                </a:solidFill>
              </a:rPr>
            </a:br>
            <a:endParaRPr lang="en-US" sz="3200" b="1" dirty="0">
              <a:solidFill>
                <a:schemeClr val="accent5">
                  <a:lumMod val="50000"/>
                </a:schemeClr>
              </a:solidFill>
            </a:endParaRPr>
          </a:p>
        </p:txBody>
      </p:sp>
      <p:sp>
        <p:nvSpPr>
          <p:cNvPr id="3" name="Subtitle 2"/>
          <p:cNvSpPr>
            <a:spLocks noGrp="1"/>
          </p:cNvSpPr>
          <p:nvPr>
            <p:ph type="subTitle" idx="1"/>
          </p:nvPr>
        </p:nvSpPr>
        <p:spPr>
          <a:xfrm>
            <a:off x="1523999" y="3602038"/>
            <a:ext cx="9915939" cy="910327"/>
          </a:xfrm>
        </p:spPr>
        <p:txBody>
          <a:bodyPr>
            <a:normAutofit/>
          </a:bodyPr>
          <a:lstStyle/>
          <a:p>
            <a:pPr algn="r"/>
            <a:r>
              <a:rPr lang="en-US" sz="1400" b="1" dirty="0" smtClean="0">
                <a:solidFill>
                  <a:schemeClr val="accent5">
                    <a:lumMod val="50000"/>
                  </a:schemeClr>
                </a:solidFill>
              </a:rPr>
              <a:t>M.K. Harryman, MA</a:t>
            </a:r>
          </a:p>
          <a:p>
            <a:pPr algn="r"/>
            <a:r>
              <a:rPr lang="en-US" sz="1400" b="1" dirty="0" smtClean="0">
                <a:solidFill>
                  <a:schemeClr val="accent5">
                    <a:lumMod val="50000"/>
                  </a:schemeClr>
                </a:solidFill>
              </a:rPr>
              <a:t>State Resilience Officer</a:t>
            </a:r>
          </a:p>
          <a:p>
            <a:pPr algn="r"/>
            <a:r>
              <a:rPr lang="en-US" sz="1400" b="1" dirty="0" smtClean="0">
                <a:solidFill>
                  <a:schemeClr val="accent5">
                    <a:lumMod val="50000"/>
                  </a:schemeClr>
                </a:solidFill>
              </a:rPr>
              <a:t>Last </a:t>
            </a:r>
            <a:r>
              <a:rPr lang="en-US" sz="1400" b="1" dirty="0">
                <a:solidFill>
                  <a:schemeClr val="accent5">
                    <a:lumMod val="50000"/>
                  </a:schemeClr>
                </a:solidFill>
              </a:rPr>
              <a:t>update: </a:t>
            </a:r>
            <a:r>
              <a:rPr lang="en-US" sz="1400" b="1" dirty="0" smtClean="0">
                <a:solidFill>
                  <a:schemeClr val="accent5">
                    <a:lumMod val="50000"/>
                  </a:schemeClr>
                </a:solidFill>
              </a:rPr>
              <a:t>12 April 2021</a:t>
            </a:r>
            <a:endParaRPr lang="en-US" sz="1400" b="1" dirty="0">
              <a:solidFill>
                <a:schemeClr val="accent5">
                  <a:lumMod val="50000"/>
                </a:schemeClr>
              </a:solidFill>
            </a:endParaRPr>
          </a:p>
          <a:p>
            <a:pPr algn="r"/>
            <a:endParaRPr lang="en-US" b="1" dirty="0">
              <a:solidFill>
                <a:schemeClr val="accent5">
                  <a:lumMod val="50000"/>
                </a:schemeClr>
              </a:solidFill>
            </a:endParaRPr>
          </a:p>
        </p:txBody>
      </p:sp>
      <p:pic>
        <p:nvPicPr>
          <p:cNvPr id="5" name="Picture 4">
            <a:extLst>
              <a:ext uri="{FF2B5EF4-FFF2-40B4-BE49-F238E27FC236}">
                <a16:creationId xmlns:a16="http://schemas.microsoft.com/office/drawing/2014/main" id="{EC1F0C92-7B4E-4A92-9EB8-3E0B68B011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4751" y="3429000"/>
            <a:ext cx="2047205" cy="2047205"/>
          </a:xfrm>
          <a:prstGeom prst="rect">
            <a:avLst/>
          </a:prstGeom>
        </p:spPr>
      </p:pic>
      <p:pic>
        <p:nvPicPr>
          <p:cNvPr id="7" name="Picture 6">
            <a:extLst>
              <a:ext uri="{FF2B5EF4-FFF2-40B4-BE49-F238E27FC236}">
                <a16:creationId xmlns:a16="http://schemas.microsoft.com/office/drawing/2014/main" id="{245C46C8-D216-40A2-AD55-E6C118491B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2988" y="6175838"/>
            <a:ext cx="2527308" cy="528273"/>
          </a:xfrm>
          <a:prstGeom prst="rect">
            <a:avLst/>
          </a:prstGeom>
        </p:spPr>
      </p:pic>
    </p:spTree>
    <p:extLst>
      <p:ext uri="{BB962C8B-B14F-4D97-AF65-F5344CB8AC3E}">
        <p14:creationId xmlns:p14="http://schemas.microsoft.com/office/powerpoint/2010/main" val="250254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50000"/>
                  </a:schemeClr>
                </a:solidFill>
              </a:rPr>
              <a:t>O</a:t>
            </a:r>
            <a:r>
              <a:rPr lang="en-US" sz="2800" dirty="0">
                <a:solidFill>
                  <a:schemeClr val="accent5">
                    <a:lumMod val="50000"/>
                  </a:schemeClr>
                </a:solidFill>
              </a:rPr>
              <a:t>regon </a:t>
            </a:r>
            <a:r>
              <a:rPr lang="en-US" sz="4000" dirty="0">
                <a:solidFill>
                  <a:schemeClr val="accent5">
                    <a:lumMod val="50000"/>
                  </a:schemeClr>
                </a:solidFill>
              </a:rPr>
              <a:t>COVID-19 AAR SOC #3</a:t>
            </a:r>
            <a:br>
              <a:rPr lang="en-US" sz="4000" dirty="0">
                <a:solidFill>
                  <a:schemeClr val="accent5">
                    <a:lumMod val="50000"/>
                  </a:schemeClr>
                </a:solidFill>
              </a:rPr>
            </a:br>
            <a:r>
              <a:rPr lang="en-US" sz="4000" dirty="0">
                <a:solidFill>
                  <a:schemeClr val="accent5">
                    <a:lumMod val="50000"/>
                  </a:schemeClr>
                </a:solidFill>
              </a:rPr>
              <a:t>Key Findings</a:t>
            </a:r>
          </a:p>
        </p:txBody>
      </p:sp>
      <p:sp>
        <p:nvSpPr>
          <p:cNvPr id="3" name="Content Placeholder 2"/>
          <p:cNvSpPr>
            <a:spLocks noGrp="1"/>
          </p:cNvSpPr>
          <p:nvPr>
            <p:ph idx="1"/>
          </p:nvPr>
        </p:nvSpPr>
        <p:spPr/>
        <p:txBody>
          <a:bodyPr>
            <a:normAutofit/>
          </a:bodyPr>
          <a:lstStyle/>
          <a:p>
            <a:endParaRPr lang="en-US" dirty="0">
              <a:solidFill>
                <a:schemeClr val="accent5">
                  <a:lumMod val="75000"/>
                </a:schemeClr>
              </a:solidFill>
            </a:endParaRPr>
          </a:p>
          <a:p>
            <a:endParaRPr lang="en-US" dirty="0">
              <a:solidFill>
                <a:schemeClr val="accent5">
                  <a:lumMod val="75000"/>
                </a:schemeClr>
              </a:solidFill>
            </a:endParaRPr>
          </a:p>
        </p:txBody>
      </p:sp>
      <p:pic>
        <p:nvPicPr>
          <p:cNvPr id="5" name="Picture 4">
            <a:extLst>
              <a:ext uri="{FF2B5EF4-FFF2-40B4-BE49-F238E27FC236}">
                <a16:creationId xmlns:a16="http://schemas.microsoft.com/office/drawing/2014/main" id="{AEA4E040-C7DE-4523-A22B-968550A966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05229" y="0"/>
            <a:ext cx="986771" cy="986771"/>
          </a:xfrm>
          <a:prstGeom prst="rect">
            <a:avLst/>
          </a:prstGeom>
        </p:spPr>
      </p:pic>
      <p:pic>
        <p:nvPicPr>
          <p:cNvPr id="7" name="Picture 6">
            <a:extLst>
              <a:ext uri="{FF2B5EF4-FFF2-40B4-BE49-F238E27FC236}">
                <a16:creationId xmlns:a16="http://schemas.microsoft.com/office/drawing/2014/main" id="{5F79EF44-C80E-4D77-B157-D8BC18AFF6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graphicFrame>
        <p:nvGraphicFramePr>
          <p:cNvPr id="4" name="Table 3">
            <a:extLst>
              <a:ext uri="{FF2B5EF4-FFF2-40B4-BE49-F238E27FC236}">
                <a16:creationId xmlns:a16="http://schemas.microsoft.com/office/drawing/2014/main" id="{DB804B03-8AAD-49A9-B19A-9D5DA19FDF1C}"/>
              </a:ext>
            </a:extLst>
          </p:cNvPr>
          <p:cNvGraphicFramePr>
            <a:graphicFrameLocks noGrp="1"/>
          </p:cNvGraphicFramePr>
          <p:nvPr>
            <p:extLst>
              <p:ext uri="{D42A27DB-BD31-4B8C-83A1-F6EECF244321}">
                <p14:modId xmlns:p14="http://schemas.microsoft.com/office/powerpoint/2010/main" val="282569303"/>
              </p:ext>
            </p:extLst>
          </p:nvPr>
        </p:nvGraphicFramePr>
        <p:xfrm>
          <a:off x="840712" y="2003751"/>
          <a:ext cx="10510575" cy="4168449"/>
        </p:xfrm>
        <a:graphic>
          <a:graphicData uri="http://schemas.openxmlformats.org/drawingml/2006/table">
            <a:tbl>
              <a:tblPr bandRow="1">
                <a:tableStyleId>{5C22544A-7EE6-4342-B048-85BDC9FD1C3A}</a:tableStyleId>
              </a:tblPr>
              <a:tblGrid>
                <a:gridCol w="2124600">
                  <a:extLst>
                    <a:ext uri="{9D8B030D-6E8A-4147-A177-3AD203B41FA5}">
                      <a16:colId xmlns:a16="http://schemas.microsoft.com/office/drawing/2014/main" val="2382872940"/>
                    </a:ext>
                  </a:extLst>
                </a:gridCol>
                <a:gridCol w="8385975">
                  <a:extLst>
                    <a:ext uri="{9D8B030D-6E8A-4147-A177-3AD203B41FA5}">
                      <a16:colId xmlns:a16="http://schemas.microsoft.com/office/drawing/2014/main" val="4021970279"/>
                    </a:ext>
                  </a:extLst>
                </a:gridCol>
              </a:tblGrid>
              <a:tr h="98115">
                <a:tc gridSpan="2">
                  <a:txBody>
                    <a:bodyPr/>
                    <a:lstStyle/>
                    <a:p>
                      <a:pPr marL="0" marR="0">
                        <a:spcBef>
                          <a:spcPts val="1200"/>
                        </a:spcBef>
                        <a:spcAft>
                          <a:spcPts val="600"/>
                        </a:spcAft>
                      </a:pPr>
                      <a:r>
                        <a:rPr lang="en-US" sz="1600" dirty="0">
                          <a:solidFill>
                            <a:schemeClr val="tx1"/>
                          </a:solidFill>
                          <a:effectLst/>
                        </a:rPr>
                        <a:t>Areas of Success</a:t>
                      </a:r>
                      <a:endParaRPr lang="en-US" sz="1600" b="1" dirty="0">
                        <a:solidFill>
                          <a:schemeClr val="tx1"/>
                        </a:solidFill>
                        <a:effectLst/>
                        <a:latin typeface="Calibri" panose="020F0502020204030204" pitchFamily="34" charset="0"/>
                        <a:cs typeface="Calibri" panose="020F0502020204030204" pitchFamily="34" charset="0"/>
                      </a:endParaRPr>
                    </a:p>
                  </a:txBody>
                  <a:tcPr marL="36793" marR="36793" marT="0" marB="0">
                    <a:solidFill>
                      <a:schemeClr val="accent1"/>
                    </a:solidFill>
                  </a:tcPr>
                </a:tc>
                <a:tc hMerge="1">
                  <a:txBody>
                    <a:bodyPr/>
                    <a:lstStyle/>
                    <a:p>
                      <a:endParaRPr lang="en-US"/>
                    </a:p>
                  </a:txBody>
                  <a:tcPr/>
                </a:tc>
                <a:extLst>
                  <a:ext uri="{0D108BD9-81ED-4DB2-BD59-A6C34878D82A}">
                    <a16:rowId xmlns:a16="http://schemas.microsoft.com/office/drawing/2014/main" val="3998226059"/>
                  </a:ext>
                </a:extLst>
              </a:tr>
              <a:tr h="1373613">
                <a:tc>
                  <a:txBody>
                    <a:bodyPr/>
                    <a:lstStyle/>
                    <a:p>
                      <a:pPr marL="0" marR="0">
                        <a:spcBef>
                          <a:spcPts val="0"/>
                        </a:spcBef>
                        <a:spcAft>
                          <a:spcPts val="0"/>
                        </a:spcAft>
                      </a:pPr>
                      <a:r>
                        <a:rPr lang="en-US" sz="1600">
                          <a:solidFill>
                            <a:schemeClr val="tx1"/>
                          </a:solidFill>
                          <a:effectLst/>
                        </a:rPr>
                        <a:t>Preparedness</a:t>
                      </a:r>
                      <a:endParaRPr lang="en-US" sz="1600">
                        <a:solidFill>
                          <a:schemeClr val="tx1"/>
                        </a:solidFill>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solidFill>
                      <a:schemeClr val="accent1"/>
                    </a:solidFill>
                  </a:tcPr>
                </a:tc>
                <a:tc>
                  <a:txBody>
                    <a:bodyPr/>
                    <a:lstStyle/>
                    <a:p>
                      <a:pPr marL="0" marR="0">
                        <a:spcBef>
                          <a:spcPts val="0"/>
                        </a:spcBef>
                        <a:spcAft>
                          <a:spcPts val="0"/>
                        </a:spcAft>
                      </a:pPr>
                      <a:r>
                        <a:rPr lang="en-US" sz="1600">
                          <a:effectLst/>
                        </a:rPr>
                        <a:t>Communications Plans Exist—The High Impact Pathogen Plan of Operations (HIPPO), ESF 8 Base Plan External Affairs Annex and the state’s Emergency Operations Plan ESF 14 all outline public information and communication plans with Joint Information Center activation triggers, communication strategies, and roles and responsibilities.</a:t>
                      </a:r>
                      <a:endParaRPr lang="en-US" sz="1600">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tc>
                <a:extLst>
                  <a:ext uri="{0D108BD9-81ED-4DB2-BD59-A6C34878D82A}">
                    <a16:rowId xmlns:a16="http://schemas.microsoft.com/office/drawing/2014/main" val="3919445545"/>
                  </a:ext>
                </a:extLst>
              </a:tr>
              <a:tr h="1569844">
                <a:tc>
                  <a:txBody>
                    <a:bodyPr/>
                    <a:lstStyle/>
                    <a:p>
                      <a:pPr marL="0" marR="0">
                        <a:spcBef>
                          <a:spcPts val="0"/>
                        </a:spcBef>
                        <a:spcAft>
                          <a:spcPts val="0"/>
                        </a:spcAft>
                      </a:pPr>
                      <a:r>
                        <a:rPr lang="en-US" sz="1600">
                          <a:solidFill>
                            <a:schemeClr val="tx1"/>
                          </a:solidFill>
                          <a:effectLst/>
                        </a:rPr>
                        <a:t>Public Information and Warning</a:t>
                      </a:r>
                      <a:endParaRPr lang="en-US" sz="1600">
                        <a:solidFill>
                          <a:schemeClr val="tx1"/>
                        </a:solidFill>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solidFill>
                      <a:schemeClr val="accent1"/>
                    </a:solidFill>
                  </a:tcPr>
                </a:tc>
                <a:tc>
                  <a:txBody>
                    <a:bodyPr/>
                    <a:lstStyle/>
                    <a:p>
                      <a:pPr marL="0" marR="0">
                        <a:spcBef>
                          <a:spcPts val="0"/>
                        </a:spcBef>
                        <a:spcAft>
                          <a:spcPts val="0"/>
                        </a:spcAft>
                      </a:pPr>
                      <a:r>
                        <a:rPr lang="en-US" sz="1600" dirty="0">
                          <a:effectLst/>
                        </a:rPr>
                        <a:t>Translated and Interpreted Messaging—OHA has established mechanisms to facilitate translation of materials into multiple languages. This is a standard practice, so it was not a unique task to ensure materials were available in different languages. Consistently having a sign language interpreter at broadcast events supported communication to those who are deaf or hearing impaired. </a:t>
                      </a:r>
                      <a:endParaRPr lang="en-US" sz="1600" dirty="0">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tc>
                <a:extLst>
                  <a:ext uri="{0D108BD9-81ED-4DB2-BD59-A6C34878D82A}">
                    <a16:rowId xmlns:a16="http://schemas.microsoft.com/office/drawing/2014/main" val="3974740185"/>
                  </a:ext>
                </a:extLst>
              </a:tr>
              <a:tr h="981152">
                <a:tc>
                  <a:txBody>
                    <a:bodyPr/>
                    <a:lstStyle/>
                    <a:p>
                      <a:pPr marL="0" marR="0">
                        <a:spcBef>
                          <a:spcPts val="0"/>
                        </a:spcBef>
                        <a:spcAft>
                          <a:spcPts val="0"/>
                        </a:spcAft>
                      </a:pPr>
                      <a:r>
                        <a:rPr lang="en-US" sz="1600" dirty="0">
                          <a:solidFill>
                            <a:schemeClr val="tx1"/>
                          </a:solidFill>
                          <a:effectLst/>
                        </a:rPr>
                        <a:t>Operational Coordination</a:t>
                      </a:r>
                      <a:endParaRPr lang="en-US" sz="1600" dirty="0">
                        <a:solidFill>
                          <a:schemeClr val="tx1"/>
                        </a:solidFill>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solidFill>
                      <a:schemeClr val="accent1"/>
                    </a:solidFill>
                  </a:tcPr>
                </a:tc>
                <a:tc>
                  <a:txBody>
                    <a:bodyPr/>
                    <a:lstStyle/>
                    <a:p>
                      <a:pPr marL="0" marR="0">
                        <a:spcBef>
                          <a:spcPts val="0"/>
                        </a:spcBef>
                        <a:spcAft>
                          <a:spcPts val="0"/>
                        </a:spcAft>
                      </a:pPr>
                      <a:r>
                        <a:rPr lang="en-US" sz="1600" dirty="0">
                          <a:effectLst/>
                        </a:rPr>
                        <a:t>Governor’s Office and OHA JIC Collaboration—The Governor’s Office and OHA collaborated closely on the COVID-19 response. This close relationship facilitated effective communication about the Governor’s decisions and public health protective measures. </a:t>
                      </a:r>
                      <a:endParaRPr lang="en-US" sz="1600" dirty="0">
                        <a:effectLst/>
                        <a:latin typeface="Calibri Light" panose="020F0302020204030204" pitchFamily="34" charset="0"/>
                        <a:ea typeface="Calibri" panose="020F0502020204030204" pitchFamily="34" charset="0"/>
                        <a:cs typeface="Calibri" panose="020F0502020204030204" pitchFamily="34" charset="0"/>
                      </a:endParaRPr>
                    </a:p>
                  </a:txBody>
                  <a:tcPr marL="36793" marR="36793" marT="0" marB="0"/>
                </a:tc>
                <a:extLst>
                  <a:ext uri="{0D108BD9-81ED-4DB2-BD59-A6C34878D82A}">
                    <a16:rowId xmlns:a16="http://schemas.microsoft.com/office/drawing/2014/main" val="1037315237"/>
                  </a:ext>
                </a:extLst>
              </a:tr>
            </a:tbl>
          </a:graphicData>
        </a:graphic>
      </p:graphicFrame>
    </p:spTree>
    <p:extLst>
      <p:ext uri="{BB962C8B-B14F-4D97-AF65-F5344CB8AC3E}">
        <p14:creationId xmlns:p14="http://schemas.microsoft.com/office/powerpoint/2010/main" val="33469384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50000"/>
                  </a:schemeClr>
                </a:solidFill>
              </a:rPr>
              <a:t>P</a:t>
            </a:r>
            <a:r>
              <a:rPr lang="en-US" sz="4000" dirty="0">
                <a:solidFill>
                  <a:schemeClr val="accent5">
                    <a:lumMod val="50000"/>
                  </a:schemeClr>
                </a:solidFill>
              </a:rPr>
              <a:t>oint of</a:t>
            </a:r>
            <a:r>
              <a:rPr lang="en-US" dirty="0">
                <a:solidFill>
                  <a:schemeClr val="accent5">
                    <a:lumMod val="50000"/>
                  </a:schemeClr>
                </a:solidFill>
              </a:rPr>
              <a:t> c</a:t>
            </a:r>
            <a:r>
              <a:rPr lang="en-US" sz="4000" dirty="0">
                <a:solidFill>
                  <a:schemeClr val="accent5">
                    <a:lumMod val="50000"/>
                  </a:schemeClr>
                </a:solidFill>
              </a:rPr>
              <a:t>ontact</a:t>
            </a:r>
          </a:p>
        </p:txBody>
      </p:sp>
      <p:sp>
        <p:nvSpPr>
          <p:cNvPr id="3" name="Content Placeholder 2"/>
          <p:cNvSpPr>
            <a:spLocks noGrp="1"/>
          </p:cNvSpPr>
          <p:nvPr>
            <p:ph idx="1"/>
          </p:nvPr>
        </p:nvSpPr>
        <p:spPr/>
        <p:txBody>
          <a:bodyPr>
            <a:normAutofit/>
          </a:bodyPr>
          <a:lstStyle/>
          <a:p>
            <a:r>
              <a:rPr lang="en-US" dirty="0">
                <a:solidFill>
                  <a:schemeClr val="accent5">
                    <a:lumMod val="75000"/>
                  </a:schemeClr>
                </a:solidFill>
              </a:rPr>
              <a:t>Mike Harryman, MA</a:t>
            </a:r>
          </a:p>
          <a:p>
            <a:r>
              <a:rPr lang="en-US" dirty="0">
                <a:solidFill>
                  <a:schemeClr val="accent5">
                    <a:lumMod val="75000"/>
                  </a:schemeClr>
                </a:solidFill>
              </a:rPr>
              <a:t>State Resilience Officer</a:t>
            </a:r>
          </a:p>
          <a:p>
            <a:r>
              <a:rPr lang="en-US" dirty="0">
                <a:solidFill>
                  <a:schemeClr val="accent5">
                    <a:lumMod val="75000"/>
                  </a:schemeClr>
                </a:solidFill>
              </a:rPr>
              <a:t>Office of Governor Kate Brown</a:t>
            </a:r>
          </a:p>
          <a:p>
            <a:r>
              <a:rPr lang="en-US" dirty="0">
                <a:solidFill>
                  <a:schemeClr val="accent5">
                    <a:lumMod val="75000"/>
                  </a:schemeClr>
                </a:solidFill>
                <a:hlinkClick r:id="rId3"/>
              </a:rPr>
              <a:t>mike.k.harryman@oregon.gov</a:t>
            </a:r>
            <a:r>
              <a:rPr lang="en-US" dirty="0">
                <a:solidFill>
                  <a:schemeClr val="accent5">
                    <a:lumMod val="75000"/>
                  </a:schemeClr>
                </a:solidFill>
              </a:rPr>
              <a:t> | 503.975.1911 cell</a:t>
            </a:r>
          </a:p>
          <a:p>
            <a:endParaRPr lang="en-US" dirty="0">
              <a:solidFill>
                <a:schemeClr val="accent5">
                  <a:lumMod val="75000"/>
                </a:schemeClr>
              </a:solidFill>
            </a:endParaRPr>
          </a:p>
        </p:txBody>
      </p:sp>
      <p:pic>
        <p:nvPicPr>
          <p:cNvPr id="5" name="Picture 4">
            <a:extLst>
              <a:ext uri="{FF2B5EF4-FFF2-40B4-BE49-F238E27FC236}">
                <a16:creationId xmlns:a16="http://schemas.microsoft.com/office/drawing/2014/main" id="{AEA4E040-C7DE-4523-A22B-968550A9666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55344" y="91830"/>
            <a:ext cx="986771" cy="986771"/>
          </a:xfrm>
          <a:prstGeom prst="rect">
            <a:avLst/>
          </a:prstGeom>
        </p:spPr>
      </p:pic>
      <p:pic>
        <p:nvPicPr>
          <p:cNvPr id="7" name="Picture 6">
            <a:extLst>
              <a:ext uri="{FF2B5EF4-FFF2-40B4-BE49-F238E27FC236}">
                <a16:creationId xmlns:a16="http://schemas.microsoft.com/office/drawing/2014/main" id="{5F79EF44-C80E-4D77-B157-D8BC18AFF64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spTree>
    <p:extLst>
      <p:ext uri="{BB962C8B-B14F-4D97-AF65-F5344CB8AC3E}">
        <p14:creationId xmlns:p14="http://schemas.microsoft.com/office/powerpoint/2010/main" val="31173592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50000"/>
                  </a:schemeClr>
                </a:solidFill>
              </a:rPr>
              <a:t>O</a:t>
            </a:r>
            <a:r>
              <a:rPr lang="en-US" sz="4000" dirty="0">
                <a:solidFill>
                  <a:schemeClr val="accent5">
                    <a:lumMod val="50000"/>
                  </a:schemeClr>
                </a:solidFill>
              </a:rPr>
              <a:t>regon</a:t>
            </a:r>
            <a:r>
              <a:rPr lang="en-US" dirty="0">
                <a:solidFill>
                  <a:schemeClr val="accent5">
                    <a:lumMod val="50000"/>
                  </a:schemeClr>
                </a:solidFill>
              </a:rPr>
              <a:t> COVID-19 AAR (J</a:t>
            </a:r>
            <a:r>
              <a:rPr lang="en-US" sz="4000" dirty="0">
                <a:solidFill>
                  <a:schemeClr val="accent5">
                    <a:lumMod val="50000"/>
                  </a:schemeClr>
                </a:solidFill>
              </a:rPr>
              <a:t>an</a:t>
            </a:r>
            <a:r>
              <a:rPr lang="en-US" dirty="0">
                <a:solidFill>
                  <a:schemeClr val="accent5">
                    <a:lumMod val="50000"/>
                  </a:schemeClr>
                </a:solidFill>
              </a:rPr>
              <a:t>-M</a:t>
            </a:r>
            <a:r>
              <a:rPr lang="en-US" sz="4000" dirty="0">
                <a:solidFill>
                  <a:schemeClr val="accent5">
                    <a:lumMod val="50000"/>
                  </a:schemeClr>
                </a:solidFill>
              </a:rPr>
              <a:t>ay</a:t>
            </a:r>
            <a:r>
              <a:rPr lang="en-US" dirty="0">
                <a:solidFill>
                  <a:schemeClr val="accent5">
                    <a:lumMod val="50000"/>
                  </a:schemeClr>
                </a:solidFill>
              </a:rPr>
              <a:t> 2020)</a:t>
            </a:r>
          </a:p>
        </p:txBody>
      </p:sp>
      <p:sp>
        <p:nvSpPr>
          <p:cNvPr id="3" name="Content Placeholder 2"/>
          <p:cNvSpPr>
            <a:spLocks noGrp="1"/>
          </p:cNvSpPr>
          <p:nvPr>
            <p:ph idx="1"/>
          </p:nvPr>
        </p:nvSpPr>
        <p:spPr/>
        <p:txBody>
          <a:bodyPr>
            <a:normAutofit lnSpcReduction="10000"/>
          </a:bodyPr>
          <a:lstStyle/>
          <a:p>
            <a:r>
              <a:rPr lang="en-US" dirty="0">
                <a:solidFill>
                  <a:schemeClr val="accent5">
                    <a:lumMod val="75000"/>
                  </a:schemeClr>
                </a:solidFill>
              </a:rPr>
              <a:t>Price Agreement between DAS and EM Partners (vendor) </a:t>
            </a:r>
          </a:p>
          <a:p>
            <a:pPr lvl="1"/>
            <a:r>
              <a:rPr lang="en-US" dirty="0">
                <a:solidFill>
                  <a:schemeClr val="accent5">
                    <a:lumMod val="75000"/>
                  </a:schemeClr>
                </a:solidFill>
              </a:rPr>
              <a:t>12-month retainer, started in June 2020</a:t>
            </a:r>
          </a:p>
          <a:p>
            <a:pPr lvl="1"/>
            <a:r>
              <a:rPr lang="en-US" dirty="0">
                <a:solidFill>
                  <a:schemeClr val="accent5">
                    <a:lumMod val="75000"/>
                  </a:schemeClr>
                </a:solidFill>
              </a:rPr>
              <a:t>To date we have established four Service Order Contracts (SOC)</a:t>
            </a:r>
          </a:p>
          <a:p>
            <a:r>
              <a:rPr lang="en-US" dirty="0">
                <a:solidFill>
                  <a:schemeClr val="accent5">
                    <a:lumMod val="75000"/>
                  </a:schemeClr>
                </a:solidFill>
              </a:rPr>
              <a:t>EM Partners will use the following tools to collect data:</a:t>
            </a:r>
          </a:p>
          <a:p>
            <a:pPr lvl="1"/>
            <a:r>
              <a:rPr lang="en-US" dirty="0">
                <a:solidFill>
                  <a:schemeClr val="accent5">
                    <a:lumMod val="75000"/>
                  </a:schemeClr>
                </a:solidFill>
              </a:rPr>
              <a:t>Survey core groups: </a:t>
            </a:r>
          </a:p>
          <a:p>
            <a:pPr lvl="2"/>
            <a:r>
              <a:rPr lang="en-US" dirty="0">
                <a:solidFill>
                  <a:schemeClr val="accent5">
                    <a:lumMod val="75000"/>
                  </a:schemeClr>
                </a:solidFill>
              </a:rPr>
              <a:t>Agencies</a:t>
            </a:r>
          </a:p>
          <a:p>
            <a:pPr lvl="2"/>
            <a:r>
              <a:rPr lang="en-US" dirty="0">
                <a:solidFill>
                  <a:schemeClr val="accent5">
                    <a:lumMod val="75000"/>
                  </a:schemeClr>
                </a:solidFill>
              </a:rPr>
              <a:t>City, county and tribal EM’s and LHD’s</a:t>
            </a:r>
          </a:p>
          <a:p>
            <a:pPr lvl="2"/>
            <a:r>
              <a:rPr lang="en-US" dirty="0">
                <a:solidFill>
                  <a:schemeClr val="accent5">
                    <a:lumMod val="75000"/>
                  </a:schemeClr>
                </a:solidFill>
              </a:rPr>
              <a:t>Hospitals and healthcare organizations</a:t>
            </a:r>
          </a:p>
          <a:p>
            <a:pPr lvl="2"/>
            <a:r>
              <a:rPr lang="en-US" dirty="0">
                <a:solidFill>
                  <a:schemeClr val="accent5">
                    <a:lumMod val="75000"/>
                  </a:schemeClr>
                </a:solidFill>
              </a:rPr>
              <a:t>Long Term Care Facilities </a:t>
            </a:r>
          </a:p>
          <a:p>
            <a:pPr lvl="2"/>
            <a:r>
              <a:rPr lang="en-US" dirty="0">
                <a:solidFill>
                  <a:schemeClr val="accent5">
                    <a:lumMod val="75000"/>
                  </a:schemeClr>
                </a:solidFill>
              </a:rPr>
              <a:t>Incident Management Team key personnel</a:t>
            </a:r>
          </a:p>
          <a:p>
            <a:pPr lvl="1"/>
            <a:r>
              <a:rPr lang="en-US" dirty="0">
                <a:solidFill>
                  <a:schemeClr val="accent5">
                    <a:lumMod val="75000"/>
                  </a:schemeClr>
                </a:solidFill>
              </a:rPr>
              <a:t>Interviews of individuals and work groups (to include private sector)</a:t>
            </a:r>
          </a:p>
          <a:p>
            <a:pPr lvl="1"/>
            <a:r>
              <a:rPr lang="en-US" dirty="0">
                <a:solidFill>
                  <a:schemeClr val="accent5">
                    <a:lumMod val="75000"/>
                  </a:schemeClr>
                </a:solidFill>
              </a:rPr>
              <a:t>Review of all Incident Action Plans (IAPs) from: AOC, ECC and IMTs</a:t>
            </a:r>
          </a:p>
          <a:p>
            <a:pPr lvl="1"/>
            <a:r>
              <a:rPr lang="en-US" dirty="0">
                <a:solidFill>
                  <a:schemeClr val="accent5">
                    <a:lumMod val="75000"/>
                  </a:schemeClr>
                </a:solidFill>
              </a:rPr>
              <a:t>Review best practices </a:t>
            </a:r>
          </a:p>
          <a:p>
            <a:pPr marL="0" indent="0">
              <a:buNone/>
            </a:pPr>
            <a:endParaRPr lang="en-US" dirty="0">
              <a:solidFill>
                <a:schemeClr val="accent5">
                  <a:lumMod val="75000"/>
                </a:schemeClr>
              </a:solidFill>
            </a:endParaRPr>
          </a:p>
        </p:txBody>
      </p:sp>
      <p:pic>
        <p:nvPicPr>
          <p:cNvPr id="5" name="Picture 4">
            <a:extLst>
              <a:ext uri="{FF2B5EF4-FFF2-40B4-BE49-F238E27FC236}">
                <a16:creationId xmlns:a16="http://schemas.microsoft.com/office/drawing/2014/main" id="{F9BFEBE1-0882-4C58-80FB-0C00B01A06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pic>
        <p:nvPicPr>
          <p:cNvPr id="7" name="Picture 6">
            <a:extLst>
              <a:ext uri="{FF2B5EF4-FFF2-40B4-BE49-F238E27FC236}">
                <a16:creationId xmlns:a16="http://schemas.microsoft.com/office/drawing/2014/main" id="{9DE8449B-8E88-49B0-84E0-D737A81397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157818" y="91830"/>
            <a:ext cx="986771" cy="986771"/>
          </a:xfrm>
          <a:prstGeom prst="rect">
            <a:avLst/>
          </a:prstGeom>
        </p:spPr>
      </p:pic>
    </p:spTree>
    <p:extLst>
      <p:ext uri="{BB962C8B-B14F-4D97-AF65-F5344CB8AC3E}">
        <p14:creationId xmlns:p14="http://schemas.microsoft.com/office/powerpoint/2010/main" val="36804727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50000"/>
                  </a:schemeClr>
                </a:solidFill>
              </a:rPr>
              <a:t>L</a:t>
            </a:r>
            <a:r>
              <a:rPr lang="en-US" sz="4000" dirty="0">
                <a:solidFill>
                  <a:schemeClr val="accent5">
                    <a:lumMod val="50000"/>
                  </a:schemeClr>
                </a:solidFill>
              </a:rPr>
              <a:t>ist of</a:t>
            </a:r>
            <a:r>
              <a:rPr lang="en-US" dirty="0">
                <a:solidFill>
                  <a:schemeClr val="accent5">
                    <a:lumMod val="50000"/>
                  </a:schemeClr>
                </a:solidFill>
              </a:rPr>
              <a:t> o</a:t>
            </a:r>
            <a:r>
              <a:rPr lang="en-US" sz="4000" dirty="0">
                <a:solidFill>
                  <a:schemeClr val="accent5">
                    <a:lumMod val="50000"/>
                  </a:schemeClr>
                </a:solidFill>
              </a:rPr>
              <a:t>rganizations</a:t>
            </a:r>
            <a:r>
              <a:rPr lang="en-US" dirty="0">
                <a:solidFill>
                  <a:schemeClr val="accent5">
                    <a:lumMod val="50000"/>
                  </a:schemeClr>
                </a:solidFill>
              </a:rPr>
              <a:t> g</a:t>
            </a:r>
            <a:r>
              <a:rPr lang="en-US" sz="4000" dirty="0">
                <a:solidFill>
                  <a:schemeClr val="accent5">
                    <a:lumMod val="50000"/>
                  </a:schemeClr>
                </a:solidFill>
              </a:rPr>
              <a:t>etting </a:t>
            </a:r>
            <a:r>
              <a:rPr lang="en-US" dirty="0">
                <a:solidFill>
                  <a:schemeClr val="accent5">
                    <a:lumMod val="50000"/>
                  </a:schemeClr>
                </a:solidFill>
              </a:rPr>
              <a:t>s</a:t>
            </a:r>
            <a:r>
              <a:rPr lang="en-US" sz="4000" dirty="0">
                <a:solidFill>
                  <a:schemeClr val="accent5">
                    <a:lumMod val="50000"/>
                  </a:schemeClr>
                </a:solidFill>
              </a:rPr>
              <a:t>urveyed</a:t>
            </a:r>
          </a:p>
        </p:txBody>
      </p:sp>
      <p:sp>
        <p:nvSpPr>
          <p:cNvPr id="3" name="Content Placeholder 2"/>
          <p:cNvSpPr>
            <a:spLocks noGrp="1"/>
          </p:cNvSpPr>
          <p:nvPr>
            <p:ph idx="1"/>
          </p:nvPr>
        </p:nvSpPr>
        <p:spPr>
          <a:xfrm>
            <a:off x="1024128" y="2191407"/>
            <a:ext cx="3784355" cy="4117953"/>
          </a:xfrm>
        </p:spPr>
        <p:txBody>
          <a:bodyPr>
            <a:normAutofit/>
          </a:bodyPr>
          <a:lstStyle/>
          <a:p>
            <a:pPr marL="0" indent="0">
              <a:buNone/>
            </a:pPr>
            <a:r>
              <a:rPr lang="en-US" dirty="0">
                <a:solidFill>
                  <a:schemeClr val="accent5">
                    <a:lumMod val="75000"/>
                  </a:schemeClr>
                </a:solidFill>
              </a:rPr>
              <a:t>Governor’s Office</a:t>
            </a:r>
          </a:p>
          <a:p>
            <a:pPr marL="0" indent="0">
              <a:buNone/>
            </a:pPr>
            <a:r>
              <a:rPr lang="en-US" dirty="0">
                <a:solidFill>
                  <a:schemeClr val="accent5">
                    <a:lumMod val="75000"/>
                  </a:schemeClr>
                </a:solidFill>
              </a:rPr>
              <a:t>Coronavirus Response Team</a:t>
            </a:r>
          </a:p>
          <a:p>
            <a:pPr marL="0" indent="0">
              <a:buNone/>
            </a:pPr>
            <a:r>
              <a:rPr lang="en-US" dirty="0">
                <a:solidFill>
                  <a:schemeClr val="accent5">
                    <a:lumMod val="75000"/>
                  </a:schemeClr>
                </a:solidFill>
              </a:rPr>
              <a:t>DAS-ESF 7 Response Team</a:t>
            </a:r>
          </a:p>
          <a:p>
            <a:pPr marL="0" indent="0">
              <a:buNone/>
            </a:pPr>
            <a:r>
              <a:rPr lang="en-US" dirty="0">
                <a:solidFill>
                  <a:schemeClr val="accent5">
                    <a:lumMod val="75000"/>
                  </a:schemeClr>
                </a:solidFill>
              </a:rPr>
              <a:t>OEM</a:t>
            </a:r>
          </a:p>
          <a:p>
            <a:pPr marL="0" indent="0">
              <a:buNone/>
            </a:pPr>
            <a:r>
              <a:rPr lang="en-US" dirty="0">
                <a:solidFill>
                  <a:schemeClr val="accent5">
                    <a:lumMod val="75000"/>
                  </a:schemeClr>
                </a:solidFill>
              </a:rPr>
              <a:t>ODOC-Warehouse and PPE</a:t>
            </a:r>
          </a:p>
          <a:p>
            <a:pPr marL="0" indent="0">
              <a:buNone/>
            </a:pPr>
            <a:r>
              <a:rPr lang="en-US" dirty="0">
                <a:solidFill>
                  <a:schemeClr val="accent5">
                    <a:lumMod val="75000"/>
                  </a:schemeClr>
                </a:solidFill>
              </a:rPr>
              <a:t>Region X FEMA/HHS</a:t>
            </a:r>
          </a:p>
          <a:p>
            <a:pPr marL="0" indent="0">
              <a:buNone/>
            </a:pPr>
            <a:r>
              <a:rPr lang="en-US" dirty="0">
                <a:solidFill>
                  <a:schemeClr val="accent5">
                    <a:lumMod val="75000"/>
                  </a:schemeClr>
                </a:solidFill>
              </a:rPr>
              <a:t>Hospitals </a:t>
            </a:r>
          </a:p>
          <a:p>
            <a:pPr marL="0" indent="0">
              <a:buNone/>
            </a:pPr>
            <a:r>
              <a:rPr lang="en-US" dirty="0">
                <a:solidFill>
                  <a:schemeClr val="accent5">
                    <a:lumMod val="75000"/>
                  </a:schemeClr>
                </a:solidFill>
              </a:rPr>
              <a:t>Local PH and EM</a:t>
            </a:r>
          </a:p>
          <a:p>
            <a:endParaRPr lang="en-US" dirty="0">
              <a:solidFill>
                <a:schemeClr val="accent5">
                  <a:lumMod val="75000"/>
                </a:schemeClr>
              </a:solidFill>
            </a:endParaRPr>
          </a:p>
        </p:txBody>
      </p:sp>
      <p:sp>
        <p:nvSpPr>
          <p:cNvPr id="4" name="TextBox 3"/>
          <p:cNvSpPr txBox="1"/>
          <p:nvPr/>
        </p:nvSpPr>
        <p:spPr>
          <a:xfrm>
            <a:off x="5746531" y="2191407"/>
            <a:ext cx="5998780" cy="3816429"/>
          </a:xfrm>
          <a:prstGeom prst="rect">
            <a:avLst/>
          </a:prstGeom>
          <a:noFill/>
        </p:spPr>
        <p:txBody>
          <a:bodyPr wrap="square" rtlCol="0">
            <a:spAutoFit/>
          </a:bodyPr>
          <a:lstStyle/>
          <a:p>
            <a:r>
              <a:rPr lang="en-US" sz="2200" dirty="0">
                <a:solidFill>
                  <a:schemeClr val="accent5">
                    <a:lumMod val="75000"/>
                  </a:schemeClr>
                </a:solidFill>
              </a:rPr>
              <a:t>Oregon Emergency Response Agencies</a:t>
            </a:r>
          </a:p>
          <a:p>
            <a:endParaRPr lang="en-US" sz="2200" dirty="0">
              <a:solidFill>
                <a:schemeClr val="accent5">
                  <a:lumMod val="75000"/>
                </a:schemeClr>
              </a:solidFill>
            </a:endParaRPr>
          </a:p>
          <a:p>
            <a:r>
              <a:rPr lang="en-US" sz="2200" dirty="0">
                <a:solidFill>
                  <a:schemeClr val="accent5">
                    <a:lumMod val="75000"/>
                  </a:schemeClr>
                </a:solidFill>
              </a:rPr>
              <a:t>Tribes: Health and EM staff</a:t>
            </a:r>
          </a:p>
          <a:p>
            <a:endParaRPr lang="en-US" sz="2200" dirty="0">
              <a:solidFill>
                <a:schemeClr val="accent5">
                  <a:lumMod val="75000"/>
                </a:schemeClr>
              </a:solidFill>
            </a:endParaRPr>
          </a:p>
          <a:p>
            <a:r>
              <a:rPr lang="en-US" sz="2200" dirty="0">
                <a:solidFill>
                  <a:schemeClr val="accent5">
                    <a:lumMod val="75000"/>
                  </a:schemeClr>
                </a:solidFill>
              </a:rPr>
              <a:t>CBO: Homelessness </a:t>
            </a:r>
          </a:p>
          <a:p>
            <a:endParaRPr lang="en-US" sz="2200" dirty="0">
              <a:solidFill>
                <a:schemeClr val="accent5">
                  <a:lumMod val="75000"/>
                </a:schemeClr>
              </a:solidFill>
            </a:endParaRPr>
          </a:p>
          <a:p>
            <a:r>
              <a:rPr lang="en-US" sz="2200" dirty="0">
                <a:solidFill>
                  <a:schemeClr val="accent5">
                    <a:lumMod val="75000"/>
                  </a:schemeClr>
                </a:solidFill>
              </a:rPr>
              <a:t>CBO: Migrant Farmworkers / Food Producers</a:t>
            </a:r>
          </a:p>
          <a:p>
            <a:endParaRPr lang="en-US" sz="2200" dirty="0">
              <a:solidFill>
                <a:schemeClr val="accent5">
                  <a:lumMod val="75000"/>
                </a:schemeClr>
              </a:solidFill>
            </a:endParaRPr>
          </a:p>
          <a:p>
            <a:r>
              <a:rPr lang="en-US" sz="2200" dirty="0">
                <a:solidFill>
                  <a:schemeClr val="accent5">
                    <a:lumMod val="75000"/>
                  </a:schemeClr>
                </a:solidFill>
              </a:rPr>
              <a:t>OR Emergency Management Association</a:t>
            </a:r>
          </a:p>
          <a:p>
            <a:endParaRPr lang="en-US" sz="2200" dirty="0">
              <a:solidFill>
                <a:schemeClr val="accent5">
                  <a:lumMod val="75000"/>
                </a:schemeClr>
              </a:solidFill>
            </a:endParaRPr>
          </a:p>
          <a:p>
            <a:r>
              <a:rPr lang="en-US" sz="2200" dirty="0">
                <a:solidFill>
                  <a:schemeClr val="accent5">
                    <a:lumMod val="75000"/>
                  </a:schemeClr>
                </a:solidFill>
              </a:rPr>
              <a:t>Long Term Care Facilities</a:t>
            </a:r>
          </a:p>
        </p:txBody>
      </p:sp>
      <p:pic>
        <p:nvPicPr>
          <p:cNvPr id="6" name="Picture 5">
            <a:extLst>
              <a:ext uri="{FF2B5EF4-FFF2-40B4-BE49-F238E27FC236}">
                <a16:creationId xmlns:a16="http://schemas.microsoft.com/office/drawing/2014/main" id="{C271C70D-498E-439D-B1C6-ABCB630EF6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0"/>
            <a:ext cx="986771" cy="986771"/>
          </a:xfrm>
          <a:prstGeom prst="rect">
            <a:avLst/>
          </a:prstGeom>
        </p:spPr>
      </p:pic>
      <p:pic>
        <p:nvPicPr>
          <p:cNvPr id="8" name="Picture 7">
            <a:extLst>
              <a:ext uri="{FF2B5EF4-FFF2-40B4-BE49-F238E27FC236}">
                <a16:creationId xmlns:a16="http://schemas.microsoft.com/office/drawing/2014/main" id="{E1D2B305-3D86-4F14-A61F-A7671CB6FF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spTree>
    <p:extLst>
      <p:ext uri="{BB962C8B-B14F-4D97-AF65-F5344CB8AC3E}">
        <p14:creationId xmlns:p14="http://schemas.microsoft.com/office/powerpoint/2010/main" val="23748279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50000"/>
                  </a:schemeClr>
                </a:solidFill>
              </a:rPr>
              <a:t>O</a:t>
            </a:r>
            <a:r>
              <a:rPr lang="en-US" sz="4000" dirty="0">
                <a:solidFill>
                  <a:schemeClr val="accent5">
                    <a:lumMod val="50000"/>
                  </a:schemeClr>
                </a:solidFill>
              </a:rPr>
              <a:t>regon </a:t>
            </a:r>
            <a:r>
              <a:rPr lang="en-US" dirty="0">
                <a:solidFill>
                  <a:schemeClr val="accent5">
                    <a:lumMod val="50000"/>
                  </a:schemeClr>
                </a:solidFill>
              </a:rPr>
              <a:t>COVID-19 AAR </a:t>
            </a:r>
          </a:p>
        </p:txBody>
      </p:sp>
      <p:sp>
        <p:nvSpPr>
          <p:cNvPr id="3" name="Content Placeholder 2"/>
          <p:cNvSpPr>
            <a:spLocks noGrp="1"/>
          </p:cNvSpPr>
          <p:nvPr>
            <p:ph idx="1"/>
          </p:nvPr>
        </p:nvSpPr>
        <p:spPr>
          <a:xfrm>
            <a:off x="1024128" y="1868214"/>
            <a:ext cx="9720073" cy="4441146"/>
          </a:xfrm>
        </p:spPr>
        <p:txBody>
          <a:bodyPr>
            <a:normAutofit fontScale="55000" lnSpcReduction="20000"/>
          </a:bodyPr>
          <a:lstStyle/>
          <a:p>
            <a:r>
              <a:rPr lang="en-US" dirty="0">
                <a:solidFill>
                  <a:schemeClr val="accent5">
                    <a:lumMod val="75000"/>
                  </a:schemeClr>
                </a:solidFill>
              </a:rPr>
              <a:t>Three of SOC’s are running concurrently but have separate due dates</a:t>
            </a:r>
          </a:p>
          <a:p>
            <a:r>
              <a:rPr lang="en-US" b="1" dirty="0">
                <a:solidFill>
                  <a:schemeClr val="accent5">
                    <a:lumMod val="75000"/>
                  </a:schemeClr>
                </a:solidFill>
              </a:rPr>
              <a:t>SOC #1 – </a:t>
            </a:r>
            <a:r>
              <a:rPr lang="en-US" b="1" dirty="0" smtClean="0">
                <a:solidFill>
                  <a:schemeClr val="accent5">
                    <a:lumMod val="75000"/>
                  </a:schemeClr>
                </a:solidFill>
              </a:rPr>
              <a:t>Review </a:t>
            </a:r>
            <a:r>
              <a:rPr lang="en-US" b="1" dirty="0">
                <a:solidFill>
                  <a:schemeClr val="accent5">
                    <a:lumMod val="75000"/>
                  </a:schemeClr>
                </a:solidFill>
              </a:rPr>
              <a:t>of Personal Protective Equipment (PPE)</a:t>
            </a:r>
          </a:p>
          <a:p>
            <a:pPr>
              <a:buFont typeface="Wingdings 3" panose="05040102010807070707" pitchFamily="18" charset="2"/>
              <a:buChar char=""/>
            </a:pPr>
            <a:r>
              <a:rPr lang="en-US" dirty="0">
                <a:solidFill>
                  <a:schemeClr val="accent5">
                    <a:lumMod val="75000"/>
                  </a:schemeClr>
                </a:solidFill>
              </a:rPr>
              <a:t>Establishing: survey groups/listing/questions</a:t>
            </a:r>
          </a:p>
          <a:p>
            <a:pPr>
              <a:buFont typeface="Wingdings 3" panose="05040102010807070707" pitchFamily="18" charset="2"/>
              <a:buChar char=""/>
            </a:pPr>
            <a:r>
              <a:rPr lang="en-US" dirty="0">
                <a:solidFill>
                  <a:schemeClr val="accent5">
                    <a:lumMod val="75000"/>
                  </a:schemeClr>
                </a:solidFill>
              </a:rPr>
              <a:t>Completed Final Draft and Executive Summary </a:t>
            </a:r>
            <a:r>
              <a:rPr lang="en-US" dirty="0" smtClean="0">
                <a:solidFill>
                  <a:schemeClr val="accent5">
                    <a:lumMod val="75000"/>
                  </a:schemeClr>
                </a:solidFill>
              </a:rPr>
              <a:t>– September 2020 and Final Report – 12 April 2021</a:t>
            </a:r>
            <a:endParaRPr lang="en-US" dirty="0">
              <a:solidFill>
                <a:schemeClr val="accent5">
                  <a:lumMod val="75000"/>
                </a:schemeClr>
              </a:solidFill>
            </a:endParaRPr>
          </a:p>
          <a:p>
            <a:r>
              <a:rPr lang="en-US" b="1" dirty="0">
                <a:solidFill>
                  <a:schemeClr val="accent5">
                    <a:lumMod val="75000"/>
                  </a:schemeClr>
                </a:solidFill>
              </a:rPr>
              <a:t>SOC #2 – Oregon’s response to COVID-19 </a:t>
            </a:r>
            <a:endParaRPr lang="en-US" b="1" i="1" dirty="0">
              <a:solidFill>
                <a:schemeClr val="accent5">
                  <a:lumMod val="75000"/>
                </a:schemeClr>
              </a:solidFill>
            </a:endParaRPr>
          </a:p>
          <a:p>
            <a:pPr>
              <a:buFont typeface="Wingdings 3" panose="05040102010807070707" pitchFamily="18" charset="2"/>
              <a:buChar char=""/>
            </a:pPr>
            <a:r>
              <a:rPr lang="en-US" dirty="0">
                <a:solidFill>
                  <a:schemeClr val="accent5">
                    <a:lumMod val="75000"/>
                  </a:schemeClr>
                </a:solidFill>
              </a:rPr>
              <a:t>Phase 1 – Initial State Response</a:t>
            </a:r>
          </a:p>
          <a:p>
            <a:pPr>
              <a:buFont typeface="Wingdings 3" panose="05040102010807070707" pitchFamily="18" charset="2"/>
              <a:buChar char=""/>
            </a:pPr>
            <a:r>
              <a:rPr lang="en-US" dirty="0">
                <a:solidFill>
                  <a:schemeClr val="accent5">
                    <a:lumMod val="75000"/>
                  </a:schemeClr>
                </a:solidFill>
              </a:rPr>
              <a:t>Phase 2 – Enterprise </a:t>
            </a:r>
            <a:r>
              <a:rPr lang="en-US" dirty="0" smtClean="0">
                <a:solidFill>
                  <a:schemeClr val="accent5">
                    <a:lumMod val="75000"/>
                  </a:schemeClr>
                </a:solidFill>
              </a:rPr>
              <a:t>Mobilization</a:t>
            </a:r>
          </a:p>
          <a:p>
            <a:pPr>
              <a:buFont typeface="Wingdings 3" panose="05040102010807070707" pitchFamily="18" charset="2"/>
              <a:buChar char=""/>
            </a:pPr>
            <a:r>
              <a:rPr lang="en-US" dirty="0" smtClean="0">
                <a:solidFill>
                  <a:schemeClr val="accent5">
                    <a:lumMod val="75000"/>
                  </a:schemeClr>
                </a:solidFill>
              </a:rPr>
              <a:t>Completed Final Draft October 2020 and Final Report - April 2021</a:t>
            </a:r>
            <a:endParaRPr lang="en-US" dirty="0">
              <a:solidFill>
                <a:schemeClr val="accent5">
                  <a:lumMod val="75000"/>
                </a:schemeClr>
              </a:solidFill>
            </a:endParaRPr>
          </a:p>
          <a:p>
            <a:r>
              <a:rPr lang="en-US" b="1" dirty="0">
                <a:solidFill>
                  <a:schemeClr val="accent5">
                    <a:lumMod val="75000"/>
                  </a:schemeClr>
                </a:solidFill>
              </a:rPr>
              <a:t>SOC #3 – State’s Joint Information </a:t>
            </a:r>
            <a:r>
              <a:rPr lang="en-US" b="1" dirty="0" smtClean="0">
                <a:solidFill>
                  <a:schemeClr val="accent5">
                    <a:lumMod val="75000"/>
                  </a:schemeClr>
                </a:solidFill>
              </a:rPr>
              <a:t>Centers</a:t>
            </a:r>
          </a:p>
          <a:p>
            <a:pPr>
              <a:buFont typeface="Wingdings 3" panose="05040102010807070707" pitchFamily="18" charset="2"/>
              <a:buChar char="Ú"/>
            </a:pPr>
            <a:r>
              <a:rPr lang="en-US" sz="1800" dirty="0" smtClean="0">
                <a:solidFill>
                  <a:schemeClr val="accent5">
                    <a:lumMod val="75000"/>
                  </a:schemeClr>
                </a:solidFill>
              </a:rPr>
              <a:t>Completed Final Draft – December and Final Report – April 2021</a:t>
            </a:r>
            <a:endParaRPr lang="en-US" dirty="0">
              <a:solidFill>
                <a:schemeClr val="accent5">
                  <a:lumMod val="75000"/>
                </a:schemeClr>
              </a:solidFill>
            </a:endParaRPr>
          </a:p>
          <a:p>
            <a:r>
              <a:rPr lang="en-US" b="1" dirty="0">
                <a:solidFill>
                  <a:schemeClr val="accent5">
                    <a:lumMod val="75000"/>
                  </a:schemeClr>
                </a:solidFill>
              </a:rPr>
              <a:t>SOC #4 – </a:t>
            </a:r>
            <a:r>
              <a:rPr lang="en-US" b="1" dirty="0" smtClean="0">
                <a:solidFill>
                  <a:schemeClr val="accent5">
                    <a:lumMod val="75000"/>
                  </a:schemeClr>
                </a:solidFill>
              </a:rPr>
              <a:t>Re-opening phase from 1 June to 30 Nov 2020</a:t>
            </a:r>
          </a:p>
          <a:p>
            <a:pPr>
              <a:buFont typeface="Wingdings 3" panose="05040102010807070707" pitchFamily="18" charset="2"/>
              <a:buChar char="Ú"/>
            </a:pPr>
            <a:r>
              <a:rPr lang="en-US" dirty="0" smtClean="0">
                <a:solidFill>
                  <a:schemeClr val="accent5">
                    <a:lumMod val="75000"/>
                  </a:schemeClr>
                </a:solidFill>
              </a:rPr>
              <a:t>Currently is ongoing </a:t>
            </a:r>
            <a:r>
              <a:rPr lang="en-US" b="1" i="1" dirty="0" smtClean="0">
                <a:solidFill>
                  <a:schemeClr val="accent5">
                    <a:lumMod val="75000"/>
                  </a:schemeClr>
                </a:solidFill>
              </a:rPr>
              <a:t>*</a:t>
            </a:r>
            <a:r>
              <a:rPr lang="en-US" dirty="0" smtClean="0">
                <a:solidFill>
                  <a:schemeClr val="accent5">
                    <a:lumMod val="75000"/>
                  </a:schemeClr>
                </a:solidFill>
              </a:rPr>
              <a:t>Amended 10 Dec 2020, pending final draft April 2021</a:t>
            </a:r>
          </a:p>
          <a:p>
            <a:pPr marL="0" indent="0">
              <a:buNone/>
            </a:pPr>
            <a:r>
              <a:rPr lang="en-US" b="1" dirty="0" smtClean="0">
                <a:solidFill>
                  <a:schemeClr val="accent5">
                    <a:lumMod val="75000"/>
                  </a:schemeClr>
                </a:solidFill>
              </a:rPr>
              <a:t>SOC#5 </a:t>
            </a:r>
            <a:r>
              <a:rPr lang="en-US" b="1" dirty="0">
                <a:solidFill>
                  <a:schemeClr val="accent5">
                    <a:lumMod val="75000"/>
                  </a:schemeClr>
                </a:solidFill>
              </a:rPr>
              <a:t>– Vaccination </a:t>
            </a:r>
            <a:r>
              <a:rPr lang="en-US" b="1" dirty="0" smtClean="0">
                <a:solidFill>
                  <a:schemeClr val="accent5">
                    <a:lumMod val="75000"/>
                  </a:schemeClr>
                </a:solidFill>
              </a:rPr>
              <a:t>Campaign </a:t>
            </a:r>
          </a:p>
          <a:p>
            <a:pPr>
              <a:buFont typeface="Wingdings 3" panose="05040102010807070707" pitchFamily="18" charset="2"/>
              <a:buChar char="Ú"/>
            </a:pPr>
            <a:r>
              <a:rPr lang="en-US" dirty="0" smtClean="0">
                <a:solidFill>
                  <a:schemeClr val="accent5">
                    <a:lumMod val="75000"/>
                  </a:schemeClr>
                </a:solidFill>
              </a:rPr>
              <a:t>Currently being put together with DAS and the vendor, 15 Dec – 30 June</a:t>
            </a:r>
            <a:endParaRPr lang="en-US" dirty="0">
              <a:solidFill>
                <a:schemeClr val="accent5">
                  <a:lumMod val="75000"/>
                </a:schemeClr>
              </a:solidFill>
            </a:endParaRPr>
          </a:p>
          <a:p>
            <a:pPr marL="0" indent="0">
              <a:buNone/>
            </a:pPr>
            <a:endParaRPr lang="en-US" b="1" i="1" dirty="0">
              <a:solidFill>
                <a:schemeClr val="accent5">
                  <a:lumMod val="75000"/>
                </a:schemeClr>
              </a:solidFill>
            </a:endParaRPr>
          </a:p>
        </p:txBody>
      </p:sp>
      <p:pic>
        <p:nvPicPr>
          <p:cNvPr id="5" name="Picture 4">
            <a:extLst>
              <a:ext uri="{FF2B5EF4-FFF2-40B4-BE49-F238E27FC236}">
                <a16:creationId xmlns:a16="http://schemas.microsoft.com/office/drawing/2014/main" id="{BA6D5D76-B27E-4F90-AFA2-2A8FA46D0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0"/>
            <a:ext cx="986771" cy="986771"/>
          </a:xfrm>
          <a:prstGeom prst="rect">
            <a:avLst/>
          </a:prstGeom>
        </p:spPr>
      </p:pic>
      <p:pic>
        <p:nvPicPr>
          <p:cNvPr id="7" name="Picture 6">
            <a:extLst>
              <a:ext uri="{FF2B5EF4-FFF2-40B4-BE49-F238E27FC236}">
                <a16:creationId xmlns:a16="http://schemas.microsoft.com/office/drawing/2014/main" id="{CA24CC1D-4F8A-42CD-A00A-73E116485C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spTree>
    <p:extLst>
      <p:ext uri="{BB962C8B-B14F-4D97-AF65-F5344CB8AC3E}">
        <p14:creationId xmlns:p14="http://schemas.microsoft.com/office/powerpoint/2010/main" val="32359741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600489"/>
          </a:xfrm>
        </p:spPr>
        <p:txBody>
          <a:bodyPr>
            <a:noAutofit/>
          </a:bodyPr>
          <a:lstStyle/>
          <a:p>
            <a:r>
              <a:rPr lang="en-US" sz="4000" dirty="0">
                <a:solidFill>
                  <a:schemeClr val="accent5">
                    <a:lumMod val="50000"/>
                  </a:schemeClr>
                </a:solidFill>
              </a:rPr>
              <a:t>O</a:t>
            </a:r>
            <a:r>
              <a:rPr lang="en-US" sz="2800" dirty="0">
                <a:solidFill>
                  <a:schemeClr val="accent5">
                    <a:lumMod val="50000"/>
                  </a:schemeClr>
                </a:solidFill>
              </a:rPr>
              <a:t>regon </a:t>
            </a:r>
            <a:r>
              <a:rPr lang="en-US" sz="4000" dirty="0">
                <a:solidFill>
                  <a:schemeClr val="accent5">
                    <a:lumMod val="50000"/>
                  </a:schemeClr>
                </a:solidFill>
              </a:rPr>
              <a:t>COVID-19 AAR </a:t>
            </a:r>
            <a:br>
              <a:rPr lang="en-US" sz="4000" dirty="0">
                <a:solidFill>
                  <a:schemeClr val="accent5">
                    <a:lumMod val="50000"/>
                  </a:schemeClr>
                </a:solidFill>
              </a:rPr>
            </a:br>
            <a:r>
              <a:rPr lang="en-US" sz="4000" dirty="0">
                <a:solidFill>
                  <a:schemeClr val="accent5">
                    <a:lumMod val="50000"/>
                  </a:schemeClr>
                </a:solidFill>
              </a:rPr>
              <a:t>SOC #1 Key Decision Timeline </a:t>
            </a:r>
          </a:p>
        </p:txBody>
      </p:sp>
      <p:pic>
        <p:nvPicPr>
          <p:cNvPr id="5" name="Picture 4">
            <a:extLst>
              <a:ext uri="{FF2B5EF4-FFF2-40B4-BE49-F238E27FC236}">
                <a16:creationId xmlns:a16="http://schemas.microsoft.com/office/drawing/2014/main" id="{BA6D5D76-B27E-4F90-AFA2-2A8FA46D0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91830"/>
            <a:ext cx="986771" cy="986771"/>
          </a:xfrm>
          <a:prstGeom prst="rect">
            <a:avLst/>
          </a:prstGeom>
        </p:spPr>
      </p:pic>
      <p:pic>
        <p:nvPicPr>
          <p:cNvPr id="7" name="Picture 6">
            <a:extLst>
              <a:ext uri="{FF2B5EF4-FFF2-40B4-BE49-F238E27FC236}">
                <a16:creationId xmlns:a16="http://schemas.microsoft.com/office/drawing/2014/main" id="{CA24CC1D-4F8A-42CD-A00A-73E116485C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pic>
        <p:nvPicPr>
          <p:cNvPr id="6" name="Picture 5">
            <a:extLst>
              <a:ext uri="{FF2B5EF4-FFF2-40B4-BE49-F238E27FC236}">
                <a16:creationId xmlns:a16="http://schemas.microsoft.com/office/drawing/2014/main" id="{19143DB3-0254-4713-B78A-D28C248EA7F6}"/>
              </a:ext>
            </a:extLst>
          </p:cNvPr>
          <p:cNvPicPr/>
          <p:nvPr/>
        </p:nvPicPr>
        <p:blipFill>
          <a:blip r:embed="rId5"/>
          <a:stretch>
            <a:fillRect/>
          </a:stretch>
        </p:blipFill>
        <p:spPr>
          <a:xfrm>
            <a:off x="3543292" y="1467059"/>
            <a:ext cx="4791816" cy="5290458"/>
          </a:xfrm>
          <a:prstGeom prst="rect">
            <a:avLst/>
          </a:prstGeom>
        </p:spPr>
      </p:pic>
    </p:spTree>
    <p:extLst>
      <p:ext uri="{BB962C8B-B14F-4D97-AF65-F5344CB8AC3E}">
        <p14:creationId xmlns:p14="http://schemas.microsoft.com/office/powerpoint/2010/main" val="785009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420826"/>
            <a:ext cx="9720072" cy="932085"/>
          </a:xfrm>
        </p:spPr>
        <p:txBody>
          <a:bodyPr>
            <a:normAutofit fontScale="90000"/>
          </a:bodyPr>
          <a:lstStyle/>
          <a:p>
            <a:r>
              <a:rPr lang="en-US" dirty="0">
                <a:solidFill>
                  <a:schemeClr val="accent5">
                    <a:lumMod val="50000"/>
                  </a:schemeClr>
                </a:solidFill>
              </a:rPr>
              <a:t>O</a:t>
            </a:r>
            <a:r>
              <a:rPr lang="en-US" sz="4000" dirty="0">
                <a:solidFill>
                  <a:schemeClr val="accent5">
                    <a:lumMod val="50000"/>
                  </a:schemeClr>
                </a:solidFill>
              </a:rPr>
              <a:t>regon </a:t>
            </a:r>
            <a:r>
              <a:rPr lang="en-US" dirty="0">
                <a:solidFill>
                  <a:schemeClr val="accent5">
                    <a:lumMod val="50000"/>
                  </a:schemeClr>
                </a:solidFill>
              </a:rPr>
              <a:t>COVID-19 AAR SOC #1 </a:t>
            </a:r>
            <a:br>
              <a:rPr lang="en-US" dirty="0">
                <a:solidFill>
                  <a:schemeClr val="accent5">
                    <a:lumMod val="50000"/>
                  </a:schemeClr>
                </a:solidFill>
              </a:rPr>
            </a:br>
            <a:r>
              <a:rPr lang="en-US" dirty="0">
                <a:solidFill>
                  <a:schemeClr val="accent5">
                    <a:lumMod val="50000"/>
                  </a:schemeClr>
                </a:solidFill>
              </a:rPr>
              <a:t>Key Findings</a:t>
            </a:r>
          </a:p>
        </p:txBody>
      </p:sp>
      <p:pic>
        <p:nvPicPr>
          <p:cNvPr id="5" name="Picture 4">
            <a:extLst>
              <a:ext uri="{FF2B5EF4-FFF2-40B4-BE49-F238E27FC236}">
                <a16:creationId xmlns:a16="http://schemas.microsoft.com/office/drawing/2014/main" id="{BA6D5D76-B27E-4F90-AFA2-2A8FA46D0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89280"/>
            <a:ext cx="986771" cy="986771"/>
          </a:xfrm>
          <a:prstGeom prst="rect">
            <a:avLst/>
          </a:prstGeom>
        </p:spPr>
      </p:pic>
      <p:pic>
        <p:nvPicPr>
          <p:cNvPr id="7" name="Picture 6">
            <a:extLst>
              <a:ext uri="{FF2B5EF4-FFF2-40B4-BE49-F238E27FC236}">
                <a16:creationId xmlns:a16="http://schemas.microsoft.com/office/drawing/2014/main" id="{CA24CC1D-4F8A-42CD-A00A-73E116485C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graphicFrame>
        <p:nvGraphicFramePr>
          <p:cNvPr id="4" name="Table 3">
            <a:extLst>
              <a:ext uri="{FF2B5EF4-FFF2-40B4-BE49-F238E27FC236}">
                <a16:creationId xmlns:a16="http://schemas.microsoft.com/office/drawing/2014/main" id="{642F6FD2-1E38-4E73-84B9-56D72EC44A02}"/>
              </a:ext>
            </a:extLst>
          </p:cNvPr>
          <p:cNvGraphicFramePr>
            <a:graphicFrameLocks noGrp="1"/>
          </p:cNvGraphicFramePr>
          <p:nvPr>
            <p:extLst>
              <p:ext uri="{D42A27DB-BD31-4B8C-83A1-F6EECF244321}">
                <p14:modId xmlns:p14="http://schemas.microsoft.com/office/powerpoint/2010/main" val="1974214104"/>
              </p:ext>
            </p:extLst>
          </p:nvPr>
        </p:nvGraphicFramePr>
        <p:xfrm>
          <a:off x="875214" y="1785961"/>
          <a:ext cx="10549762" cy="4389120"/>
        </p:xfrm>
        <a:graphic>
          <a:graphicData uri="http://schemas.openxmlformats.org/drawingml/2006/table">
            <a:tbl>
              <a:tblPr firstRow="1" firstCol="1" bandRow="1">
                <a:tableStyleId>{5C22544A-7EE6-4342-B048-85BDC9FD1C3A}</a:tableStyleId>
              </a:tblPr>
              <a:tblGrid>
                <a:gridCol w="1808502">
                  <a:extLst>
                    <a:ext uri="{9D8B030D-6E8A-4147-A177-3AD203B41FA5}">
                      <a16:colId xmlns:a16="http://schemas.microsoft.com/office/drawing/2014/main" val="42403303"/>
                    </a:ext>
                  </a:extLst>
                </a:gridCol>
                <a:gridCol w="8741260">
                  <a:extLst>
                    <a:ext uri="{9D8B030D-6E8A-4147-A177-3AD203B41FA5}">
                      <a16:colId xmlns:a16="http://schemas.microsoft.com/office/drawing/2014/main" val="1892335940"/>
                    </a:ext>
                  </a:extLst>
                </a:gridCol>
              </a:tblGrid>
              <a:tr h="76701">
                <a:tc gridSpan="2">
                  <a:txBody>
                    <a:bodyPr/>
                    <a:lstStyle/>
                    <a:p>
                      <a:pPr marL="0" marR="0">
                        <a:spcBef>
                          <a:spcPts val="600"/>
                        </a:spcBef>
                        <a:spcAft>
                          <a:spcPts val="600"/>
                        </a:spcAft>
                      </a:pPr>
                      <a:r>
                        <a:rPr lang="en-US" sz="1600" dirty="0">
                          <a:effectLst/>
                        </a:rPr>
                        <a:t>Areas of Success</a:t>
                      </a:r>
                      <a:endParaRPr lang="en-US" sz="1600" b="1" dirty="0">
                        <a:solidFill>
                          <a:srgbClr val="323E4F"/>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7171" marR="37171" marT="0" marB="0"/>
                </a:tc>
                <a:tc hMerge="1">
                  <a:txBody>
                    <a:bodyPr/>
                    <a:lstStyle/>
                    <a:p>
                      <a:endParaRPr lang="en-US"/>
                    </a:p>
                  </a:txBody>
                  <a:tcPr/>
                </a:tc>
                <a:extLst>
                  <a:ext uri="{0D108BD9-81ED-4DB2-BD59-A6C34878D82A}">
                    <a16:rowId xmlns:a16="http://schemas.microsoft.com/office/drawing/2014/main" val="1882754921"/>
                  </a:ext>
                </a:extLst>
              </a:tr>
              <a:tr h="159362">
                <a:tc>
                  <a:txBody>
                    <a:bodyPr/>
                    <a:lstStyle/>
                    <a:p>
                      <a:pPr marL="0" marR="0">
                        <a:spcBef>
                          <a:spcPts val="0"/>
                        </a:spcBef>
                        <a:spcAft>
                          <a:spcPts val="0"/>
                        </a:spcAft>
                      </a:pPr>
                      <a:r>
                        <a:rPr lang="en-US" sz="1600" dirty="0">
                          <a:effectLst/>
                        </a:rPr>
                        <a:t>Preparedness</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tc>
                  <a:txBody>
                    <a:bodyPr/>
                    <a:lstStyle/>
                    <a:p>
                      <a:pPr marL="0" marR="0">
                        <a:spcBef>
                          <a:spcPts val="0"/>
                        </a:spcBef>
                        <a:spcAft>
                          <a:spcPts val="0"/>
                        </a:spcAft>
                      </a:pPr>
                      <a:r>
                        <a:rPr lang="en-US" sz="1600">
                          <a:effectLst/>
                        </a:rPr>
                        <a:t>Training and Exercises—Executive leadership and agency-specific training and exercises increased competency in and engagement in response decision-making.</a:t>
                      </a:r>
                      <a:endParaRPr lang="en-US" sz="160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extLst>
                  <a:ext uri="{0D108BD9-81ED-4DB2-BD59-A6C34878D82A}">
                    <a16:rowId xmlns:a16="http://schemas.microsoft.com/office/drawing/2014/main" val="714052663"/>
                  </a:ext>
                </a:extLst>
              </a:tr>
              <a:tr h="228650">
                <a:tc>
                  <a:txBody>
                    <a:bodyPr/>
                    <a:lstStyle/>
                    <a:p>
                      <a:pPr marL="0" marR="0">
                        <a:spcBef>
                          <a:spcPts val="0"/>
                        </a:spcBef>
                        <a:spcAft>
                          <a:spcPts val="0"/>
                        </a:spcAft>
                      </a:pPr>
                      <a:r>
                        <a:rPr lang="en-US" sz="1600" dirty="0">
                          <a:effectLst/>
                        </a:rPr>
                        <a:t>Situational Assessment</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tc>
                  <a:txBody>
                    <a:bodyPr/>
                    <a:lstStyle/>
                    <a:p>
                      <a:pPr marL="0" marR="0">
                        <a:spcBef>
                          <a:spcPts val="0"/>
                        </a:spcBef>
                        <a:spcAft>
                          <a:spcPts val="0"/>
                        </a:spcAft>
                      </a:pPr>
                      <a:r>
                        <a:rPr lang="en-US" sz="1600" dirty="0">
                          <a:effectLst/>
                        </a:rPr>
                        <a:t>Initial Response—OHA acted in response to a health intelligence briefing in January recognizing the rising risk of a pandemic by standing up the incident management team, allowing Oregon to lean into preparations for response.</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extLst>
                  <a:ext uri="{0D108BD9-81ED-4DB2-BD59-A6C34878D82A}">
                    <a16:rowId xmlns:a16="http://schemas.microsoft.com/office/drawing/2014/main" val="3119830283"/>
                  </a:ext>
                </a:extLst>
              </a:tr>
              <a:tr h="997746">
                <a:tc>
                  <a:txBody>
                    <a:bodyPr/>
                    <a:lstStyle/>
                    <a:p>
                      <a:pPr marL="0" marR="0">
                        <a:spcBef>
                          <a:spcPts val="0"/>
                        </a:spcBef>
                        <a:spcAft>
                          <a:spcPts val="0"/>
                        </a:spcAft>
                      </a:pPr>
                      <a:r>
                        <a:rPr lang="en-US" sz="1600">
                          <a:effectLst/>
                        </a:rPr>
                        <a:t>Operational Coordination</a:t>
                      </a:r>
                      <a:endParaRPr lang="en-US" sz="160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tc>
                  <a:txBody>
                    <a:bodyPr/>
                    <a:lstStyle/>
                    <a:p>
                      <a:pPr marL="0" marR="0">
                        <a:spcBef>
                          <a:spcPts val="0"/>
                        </a:spcBef>
                        <a:spcAft>
                          <a:spcPts val="0"/>
                        </a:spcAft>
                      </a:pPr>
                      <a:r>
                        <a:rPr lang="en-US" sz="1600" dirty="0">
                          <a:effectLst/>
                        </a:rPr>
                        <a:t>Executive Collaboration— The Governor quickly established the Coronavirus Response Team (CRT) to engage agency directors in the evaluation of situational information and response actions to determine priorities for the state. </a:t>
                      </a:r>
                    </a:p>
                    <a:p>
                      <a:pPr marL="0" marR="0">
                        <a:spcBef>
                          <a:spcPts val="0"/>
                        </a:spcBef>
                        <a:spcAft>
                          <a:spcPts val="0"/>
                        </a:spcAft>
                      </a:pPr>
                      <a:r>
                        <a:rPr lang="en-US" sz="1600" dirty="0">
                          <a:effectLst/>
                        </a:rPr>
                        <a:t>Incident Management Teams—Integration of IMT teams helped the CRT/Multi-Agency Coordination (MAC) group, OHA and OEM coordinate and transition from an agency focused response to an enterprise response. </a:t>
                      </a:r>
                    </a:p>
                    <a:p>
                      <a:pPr marL="0" marR="0">
                        <a:spcBef>
                          <a:spcPts val="0"/>
                        </a:spcBef>
                        <a:spcAft>
                          <a:spcPts val="0"/>
                        </a:spcAft>
                      </a:pPr>
                      <a:r>
                        <a:rPr lang="en-US" sz="1600" dirty="0">
                          <a:effectLst/>
                        </a:rPr>
                        <a:t>Relationship with Partners—Relationships with HHS partners assisted with the initial response to and the distribution of the warehoused PPE. As the sourcing and procuring effort grew, partnerships between FEMA and the private sector yielded good results.</a:t>
                      </a:r>
                    </a:p>
                    <a:p>
                      <a:pPr marL="0" marR="0">
                        <a:spcBef>
                          <a:spcPts val="0"/>
                        </a:spcBef>
                        <a:spcAft>
                          <a:spcPts val="0"/>
                        </a:spcAft>
                      </a:pPr>
                      <a:r>
                        <a:rPr lang="en-US" sz="1600" dirty="0">
                          <a:effectLst/>
                        </a:rPr>
                        <a:t>ESF 7 Problem-solving Mindset—Strong executive leadership and flexibility allowed DAS to embrace common day-to-day practices, adjust operations as the situation required, and engage team members to get the work done. </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37171" marR="37171" marT="0" marB="0"/>
                </a:tc>
                <a:extLst>
                  <a:ext uri="{0D108BD9-81ED-4DB2-BD59-A6C34878D82A}">
                    <a16:rowId xmlns:a16="http://schemas.microsoft.com/office/drawing/2014/main" val="53358224"/>
                  </a:ext>
                </a:extLst>
              </a:tr>
            </a:tbl>
          </a:graphicData>
        </a:graphic>
      </p:graphicFrame>
    </p:spTree>
    <p:extLst>
      <p:ext uri="{BB962C8B-B14F-4D97-AF65-F5344CB8AC3E}">
        <p14:creationId xmlns:p14="http://schemas.microsoft.com/office/powerpoint/2010/main" val="2671633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218451"/>
            <a:ext cx="9720072" cy="1097883"/>
          </a:xfrm>
        </p:spPr>
        <p:txBody>
          <a:bodyPr>
            <a:normAutofit/>
          </a:bodyPr>
          <a:lstStyle/>
          <a:p>
            <a:r>
              <a:rPr lang="en-US" sz="4000" dirty="0">
                <a:solidFill>
                  <a:schemeClr val="accent5">
                    <a:lumMod val="50000"/>
                  </a:schemeClr>
                </a:solidFill>
              </a:rPr>
              <a:t>O</a:t>
            </a:r>
            <a:r>
              <a:rPr lang="en-US" sz="3200" dirty="0">
                <a:solidFill>
                  <a:schemeClr val="accent5">
                    <a:lumMod val="50000"/>
                  </a:schemeClr>
                </a:solidFill>
              </a:rPr>
              <a:t>regon </a:t>
            </a:r>
            <a:r>
              <a:rPr lang="en-US" sz="4000" dirty="0">
                <a:solidFill>
                  <a:schemeClr val="accent5">
                    <a:lumMod val="50000"/>
                  </a:schemeClr>
                </a:solidFill>
              </a:rPr>
              <a:t>COVID-19 AAR </a:t>
            </a:r>
            <a:br>
              <a:rPr lang="en-US" sz="4000" dirty="0">
                <a:solidFill>
                  <a:schemeClr val="accent5">
                    <a:lumMod val="50000"/>
                  </a:schemeClr>
                </a:solidFill>
              </a:rPr>
            </a:br>
            <a:r>
              <a:rPr lang="en-US" sz="4000" dirty="0">
                <a:solidFill>
                  <a:schemeClr val="accent5">
                    <a:lumMod val="50000"/>
                  </a:schemeClr>
                </a:solidFill>
              </a:rPr>
              <a:t>SOC #2 Key Decision Timeline </a:t>
            </a:r>
          </a:p>
        </p:txBody>
      </p:sp>
      <p:pic>
        <p:nvPicPr>
          <p:cNvPr id="5" name="Picture 4">
            <a:extLst>
              <a:ext uri="{FF2B5EF4-FFF2-40B4-BE49-F238E27FC236}">
                <a16:creationId xmlns:a16="http://schemas.microsoft.com/office/drawing/2014/main" id="{BA6D5D76-B27E-4F90-AFA2-2A8FA46D0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0"/>
            <a:ext cx="986771" cy="986771"/>
          </a:xfrm>
          <a:prstGeom prst="rect">
            <a:avLst/>
          </a:prstGeom>
        </p:spPr>
      </p:pic>
      <p:pic>
        <p:nvPicPr>
          <p:cNvPr id="7" name="Picture 6">
            <a:extLst>
              <a:ext uri="{FF2B5EF4-FFF2-40B4-BE49-F238E27FC236}">
                <a16:creationId xmlns:a16="http://schemas.microsoft.com/office/drawing/2014/main" id="{CA24CC1D-4F8A-42CD-A00A-73E116485C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pic>
        <p:nvPicPr>
          <p:cNvPr id="6" name="Picture 5">
            <a:extLst>
              <a:ext uri="{FF2B5EF4-FFF2-40B4-BE49-F238E27FC236}">
                <a16:creationId xmlns:a16="http://schemas.microsoft.com/office/drawing/2014/main" id="{241BBA0A-38FA-4EBF-B8CE-0F28EBCD30C5}"/>
              </a:ext>
            </a:extLst>
          </p:cNvPr>
          <p:cNvPicPr/>
          <p:nvPr/>
        </p:nvPicPr>
        <p:blipFill>
          <a:blip r:embed="rId5"/>
          <a:stretch>
            <a:fillRect/>
          </a:stretch>
        </p:blipFill>
        <p:spPr>
          <a:xfrm>
            <a:off x="3071736" y="1270207"/>
            <a:ext cx="5943600" cy="5530850"/>
          </a:xfrm>
          <a:prstGeom prst="rect">
            <a:avLst/>
          </a:prstGeom>
        </p:spPr>
      </p:pic>
    </p:spTree>
    <p:extLst>
      <p:ext uri="{BB962C8B-B14F-4D97-AF65-F5344CB8AC3E}">
        <p14:creationId xmlns:p14="http://schemas.microsoft.com/office/powerpoint/2010/main" val="40885455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032569"/>
          </a:xfrm>
        </p:spPr>
        <p:txBody>
          <a:bodyPr>
            <a:normAutofit fontScale="90000"/>
          </a:bodyPr>
          <a:lstStyle/>
          <a:p>
            <a:r>
              <a:rPr lang="en-US" sz="4000" dirty="0">
                <a:solidFill>
                  <a:schemeClr val="accent5">
                    <a:lumMod val="50000"/>
                  </a:schemeClr>
                </a:solidFill>
              </a:rPr>
              <a:t>O</a:t>
            </a:r>
            <a:r>
              <a:rPr lang="en-US" sz="2800" dirty="0">
                <a:solidFill>
                  <a:schemeClr val="accent5">
                    <a:lumMod val="50000"/>
                  </a:schemeClr>
                </a:solidFill>
              </a:rPr>
              <a:t>regon </a:t>
            </a:r>
            <a:r>
              <a:rPr lang="en-US" sz="4000" dirty="0">
                <a:solidFill>
                  <a:schemeClr val="accent5">
                    <a:lumMod val="50000"/>
                  </a:schemeClr>
                </a:solidFill>
              </a:rPr>
              <a:t>COVID-19 AAR SOC #2</a:t>
            </a:r>
            <a:br>
              <a:rPr lang="en-US" sz="4000" dirty="0">
                <a:solidFill>
                  <a:schemeClr val="accent5">
                    <a:lumMod val="50000"/>
                  </a:schemeClr>
                </a:solidFill>
              </a:rPr>
            </a:br>
            <a:r>
              <a:rPr lang="en-US" sz="4000" dirty="0">
                <a:solidFill>
                  <a:schemeClr val="accent5">
                    <a:lumMod val="50000"/>
                  </a:schemeClr>
                </a:solidFill>
              </a:rPr>
              <a:t>Key Findings</a:t>
            </a:r>
          </a:p>
        </p:txBody>
      </p:sp>
      <p:pic>
        <p:nvPicPr>
          <p:cNvPr id="5" name="Picture 4">
            <a:extLst>
              <a:ext uri="{FF2B5EF4-FFF2-40B4-BE49-F238E27FC236}">
                <a16:creationId xmlns:a16="http://schemas.microsoft.com/office/drawing/2014/main" id="{AEA4E040-C7DE-4523-A22B-968550A966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0"/>
            <a:ext cx="986771" cy="986771"/>
          </a:xfrm>
          <a:prstGeom prst="rect">
            <a:avLst/>
          </a:prstGeom>
        </p:spPr>
      </p:pic>
      <p:pic>
        <p:nvPicPr>
          <p:cNvPr id="7" name="Picture 6">
            <a:extLst>
              <a:ext uri="{FF2B5EF4-FFF2-40B4-BE49-F238E27FC236}">
                <a16:creationId xmlns:a16="http://schemas.microsoft.com/office/drawing/2014/main" id="{5F79EF44-C80E-4D77-B157-D8BC18AFF6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graphicFrame>
        <p:nvGraphicFramePr>
          <p:cNvPr id="9" name="Table 8">
            <a:extLst>
              <a:ext uri="{FF2B5EF4-FFF2-40B4-BE49-F238E27FC236}">
                <a16:creationId xmlns:a16="http://schemas.microsoft.com/office/drawing/2014/main" id="{9343FCCB-F97C-4DBC-9475-9D73E7A990DB}"/>
              </a:ext>
            </a:extLst>
          </p:cNvPr>
          <p:cNvGraphicFramePr>
            <a:graphicFrameLocks noGrp="1"/>
          </p:cNvGraphicFramePr>
          <p:nvPr>
            <p:extLst>
              <p:ext uri="{D42A27DB-BD31-4B8C-83A1-F6EECF244321}">
                <p14:modId xmlns:p14="http://schemas.microsoft.com/office/powerpoint/2010/main" val="3936935136"/>
              </p:ext>
            </p:extLst>
          </p:nvPr>
        </p:nvGraphicFramePr>
        <p:xfrm>
          <a:off x="904352" y="1700174"/>
          <a:ext cx="10550769" cy="4422431"/>
        </p:xfrm>
        <a:graphic>
          <a:graphicData uri="http://schemas.openxmlformats.org/drawingml/2006/table">
            <a:tbl>
              <a:tblPr bandRow="1">
                <a:tableStyleId>{5C22544A-7EE6-4342-B048-85BDC9FD1C3A}</a:tableStyleId>
              </a:tblPr>
              <a:tblGrid>
                <a:gridCol w="2228816">
                  <a:extLst>
                    <a:ext uri="{9D8B030D-6E8A-4147-A177-3AD203B41FA5}">
                      <a16:colId xmlns:a16="http://schemas.microsoft.com/office/drawing/2014/main" val="1535835245"/>
                    </a:ext>
                  </a:extLst>
                </a:gridCol>
                <a:gridCol w="8321953">
                  <a:extLst>
                    <a:ext uri="{9D8B030D-6E8A-4147-A177-3AD203B41FA5}">
                      <a16:colId xmlns:a16="http://schemas.microsoft.com/office/drawing/2014/main" val="3090579230"/>
                    </a:ext>
                  </a:extLst>
                </a:gridCol>
              </a:tblGrid>
              <a:tr h="0">
                <a:tc gridSpan="2">
                  <a:txBody>
                    <a:bodyPr/>
                    <a:lstStyle/>
                    <a:p>
                      <a:pPr marL="0" marR="0" indent="-66675">
                        <a:lnSpc>
                          <a:spcPct val="107000"/>
                        </a:lnSpc>
                        <a:spcBef>
                          <a:spcPts val="1200"/>
                        </a:spcBef>
                        <a:spcAft>
                          <a:spcPts val="1200"/>
                        </a:spcAft>
                      </a:pPr>
                      <a:r>
                        <a:rPr lang="en-US" sz="1600" dirty="0">
                          <a:solidFill>
                            <a:schemeClr val="tx1"/>
                          </a:solidFill>
                          <a:effectLst/>
                        </a:rPr>
                        <a:t>Areas of Success</a:t>
                      </a:r>
                      <a:endParaRPr lang="en-US" sz="1600" b="1" dirty="0">
                        <a:solidFill>
                          <a:schemeClr val="tx1"/>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16812" marR="16812" marT="0" marB="0">
                    <a:solidFill>
                      <a:schemeClr val="accent1"/>
                    </a:solidFill>
                  </a:tcPr>
                </a:tc>
                <a:tc hMerge="1">
                  <a:txBody>
                    <a:bodyPr/>
                    <a:lstStyle/>
                    <a:p>
                      <a:endParaRPr lang="en-US"/>
                    </a:p>
                  </a:txBody>
                  <a:tcPr/>
                </a:tc>
                <a:extLst>
                  <a:ext uri="{0D108BD9-81ED-4DB2-BD59-A6C34878D82A}">
                    <a16:rowId xmlns:a16="http://schemas.microsoft.com/office/drawing/2014/main" val="3643372435"/>
                  </a:ext>
                </a:extLst>
              </a:tr>
              <a:tr h="1291372">
                <a:tc>
                  <a:txBody>
                    <a:bodyPr/>
                    <a:lstStyle/>
                    <a:p>
                      <a:pPr marL="0" marR="0">
                        <a:lnSpc>
                          <a:spcPct val="107000"/>
                        </a:lnSpc>
                        <a:spcBef>
                          <a:spcPts val="0"/>
                        </a:spcBef>
                        <a:spcAft>
                          <a:spcPts val="0"/>
                        </a:spcAft>
                      </a:pPr>
                      <a:r>
                        <a:rPr lang="en-US" sz="1400" b="1" kern="1200" dirty="0">
                          <a:solidFill>
                            <a:schemeClr val="lt1"/>
                          </a:solidFill>
                          <a:effectLst/>
                          <a:latin typeface="+mn-lt"/>
                          <a:ea typeface="+mn-ea"/>
                          <a:cs typeface="+mn-cs"/>
                        </a:rPr>
                        <a:t>Planning</a:t>
                      </a:r>
                    </a:p>
                  </a:txBody>
                  <a:tcPr marL="16812" marR="16812" marT="0" marB="0">
                    <a:solidFill>
                      <a:schemeClr val="accent1"/>
                    </a:solidFill>
                  </a:tcPr>
                </a:tc>
                <a:tc>
                  <a:txBody>
                    <a:bodyPr/>
                    <a:lstStyle/>
                    <a:p>
                      <a:pPr marL="0" marR="0">
                        <a:lnSpc>
                          <a:spcPct val="107000"/>
                        </a:lnSpc>
                        <a:spcBef>
                          <a:spcPts val="0"/>
                        </a:spcBef>
                        <a:spcAft>
                          <a:spcPts val="0"/>
                        </a:spcAft>
                      </a:pPr>
                      <a:r>
                        <a:rPr lang="en-US" sz="1600" dirty="0">
                          <a:effectLst/>
                        </a:rPr>
                        <a:t>Comprehensive Emergency Management Program—The program includes a suite of plans, including a hazard mitigation plan, preparedness plan, emergency operations plan and a recovery plan. </a:t>
                      </a:r>
                    </a:p>
                    <a:p>
                      <a:pPr marL="0" marR="0">
                        <a:lnSpc>
                          <a:spcPct val="107000"/>
                        </a:lnSpc>
                        <a:spcBef>
                          <a:spcPts val="0"/>
                        </a:spcBef>
                        <a:spcAft>
                          <a:spcPts val="0"/>
                        </a:spcAft>
                      </a:pPr>
                      <a:r>
                        <a:rPr lang="en-US" sz="1600" dirty="0">
                          <a:effectLst/>
                        </a:rPr>
                        <a:t>Training and Exercises —The Governor’s Disaster Cabinet (GDC) Exercises in 2018 and 2019 created a sense of buy-in for disaster work across state agencies.</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16812" marR="16812" marT="0" marB="0"/>
                </a:tc>
                <a:extLst>
                  <a:ext uri="{0D108BD9-81ED-4DB2-BD59-A6C34878D82A}">
                    <a16:rowId xmlns:a16="http://schemas.microsoft.com/office/drawing/2014/main" val="733908095"/>
                  </a:ext>
                </a:extLst>
              </a:tr>
              <a:tr h="1776208">
                <a:tc>
                  <a:txBody>
                    <a:bodyPr/>
                    <a:lstStyle/>
                    <a:p>
                      <a:pPr marL="0" marR="0">
                        <a:lnSpc>
                          <a:spcPct val="107000"/>
                        </a:lnSpc>
                        <a:spcBef>
                          <a:spcPts val="0"/>
                        </a:spcBef>
                        <a:spcAft>
                          <a:spcPts val="0"/>
                        </a:spcAft>
                      </a:pPr>
                      <a:r>
                        <a:rPr lang="en-US" sz="1400" b="1" kern="1200" dirty="0">
                          <a:solidFill>
                            <a:schemeClr val="lt1"/>
                          </a:solidFill>
                          <a:effectLst/>
                          <a:latin typeface="+mn-lt"/>
                          <a:ea typeface="+mn-ea"/>
                          <a:cs typeface="+mn-cs"/>
                        </a:rPr>
                        <a:t>Situational Assessment</a:t>
                      </a:r>
                    </a:p>
                  </a:txBody>
                  <a:tcPr marL="16812" marR="16812" marT="0" marB="0">
                    <a:solidFill>
                      <a:schemeClr val="accent1"/>
                    </a:solidFill>
                  </a:tcPr>
                </a:tc>
                <a:tc>
                  <a:txBody>
                    <a:bodyPr/>
                    <a:lstStyle/>
                    <a:p>
                      <a:pPr marL="0" marR="0">
                        <a:lnSpc>
                          <a:spcPct val="107000"/>
                        </a:lnSpc>
                        <a:spcBef>
                          <a:spcPts val="0"/>
                        </a:spcBef>
                        <a:spcAft>
                          <a:spcPts val="0"/>
                        </a:spcAft>
                      </a:pPr>
                      <a:r>
                        <a:rPr lang="en-US" sz="1600" dirty="0">
                          <a:effectLst/>
                        </a:rPr>
                        <a:t>Initial Public Health Response—OHA activated emergency operations on January 21 following a health intelligence briefing. Soon after the OHA IMT stood up and began augmenting public health personnel with staff from across OHA and other agencies as response operations grew. </a:t>
                      </a:r>
                    </a:p>
                    <a:p>
                      <a:pPr marL="0" marR="0">
                        <a:lnSpc>
                          <a:spcPct val="107000"/>
                        </a:lnSpc>
                        <a:spcBef>
                          <a:spcPts val="0"/>
                        </a:spcBef>
                        <a:spcAft>
                          <a:spcPts val="0"/>
                        </a:spcAft>
                      </a:pPr>
                      <a:r>
                        <a:rPr lang="en-US" sz="1600" dirty="0">
                          <a:effectLst/>
                        </a:rPr>
                        <a:t>Executive Leadership—OHA worked very closely with the Governor and her team, providing the best information and guidance possible to assist with executive decision-making.</a:t>
                      </a:r>
                    </a:p>
                    <a:p>
                      <a:pPr marL="0" marR="0">
                        <a:lnSpc>
                          <a:spcPct val="107000"/>
                        </a:lnSpc>
                        <a:spcBef>
                          <a:spcPts val="0"/>
                        </a:spcBef>
                        <a:spcAft>
                          <a:spcPts val="0"/>
                        </a:spcAft>
                      </a:pPr>
                      <a:r>
                        <a:rPr lang="en-US" sz="1600" dirty="0">
                          <a:effectLst/>
                        </a:rPr>
                        <a:t>Agency Engagement—The governor was well prepared to address this event. GDC and Economic Recovery EO 16-07 were established. The state agencies faced new challenges and were able to quickly adjust to overcome.</a:t>
                      </a:r>
                    </a:p>
                    <a:p>
                      <a:pPr marL="0" marR="0">
                        <a:lnSpc>
                          <a:spcPct val="107000"/>
                        </a:lnSpc>
                        <a:spcBef>
                          <a:spcPts val="0"/>
                        </a:spcBef>
                        <a:spcAft>
                          <a:spcPts val="0"/>
                        </a:spcAft>
                      </a:pP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16812" marR="16812" marT="0" marB="0"/>
                </a:tc>
                <a:extLst>
                  <a:ext uri="{0D108BD9-81ED-4DB2-BD59-A6C34878D82A}">
                    <a16:rowId xmlns:a16="http://schemas.microsoft.com/office/drawing/2014/main" val="2871121949"/>
                  </a:ext>
                </a:extLst>
              </a:tr>
              <a:tr h="381685">
                <a:tc>
                  <a:txBody>
                    <a:bodyPr/>
                    <a:lstStyle/>
                    <a:p>
                      <a:pPr marL="0" marR="0">
                        <a:lnSpc>
                          <a:spcPct val="107000"/>
                        </a:lnSpc>
                        <a:spcBef>
                          <a:spcPts val="0"/>
                        </a:spcBef>
                        <a:spcAft>
                          <a:spcPts val="0"/>
                        </a:spcAft>
                      </a:pPr>
                      <a:r>
                        <a:rPr lang="en-US" sz="1400" b="1" kern="1200" dirty="0">
                          <a:solidFill>
                            <a:schemeClr val="lt1"/>
                          </a:solidFill>
                          <a:effectLst/>
                          <a:latin typeface="+mn-lt"/>
                          <a:ea typeface="+mn-ea"/>
                          <a:cs typeface="+mn-cs"/>
                        </a:rPr>
                        <a:t>Environmental Response/Health &amp; Safety </a:t>
                      </a:r>
                    </a:p>
                  </a:txBody>
                  <a:tcPr marL="16812" marR="16812" marT="0" marB="0">
                    <a:solidFill>
                      <a:schemeClr val="accent1"/>
                    </a:solidFill>
                  </a:tcPr>
                </a:tc>
                <a:tc>
                  <a:txBody>
                    <a:bodyPr/>
                    <a:lstStyle/>
                    <a:p>
                      <a:pPr marL="0" marR="0">
                        <a:lnSpc>
                          <a:spcPct val="107000"/>
                        </a:lnSpc>
                        <a:spcBef>
                          <a:spcPts val="0"/>
                        </a:spcBef>
                        <a:spcAft>
                          <a:spcPts val="0"/>
                        </a:spcAft>
                      </a:pPr>
                      <a:r>
                        <a:rPr lang="en-US" sz="1600" dirty="0">
                          <a:effectLst/>
                        </a:rPr>
                        <a:t>Public Health Guided Decisions—The Governor’s Executive Orders provided instructions to protect the health and safety of Oregonians.</a:t>
                      </a:r>
                      <a:endParaRPr lang="en-US" sz="1600" dirty="0">
                        <a:effectLst/>
                        <a:latin typeface="Calibri Light" panose="020F0302020204030204" pitchFamily="34" charset="0"/>
                        <a:ea typeface="Times New Roman" panose="02020603050405020304" pitchFamily="18" charset="0"/>
                        <a:cs typeface="Times New Roman" panose="02020603050405020304" pitchFamily="18" charset="0"/>
                      </a:endParaRPr>
                    </a:p>
                  </a:txBody>
                  <a:tcPr marL="16812" marR="16812" marT="0" marB="0"/>
                </a:tc>
                <a:extLst>
                  <a:ext uri="{0D108BD9-81ED-4DB2-BD59-A6C34878D82A}">
                    <a16:rowId xmlns:a16="http://schemas.microsoft.com/office/drawing/2014/main" val="2551361877"/>
                  </a:ext>
                </a:extLst>
              </a:tr>
            </a:tbl>
          </a:graphicData>
        </a:graphic>
      </p:graphicFrame>
    </p:spTree>
    <p:extLst>
      <p:ext uri="{BB962C8B-B14F-4D97-AF65-F5344CB8AC3E}">
        <p14:creationId xmlns:p14="http://schemas.microsoft.com/office/powerpoint/2010/main" val="1091916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9008" y="399321"/>
            <a:ext cx="9720072" cy="570345"/>
          </a:xfrm>
        </p:spPr>
        <p:txBody>
          <a:bodyPr>
            <a:noAutofit/>
          </a:bodyPr>
          <a:lstStyle/>
          <a:p>
            <a:r>
              <a:rPr lang="en-US" sz="3200" dirty="0">
                <a:solidFill>
                  <a:schemeClr val="accent5">
                    <a:lumMod val="50000"/>
                  </a:schemeClr>
                </a:solidFill>
              </a:rPr>
              <a:t>O</a:t>
            </a:r>
            <a:r>
              <a:rPr lang="en-US" sz="2800" dirty="0">
                <a:solidFill>
                  <a:schemeClr val="accent5">
                    <a:lumMod val="50000"/>
                  </a:schemeClr>
                </a:solidFill>
              </a:rPr>
              <a:t>regon </a:t>
            </a:r>
            <a:r>
              <a:rPr lang="en-US" sz="3200" dirty="0">
                <a:solidFill>
                  <a:schemeClr val="accent5">
                    <a:lumMod val="50000"/>
                  </a:schemeClr>
                </a:solidFill>
              </a:rPr>
              <a:t>COVID-19 AAR </a:t>
            </a:r>
            <a:br>
              <a:rPr lang="en-US" sz="3200" dirty="0">
                <a:solidFill>
                  <a:schemeClr val="accent5">
                    <a:lumMod val="50000"/>
                  </a:schemeClr>
                </a:solidFill>
              </a:rPr>
            </a:br>
            <a:r>
              <a:rPr lang="en-US" sz="3200" dirty="0">
                <a:solidFill>
                  <a:schemeClr val="accent5">
                    <a:lumMod val="50000"/>
                  </a:schemeClr>
                </a:solidFill>
              </a:rPr>
              <a:t>SOC #3 Key Decision Timeline </a:t>
            </a:r>
          </a:p>
        </p:txBody>
      </p:sp>
      <p:pic>
        <p:nvPicPr>
          <p:cNvPr id="5" name="Picture 4">
            <a:extLst>
              <a:ext uri="{FF2B5EF4-FFF2-40B4-BE49-F238E27FC236}">
                <a16:creationId xmlns:a16="http://schemas.microsoft.com/office/drawing/2014/main" id="{BA6D5D76-B27E-4F90-AFA2-2A8FA46D0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7818" y="0"/>
            <a:ext cx="986771" cy="986771"/>
          </a:xfrm>
          <a:prstGeom prst="rect">
            <a:avLst/>
          </a:prstGeom>
        </p:spPr>
      </p:pic>
      <p:pic>
        <p:nvPicPr>
          <p:cNvPr id="7" name="Picture 6">
            <a:extLst>
              <a:ext uri="{FF2B5EF4-FFF2-40B4-BE49-F238E27FC236}">
                <a16:creationId xmlns:a16="http://schemas.microsoft.com/office/drawing/2014/main" id="{CA24CC1D-4F8A-42CD-A00A-73E116485C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17281" y="6272784"/>
            <a:ext cx="2527308" cy="528273"/>
          </a:xfrm>
          <a:prstGeom prst="rect">
            <a:avLst/>
          </a:prstGeom>
        </p:spPr>
      </p:pic>
      <p:pic>
        <p:nvPicPr>
          <p:cNvPr id="6" name="image2.png">
            <a:extLst>
              <a:ext uri="{FF2B5EF4-FFF2-40B4-BE49-F238E27FC236}">
                <a16:creationId xmlns:a16="http://schemas.microsoft.com/office/drawing/2014/main" id="{D24F37C3-457D-4AD1-9B15-3432F46095ED}"/>
              </a:ext>
            </a:extLst>
          </p:cNvPr>
          <p:cNvPicPr/>
          <p:nvPr/>
        </p:nvPicPr>
        <p:blipFill>
          <a:blip r:embed="rId5"/>
          <a:srcRect/>
          <a:stretch>
            <a:fillRect/>
          </a:stretch>
        </p:blipFill>
        <p:spPr>
          <a:xfrm>
            <a:off x="3615435" y="1100662"/>
            <a:ext cx="5292725" cy="5700395"/>
          </a:xfrm>
          <a:prstGeom prst="rect">
            <a:avLst/>
          </a:prstGeom>
          <a:ln/>
        </p:spPr>
      </p:pic>
    </p:spTree>
    <p:extLst>
      <p:ext uri="{BB962C8B-B14F-4D97-AF65-F5344CB8AC3E}">
        <p14:creationId xmlns:p14="http://schemas.microsoft.com/office/powerpoint/2010/main" val="37238551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4825F1AF-8DBC-4E3D-9F3D-688338DA83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746</TotalTime>
  <Words>952</Words>
  <Application>Microsoft Office PowerPoint</Application>
  <PresentationFormat>Widescreen</PresentationFormat>
  <Paragraphs>102</Paragraphs>
  <Slides>11</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Calibri</vt:lpstr>
      <vt:lpstr>Calibri Light</vt:lpstr>
      <vt:lpstr>Times New Roman</vt:lpstr>
      <vt:lpstr>Tw Cen MT</vt:lpstr>
      <vt:lpstr>Tw Cen MT Condensed</vt:lpstr>
      <vt:lpstr>Wingdings 3</vt:lpstr>
      <vt:lpstr>Integral</vt:lpstr>
      <vt:lpstr>  STATE OF OREGON ~ Executive Branch   COVID-19 After Action Review's   </vt:lpstr>
      <vt:lpstr>Oregon COVID-19 AAR (Jan-May 2020)</vt:lpstr>
      <vt:lpstr>List of organizations getting surveyed</vt:lpstr>
      <vt:lpstr>Oregon COVID-19 AAR </vt:lpstr>
      <vt:lpstr>Oregon COVID-19 AAR  SOC #1 Key Decision Timeline </vt:lpstr>
      <vt:lpstr>Oregon COVID-19 AAR SOC #1  Key Findings</vt:lpstr>
      <vt:lpstr>Oregon COVID-19 AAR  SOC #2 Key Decision Timeline </vt:lpstr>
      <vt:lpstr>Oregon COVID-19 AAR SOC #2 Key Findings</vt:lpstr>
      <vt:lpstr>Oregon COVID-19 AAR  SOC #3 Key Decision Timeline </vt:lpstr>
      <vt:lpstr>Oregon COVID-19 AAR SOC #3 Key Findings</vt:lpstr>
      <vt:lpstr>Point of contact</vt:lpstr>
    </vt:vector>
  </TitlesOfParts>
  <Company>State of Oregon - DAS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HARRYMAN Mike K * GOV</dc:creator>
  <cp:lastModifiedBy>TASNADY Julie * GOV</cp:lastModifiedBy>
  <cp:revision>64</cp:revision>
  <cp:lastPrinted>2020-12-13T20:26:36Z</cp:lastPrinted>
  <dcterms:created xsi:type="dcterms:W3CDTF">2020-06-24T15:39:22Z</dcterms:created>
  <dcterms:modified xsi:type="dcterms:W3CDTF">2021-04-14T20:04:37Z</dcterms:modified>
</cp:coreProperties>
</file>