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6" r:id="rId6"/>
    <p:sldMasterId id="2147483698" r:id="rId7"/>
    <p:sldMasterId id="2147483710" r:id="rId8"/>
    <p:sldMasterId id="2147483722" r:id="rId9"/>
    <p:sldMasterId id="2147483734" r:id="rId10"/>
    <p:sldMasterId id="2147483739" r:id="rId11"/>
  </p:sldMasterIdLst>
  <p:notesMasterIdLst>
    <p:notesMasterId r:id="rId24"/>
  </p:notesMasterIdLst>
  <p:sldIdLst>
    <p:sldId id="1848" r:id="rId12"/>
    <p:sldId id="2142532570" r:id="rId13"/>
    <p:sldId id="2142532571" r:id="rId14"/>
    <p:sldId id="1878" r:id="rId15"/>
    <p:sldId id="307" r:id="rId16"/>
    <p:sldId id="2142532569" r:id="rId17"/>
    <p:sldId id="308" r:id="rId18"/>
    <p:sldId id="2142532559" r:id="rId19"/>
    <p:sldId id="2142532563" r:id="rId20"/>
    <p:sldId id="2142532567" r:id="rId21"/>
    <p:sldId id="2142532562" r:id="rId22"/>
    <p:sldId id="21425325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clair Megan" initials="AM" lastIdx="15" clrIdx="0">
    <p:extLst>
      <p:ext uri="{19B8F6BF-5375-455C-9EA6-DF929625EA0E}">
        <p15:presenceInfo xmlns:p15="http://schemas.microsoft.com/office/powerpoint/2012/main" userId="S::MEGAN.AUCLAIR@dhsoha.state.or.us::99bb00b3-648d-4d05-ade9-7fba13ecd390" providerId="AD"/>
      </p:ext>
    </p:extLst>
  </p:cmAuthor>
  <p:cmAuthor id="2" name="Jagger Dawn A" initials="JDA" lastIdx="24" clrIdx="1">
    <p:extLst>
      <p:ext uri="{19B8F6BF-5375-455C-9EA6-DF929625EA0E}">
        <p15:presenceInfo xmlns:p15="http://schemas.microsoft.com/office/powerpoint/2012/main" userId="S::Dawn.Jagger@dhsoha.state.or.us::d071b6ef-0c90-481a-9290-0640c9abffc6" providerId="AD"/>
      </p:ext>
    </p:extLst>
  </p:cmAuthor>
  <p:cmAuthor id="3" name="Hargunani Dana" initials="HD" lastIdx="1" clrIdx="2">
    <p:extLst>
      <p:ext uri="{19B8F6BF-5375-455C-9EA6-DF929625EA0E}">
        <p15:presenceInfo xmlns:p15="http://schemas.microsoft.com/office/powerpoint/2012/main" userId="S::DANA.HARGUNANI@dhsoha.state.or.us::0ef73ef5-fc48-4753-aeca-3f6dcb41c9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E"/>
    <a:srgbClr val="D78D1F"/>
    <a:srgbClr val="005A9E"/>
    <a:srgbClr val="EDCA73"/>
    <a:srgbClr val="E5B233"/>
    <a:srgbClr val="89BDBD"/>
    <a:srgbClr val="87B3AE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8" autoAdjust="0"/>
    <p:restoredTop sz="75761" autoAdjust="0"/>
  </p:normalViewPr>
  <p:slideViewPr>
    <p:cSldViewPr snapToGrid="0">
      <p:cViewPr varScale="1">
        <p:scale>
          <a:sx n="86" d="100"/>
          <a:sy n="86" d="100"/>
        </p:scale>
        <p:origin x="1992" y="96"/>
      </p:cViewPr>
      <p:guideLst/>
    </p:cSldViewPr>
  </p:slideViewPr>
  <p:outlineViewPr>
    <p:cViewPr>
      <p:scale>
        <a:sx n="33" d="100"/>
        <a:sy n="33" d="100"/>
      </p:scale>
      <p:origin x="0" y="-17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CA7AA-5500-45ED-B738-9446AF8C7BF7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CCE0-B1BF-449D-9010-0D09F328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VEC is a member of the Vaccine Operations Team – Equity (VOTE). The VEC’s main focus is communicating and coordinating vaccine event support with the CP. Another VOTE staff member is responsible for coordinating resources across VPU operational branches.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9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>
              <a:solidFill>
                <a:srgbClr val="0055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AD93DC3-2293-4198-BDF7-2D48B7093C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6C1E5-9555-4A94-B314-99DBC1858D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54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D33DD-3FCF-4976-813D-ABC54E13B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A4372C9-8483-434E-AC48-263A4D750F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BDC7-F241-4663-B339-A050E5256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543E170-E7C9-4F31-9A28-324D500EBA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4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6D72DE-E249-4D72-B5AB-B4DE976F4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52AE602-E129-45B9-8BA7-F47AD2E92B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55AE-1B8F-4991-8469-B7EBBD3E2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A9B6B8-99CD-4113-B414-F990B2C4E7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D96E4-8D10-4A60-8D21-4B435B888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36631A-995E-47B1-9A0C-88913C868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32B7-E7BE-4097-B6EE-769D0DDF8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CF2167-4DBE-45C2-970A-393127E96A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9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5F29C0-985E-4CCA-95EC-029C882F3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679012F-6909-48BE-BDF7-23462E3015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6CFD-2ED6-4816-841A-F22FABC14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7A312C2-F640-4BBF-B37F-C3B133D41E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4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1231C1-0494-4C19-BFA2-B1E72CC37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6752C9-22EA-4C02-A131-BC53C846D4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19AB-CE53-438A-B076-7D9F082B6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DEF537-1D67-4276-8861-BC1E02148BE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7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B892D5-5920-4CCB-9D63-93C20FEF8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A01CA9C-7271-4B4E-B907-DB6986E5EB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DFC4-1475-460B-B9E2-9CFB41DFF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23F01F4-7BC7-4179-BAE1-42C9E3ACB8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97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E9923-CAAB-4993-B135-EAA5DBF60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8171EC-CCDF-4FF1-A563-08B3EB325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63A-7368-4C04-B6B0-C78B36E7A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E9409B9-8EF3-4BCE-8A7A-B49B147830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0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10333-060A-4A82-BE0B-AB3A689D4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2ECCA8-D871-411C-9BE3-03F2D3BF6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5780-059F-483B-B198-F770037BF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8FAFED9-8C58-4667-952B-797A5C6327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2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35757-1CB8-47E6-A612-351791F63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631848-1CBB-4AF2-A9E4-1CF4389A11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FECD-D080-419C-8C0B-C62E4384D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87720C5-19FF-48CE-AFA7-291D02864E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373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7E72D-22F8-433E-9489-2E11EA7E8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B20A34-8642-4576-AA2F-C52CD1E89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B927-9F32-489B-85D0-F5901BBA9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26DC1B-CAB5-4066-B552-64AA7DD4EE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3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4114800" y="-101600"/>
            <a:ext cx="4554314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/>
          </p:nvPr>
        </p:nvSpPr>
        <p:spPr>
          <a:xfrm>
            <a:off x="452438" y="635000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2438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090B28C-07C1-4951-A5D2-A32E3207747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xfrm>
            <a:off x="4500563" y="6542088"/>
            <a:ext cx="13811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AC5C-7F39-4945-88CA-26DB39FBB9D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268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/>
          </p:nvPr>
        </p:nvSpPr>
        <p:spPr>
          <a:xfrm>
            <a:off x="452436" y="2266950"/>
            <a:ext cx="8239127" cy="2324100"/>
          </a:xfrm>
          <a:prstGeom prst="rect">
            <a:avLst/>
          </a:prstGeom>
        </p:spPr>
        <p:txBody>
          <a:bodyPr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23A04C84-401C-48DD-8473-7214A637EA3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500563" y="6542088"/>
            <a:ext cx="13811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731FE-7CE8-4A7D-8B28-50D8EC26759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8702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F8D761A-EA0D-4F4F-81E8-CC5966C16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8660C-F8A4-4069-B80B-A491A2179D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8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8DB4-B92C-43FC-AFA4-B4B0CA88A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E7AA7B4-11E7-4F6F-BE5D-BF783E5164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39A3-1858-4587-B42B-EABC4364E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CB1811-F701-4981-898C-8D2916153B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8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72E73-A092-41F3-9BEB-AB9D57999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12439A7-46BC-4211-80AC-F0A3053FC0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7F8A-88A1-4869-9C88-369DE3E1B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0036DD7-8E53-4BDE-8334-B5B34D251E3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4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1863F-C668-4871-A7FC-B56BB1C42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CF9734-3C81-4D4A-93A4-6A98E74250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C2FF-3839-4380-96A3-EE35C2AD8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F89C515-D779-424E-B548-0386E83868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129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C89B86-C5D7-4179-82D6-4EE5130CE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2438882-AD47-48A3-ABA7-14D73D09D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FCF6-B49D-4090-9258-FA1F113A7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F54B154-DE2B-4042-B82B-ADDE4F539CC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5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2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AA22A5-4F69-4FFB-8730-68A95F77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0ADA827-81A6-425B-AAAF-ECDF27FE25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18E4-41D5-4DA9-9D6E-64089BB66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160DC70-C4C5-4EAC-858A-1EAEB9C6D1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99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5FA008-4223-4264-8507-075783634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81DFF44-47F3-4743-8952-11D78576F9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8126-13BB-4931-B525-53201A17F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B7B1408-5ECA-43F5-A52D-586949158B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52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DB76A-2094-43F1-A9BA-4B5782B34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158CAA-CD71-431A-A1A6-C1090DDB9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9102-8E99-45AC-89FD-BED1C6693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0C8CF63-4C11-4890-81D4-DC04756FE7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3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62EE0-6C5E-479D-BA35-536604C96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C64675B-3A38-4C34-A1DB-6B4634FEB6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DBC7-47C5-4305-B97F-6B614D5AF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15BB31B-E169-44D0-BD37-EF963CE7FE4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611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59B9F-0FE7-4DAD-BF06-74BA79CB8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F8BBE27-2D99-4AE7-A8C5-F37B996E6D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09E7-CC01-44CF-9D97-D1BCE13B2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E561B1-DC7C-4A95-ABFF-633CE3281E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3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C3F95-2E21-43BA-9893-1758B37FF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3086F4-E28E-4BDC-A179-95499B9DF5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6FE0-B4D3-423E-AF42-99DCA266D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636AC-AEF0-4640-93F0-23D609EC30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955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616602A-0233-46CC-955D-FE42D6F63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A98EE-B76F-4615-B756-142AC1B808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3276600" cy="476250"/>
          </a:xfrm>
        </p:spPr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46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214D-0E20-4E23-8C8C-47C657D2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A9AED-9686-4AC4-8B36-D38D34C8E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71E-01A7-4E45-8BC3-62FEB679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CE2E-AE1B-4FD1-A52C-CB87416CFF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94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D3D9B-8A71-44D3-8C89-3262B4C9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1770B-08A3-4642-947F-1D801C03E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ED18-181B-4DD8-994D-FD6D7D977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82C00-376F-4418-9982-F33D07244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27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C827-64F6-4144-9F2B-C0AC5D92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E3A8-1223-41BA-A67D-2F0BF17C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C2CF-F847-43E8-A6A3-C7061343C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4763F4-7068-44F4-A76E-9B8F34C7BF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9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0A39B-2203-4824-B3E3-1A33EB59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842C87-1219-4CC3-9830-9DCAD43DC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C217-D171-4CB0-A5DC-2B15BA961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D2CE8E-A09E-4B48-B607-3384B491BF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11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259EF-741B-4861-8ABC-6EBC5897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664E7-2C05-41C7-AF90-EDE300DFD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A876-57CD-4F5C-9C45-8A0C5F3EE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F5D2-A2F4-4834-BA07-919420D3A2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37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18121-20F4-425A-9660-AD8FB7F2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F9940-DA34-4F32-BAC4-13404475C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575E-357C-4FB3-B9AE-43D8A6BE3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B78F6-29FA-4179-A3A1-4878CE6F8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91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A485-010A-4A4F-9447-12D768DE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FED0A-AEFB-4281-9E71-608ABEEE0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59CE-820A-46B5-9B5C-341150AFE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BDA011-E06A-4BCB-A7CE-364BADDD00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54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D7C86-EED5-42E4-B453-25147FCC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DF94-9A86-47D6-B4F7-C5629FE1E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830C-2FF6-4833-B1BB-CD0BCE96F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092CD1-FA86-4A69-BF8F-E270295ABD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20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A68F-1497-4364-9ABF-055B70FD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2537E-F024-4EEF-8034-5A4A95DD8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24C3-C66B-4B84-9628-090B56B5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2F0DF-C826-49EC-AF27-D93F57F0C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41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D7EE-1BDA-44A2-9EC5-A4ACF383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75EC8-51F1-49FB-AD3E-31FE8C4C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5FBB-28E1-42BF-9BBB-05DFF6BC1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AEE98-BE83-4158-AC0B-26E0BDE536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85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2B6AE39-D79D-4557-B2D4-0ABF651EB7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B96C29-9C43-4DA7-9396-37BFDE43CD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3276600" cy="476250"/>
          </a:xfrm>
        </p:spPr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921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8D206-BEBA-40B5-885F-770BBEF8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AB48F-8090-404F-95D0-902ABC729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EC89-FFB1-4D14-A3AB-D0A861933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0FFDC-E51D-48EC-9292-EDE656A63E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931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9F656-B97E-42B4-9293-0AE1B8DD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E66E0-C043-4853-B7A7-5EB2D5A5D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6BB4-0AB5-433B-884B-3AE1800D3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C2797-5F50-4D81-8673-6F7CE3955B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6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6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C74FD-F5E0-49CC-AC0C-19B15560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4FA34-DA3F-4BD2-B2F9-435D69633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C9CF-1FCE-403A-9BBB-A0098DCFB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099521-37F8-4501-B803-6989ADA5C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844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2E086-FAEC-44DB-8D95-1CE6A55D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F384C5-0130-4CF9-A11D-A86A32636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21D9-76F9-4F85-9405-D544CE6BB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28606D4-811B-4E1D-85C2-12AD9DE3DE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726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B1C98-D856-4198-91F5-E72B0DD1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84C1A-2722-4761-B78F-971A1977C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8AE9-BFC1-42E1-A19A-065216CF0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DCCE-5852-40DA-ADF5-19E130DB5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649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B8EF5-69F8-4AD7-8B2D-5391FC14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5B611-8444-45F5-8D34-4FD74118E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3E3B-FD15-47DC-8089-809C79F76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ACC16-3CA6-4DD9-BC16-2140E5EDE3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064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0308-AB5C-4C01-AE06-3637A9A7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20B1F-13E5-4903-A266-72483F8E7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A8D5-071F-4E9B-AC7D-2C1F61569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40C2FE-6F7B-4A26-86DF-6849A0547E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77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1C852-8CF7-447D-A28C-F9F9F418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AD1CE-549B-4A5F-B06F-E568CEE81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15B9-32FB-4925-AFEF-66800EF17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4571A7-78D3-4F5C-AE28-181B0AABA3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347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43727-A0EA-4553-8DE9-F30DCC69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A8C24-3396-43CA-A9AD-2846122BA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AF9B-1951-4FA5-91FD-FAA883B3A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ACF42-A51F-47DE-8952-444717C836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181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7DB4-C391-4516-BC3C-C60D88F3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51D63-51C1-43B4-845B-CEFE8A0286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F0A5-368E-4FE3-98F6-866F56050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5A487-C4BB-4D39-8949-9D59362AF3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71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061AB41-B8E5-4DF3-A971-84D53E5AA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5F52A8B-4B28-459C-B0FA-97EC6046C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89B5C-C7B7-4E97-B820-767597950C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B404A0-B154-4B51-BDB4-8C8C244E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61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C86-9996-4BB4-980B-7D8A638B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394-2F5C-45A3-8A44-025757D4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4E22-D432-4A43-ACD1-7E98569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C58B-54E1-4ACA-895D-C845CB3B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6A203-415D-4398-8C79-721B06B11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B573E-4F55-473A-91D4-03A1E23FAC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9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8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CB8-4430-4404-B0C9-EA603E5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88CD-29FC-4BB0-A870-93508F38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D91-6907-474A-93FC-283CC86B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F52F-8792-434D-8F0C-5DD3548B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CF502-A19F-4F9E-B9AF-4CF6F5F719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2B5F-FAA6-4C0B-B513-3D341CE66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8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1687-0B0F-4A37-B99A-1E3A835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D9B6-F70F-49EE-AFC4-020F1F07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30E46-4E50-46C0-8B6C-815EFA53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5C85-040B-4485-8B8D-93D912E7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0537-CA43-46A4-9C79-014C8DBB8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E4703-2EA3-4979-BA5B-CD843B5540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AC1E0-F77D-42FA-BB58-921DCD0D2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73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4DD2-DF26-4D39-A301-4B5B53E5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C85-2BD6-41C8-BA6A-47CFA6AA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AD5C-64EB-40D9-8E58-05ED1CE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6488-7552-4319-AFD7-B4D3D92DB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33F98-2341-44F1-8EAD-E78AC34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60AD0-45FD-4B56-84CA-E9158C6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8466AF-E417-4D47-8D19-D20AA23C3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43770-14CB-457F-A33E-1A213EF32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0049BD-F57C-48B5-9C6F-8E5E88AC5D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47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B58-3045-4A1B-A76B-7DE2C397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994F-B0A8-45F2-AA7C-74F963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896FA-B925-438C-8A95-B328CEF8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15ACB-7A7D-4BE9-9D7E-A065C88996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D231-9BF6-4AFA-9650-8A7F526D9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38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E8EC2-C258-4209-9DCB-F233816F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018F-B74B-4861-83F4-AD5D13DAA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3F123-0FA1-4F4D-84E6-64A1235F38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BCAC-982A-4E71-81D2-DF0CDC10F2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43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8592-031D-4395-9E83-1873F14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F73E-BE26-4E72-BB6E-DB3CA168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AB853-6DEA-4F13-8E6E-E85CFB65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019D-98D5-492F-B59E-BDCD027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5905-AF18-4783-B3BA-61656145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63A59-C370-4678-A474-58B095D770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68C659-87FF-4BEE-9551-88487A15F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468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E96-BE71-447D-BCA9-23EC9D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3B746-9E10-4D8B-B1D3-CFB2AFFD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E88-87ED-415F-986A-ED61EC1D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0EDE-991F-4FDC-A0E0-D4D03370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9A4D-219A-47A6-86EA-5DC4E1F20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924A8-427D-4656-8797-27427C18EE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CCBF7F-506C-48D5-AA09-BC78BCA06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83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3BF8-3E79-4F67-9426-1C101F6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8BDB-773E-4F10-BE9C-8C3E9F2B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CA58-35A3-4684-AD90-B7B0208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3831F-4999-4E93-87A8-35C035E8F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FAA71-1056-475E-B27B-3B2C5050B2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AF9F-013E-44B0-8C7E-455EF2E2E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669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308-05AD-43BB-A792-4C725ECAA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09D42-C672-4BFE-B4A5-4496B068B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7230-7B99-4CE2-82AD-9223BC11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3931-ADF6-4E0D-B830-C8DEF565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4CF2B-39AD-4036-858D-34A781F06D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D70A-6823-401F-889A-DBFEC7E66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064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E50E251-4B74-4222-849F-3B8F335C3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4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3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AE2EB5-C95C-41EE-A837-79B28D38CA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45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0774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289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33D54F0-357B-450E-B0C7-0FB6B8D921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65F3-E9AA-4E9B-B262-B819B5219B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2D0AE9B-B9C3-4243-AFA6-E7AADBBBF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499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>
              <a:solidFill>
                <a:srgbClr val="005595"/>
              </a:solidFill>
              <a:latin typeface="Arial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E1FEAB-F8A3-4846-AA00-7FBA71BE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39" y="6534150"/>
            <a:ext cx="3532909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744E5-3786-4652-8DE9-FF690F122B9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702530"/>
            <a:ext cx="2181182" cy="412519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AEB213A1-D940-477E-862A-4F3F9BD43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02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6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4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6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9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7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8D957-E888-4686-B7D9-4EAE6F568C6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8291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2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4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39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8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7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8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4944"/>
            <a:ext cx="77724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2700" b="0" spc="-56" dirty="0">
                <a:latin typeface="+mj-lt"/>
              </a:defRPr>
            </a:lvl1pPr>
          </a:lstStyle>
          <a:p>
            <a:pPr lvl="0" defTabSz="51435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811CD71-04DB-4D73-B8B2-6FB76AB4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19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, Subhead &amp;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912B5A-4EFE-4F10-9322-C971DDF230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174618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912B5A-4EFE-4F10-9322-C971DDF23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CF43516-C935-4785-8727-EA48BADEDC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>
              <a:latin typeface="Chronicle Display Black" pitchFamily="50" charset="0"/>
              <a:sym typeface="Chronicle Display Black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B292-D9D0-4411-8456-90C02DB4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669544"/>
            <a:ext cx="4603134" cy="38139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8CA61B-8DBB-4395-9E9F-405E5CBF79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05213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50516E-641C-4EFA-8CA7-4E0C60B42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8125" y="1050936"/>
            <a:ext cx="4603134" cy="381392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z="1050"/>
              <a:t>Click to edit Master text styles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0280C66-47F5-4458-AA31-95CF3025E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8125" y="466344"/>
            <a:ext cx="2516886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675" b="1" kern="0" cap="all" spc="188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171450" lvl="0" indent="-171450"/>
            <a:r>
              <a:rPr lang="en-US"/>
              <a:t>BREADCRUMBS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DD86A-F6F6-46D4-9095-97B5C3E036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58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">
    <p:bg>
      <p:bgPr>
        <a:solidFill>
          <a:srgbClr val="FD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4B521E-45B1-4DF5-AF83-CF81FF72A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185643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4B521E-45B1-4DF5-AF83-CF81FF72A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9F01BCD-D0E7-4C16-818C-FDF6C61207F4}"/>
              </a:ext>
            </a:extLst>
          </p:cNvPr>
          <p:cNvGrpSpPr/>
          <p:nvPr userDrawn="1"/>
        </p:nvGrpSpPr>
        <p:grpSpPr>
          <a:xfrm>
            <a:off x="4943284" y="2239972"/>
            <a:ext cx="1839554" cy="2728580"/>
            <a:chOff x="6953285" y="3278976"/>
            <a:chExt cx="1506831" cy="16824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5AD732-4189-4F7D-8A59-BEA1A0C74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91345" y="3278976"/>
              <a:ext cx="1168771" cy="1682464"/>
              <a:chOff x="5614264" y="2194216"/>
              <a:chExt cx="2755900" cy="3967163"/>
            </a:xfrm>
          </p:grpSpPr>
          <p:sp>
            <p:nvSpPr>
              <p:cNvPr id="7" name="Freeform 55">
                <a:extLst>
                  <a:ext uri="{FF2B5EF4-FFF2-40B4-BE49-F238E27FC236}">
                    <a16:creationId xmlns:a16="http://schemas.microsoft.com/office/drawing/2014/main" id="{4E44469E-381F-4E01-A7CB-1C0D52CCB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64" y="2194216"/>
                <a:ext cx="2755900" cy="3967163"/>
              </a:xfrm>
              <a:custGeom>
                <a:avLst/>
                <a:gdLst>
                  <a:gd name="T0" fmla="*/ 1484 w 1736"/>
                  <a:gd name="T1" fmla="*/ 1601 h 2499"/>
                  <a:gd name="T2" fmla="*/ 1675 w 1736"/>
                  <a:gd name="T3" fmla="*/ 999 h 2499"/>
                  <a:gd name="T4" fmla="*/ 1696 w 1736"/>
                  <a:gd name="T5" fmla="*/ 908 h 2499"/>
                  <a:gd name="T6" fmla="*/ 1705 w 1736"/>
                  <a:gd name="T7" fmla="*/ 815 h 2499"/>
                  <a:gd name="T8" fmla="*/ 1705 w 1736"/>
                  <a:gd name="T9" fmla="*/ 745 h 2499"/>
                  <a:gd name="T10" fmla="*/ 1690 w 1736"/>
                  <a:gd name="T11" fmla="*/ 632 h 2499"/>
                  <a:gd name="T12" fmla="*/ 1660 w 1736"/>
                  <a:gd name="T13" fmla="*/ 526 h 2499"/>
                  <a:gd name="T14" fmla="*/ 1614 w 1736"/>
                  <a:gd name="T15" fmla="*/ 424 h 2499"/>
                  <a:gd name="T16" fmla="*/ 1555 w 1736"/>
                  <a:gd name="T17" fmla="*/ 334 h 2499"/>
                  <a:gd name="T18" fmla="*/ 1484 w 1736"/>
                  <a:gd name="T19" fmla="*/ 252 h 2499"/>
                  <a:gd name="T20" fmla="*/ 1403 w 1736"/>
                  <a:gd name="T21" fmla="*/ 180 h 2499"/>
                  <a:gd name="T22" fmla="*/ 1310 w 1736"/>
                  <a:gd name="T23" fmla="*/ 122 h 2499"/>
                  <a:gd name="T24" fmla="*/ 1210 w 1736"/>
                  <a:gd name="T25" fmla="*/ 76 h 2499"/>
                  <a:gd name="T26" fmla="*/ 1103 w 1736"/>
                  <a:gd name="T27" fmla="*/ 46 h 2499"/>
                  <a:gd name="T28" fmla="*/ 990 w 1736"/>
                  <a:gd name="T29" fmla="*/ 32 h 2499"/>
                  <a:gd name="T30" fmla="*/ 914 w 1736"/>
                  <a:gd name="T31" fmla="*/ 32 h 2499"/>
                  <a:gd name="T32" fmla="*/ 801 w 1736"/>
                  <a:gd name="T33" fmla="*/ 46 h 2499"/>
                  <a:gd name="T34" fmla="*/ 693 w 1736"/>
                  <a:gd name="T35" fmla="*/ 76 h 2499"/>
                  <a:gd name="T36" fmla="*/ 593 w 1736"/>
                  <a:gd name="T37" fmla="*/ 122 h 2499"/>
                  <a:gd name="T38" fmla="*/ 500 w 1736"/>
                  <a:gd name="T39" fmla="*/ 180 h 2499"/>
                  <a:gd name="T40" fmla="*/ 419 w 1736"/>
                  <a:gd name="T41" fmla="*/ 252 h 2499"/>
                  <a:gd name="T42" fmla="*/ 349 w 1736"/>
                  <a:gd name="T43" fmla="*/ 334 h 2499"/>
                  <a:gd name="T44" fmla="*/ 289 w 1736"/>
                  <a:gd name="T45" fmla="*/ 424 h 2499"/>
                  <a:gd name="T46" fmla="*/ 243 w 1736"/>
                  <a:gd name="T47" fmla="*/ 526 h 2499"/>
                  <a:gd name="T48" fmla="*/ 213 w 1736"/>
                  <a:gd name="T49" fmla="*/ 632 h 2499"/>
                  <a:gd name="T50" fmla="*/ 198 w 1736"/>
                  <a:gd name="T51" fmla="*/ 745 h 2499"/>
                  <a:gd name="T52" fmla="*/ 197 w 1736"/>
                  <a:gd name="T53" fmla="*/ 882 h 2499"/>
                  <a:gd name="T54" fmla="*/ 265 w 1736"/>
                  <a:gd name="T55" fmla="*/ 1845 h 2499"/>
                  <a:gd name="T56" fmla="*/ 658 w 1736"/>
                  <a:gd name="T57" fmla="*/ 2188 h 2499"/>
                  <a:gd name="T58" fmla="*/ 198 w 1736"/>
                  <a:gd name="T59" fmla="*/ 1391 h 2499"/>
                  <a:gd name="T60" fmla="*/ 167 w 1736"/>
                  <a:gd name="T61" fmla="*/ 784 h 2499"/>
                  <a:gd name="T62" fmla="*/ 172 w 1736"/>
                  <a:gd name="T63" fmla="*/ 704 h 2499"/>
                  <a:gd name="T64" fmla="*/ 193 w 1736"/>
                  <a:gd name="T65" fmla="*/ 589 h 2499"/>
                  <a:gd name="T66" fmla="*/ 230 w 1736"/>
                  <a:gd name="T67" fmla="*/ 480 h 2499"/>
                  <a:gd name="T68" fmla="*/ 282 w 1736"/>
                  <a:gd name="T69" fmla="*/ 378 h 2499"/>
                  <a:gd name="T70" fmla="*/ 347 w 1736"/>
                  <a:gd name="T71" fmla="*/ 285 h 2499"/>
                  <a:gd name="T72" fmla="*/ 424 w 1736"/>
                  <a:gd name="T73" fmla="*/ 204 h 2499"/>
                  <a:gd name="T74" fmla="*/ 513 w 1736"/>
                  <a:gd name="T75" fmla="*/ 133 h 2499"/>
                  <a:gd name="T76" fmla="*/ 612 w 1736"/>
                  <a:gd name="T77" fmla="*/ 78 h 2499"/>
                  <a:gd name="T78" fmla="*/ 719 w 1736"/>
                  <a:gd name="T79" fmla="*/ 35 h 2499"/>
                  <a:gd name="T80" fmla="*/ 832 w 1736"/>
                  <a:gd name="T81" fmla="*/ 9 h 2499"/>
                  <a:gd name="T82" fmla="*/ 953 w 1736"/>
                  <a:gd name="T83" fmla="*/ 0 h 2499"/>
                  <a:gd name="T84" fmla="*/ 1032 w 1736"/>
                  <a:gd name="T85" fmla="*/ 4 h 2499"/>
                  <a:gd name="T86" fmla="*/ 1147 w 1736"/>
                  <a:gd name="T87" fmla="*/ 24 h 2499"/>
                  <a:gd name="T88" fmla="*/ 1256 w 1736"/>
                  <a:gd name="T89" fmla="*/ 61 h 2499"/>
                  <a:gd name="T90" fmla="*/ 1358 w 1736"/>
                  <a:gd name="T91" fmla="*/ 113 h 2499"/>
                  <a:gd name="T92" fmla="*/ 1451 w 1736"/>
                  <a:gd name="T93" fmla="*/ 180 h 2499"/>
                  <a:gd name="T94" fmla="*/ 1532 w 1736"/>
                  <a:gd name="T95" fmla="*/ 258 h 2499"/>
                  <a:gd name="T96" fmla="*/ 1601 w 1736"/>
                  <a:gd name="T97" fmla="*/ 346 h 2499"/>
                  <a:gd name="T98" fmla="*/ 1658 w 1736"/>
                  <a:gd name="T99" fmla="*/ 445 h 2499"/>
                  <a:gd name="T100" fmla="*/ 1701 w 1736"/>
                  <a:gd name="T101" fmla="*/ 552 h 2499"/>
                  <a:gd name="T102" fmla="*/ 1727 w 1736"/>
                  <a:gd name="T103" fmla="*/ 665 h 2499"/>
                  <a:gd name="T104" fmla="*/ 1736 w 1736"/>
                  <a:gd name="T105" fmla="*/ 784 h 2499"/>
                  <a:gd name="T106" fmla="*/ 1733 w 1736"/>
                  <a:gd name="T107" fmla="*/ 849 h 2499"/>
                  <a:gd name="T108" fmla="*/ 1720 w 1736"/>
                  <a:gd name="T109" fmla="*/ 945 h 2499"/>
                  <a:gd name="T110" fmla="*/ 1694 w 1736"/>
                  <a:gd name="T111" fmla="*/ 1038 h 2499"/>
                  <a:gd name="T112" fmla="*/ 1625 w 1736"/>
                  <a:gd name="T113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36" h="2499">
                    <a:moveTo>
                      <a:pt x="1625" y="2499"/>
                    </a:moveTo>
                    <a:lnTo>
                      <a:pt x="1484" y="1603"/>
                    </a:lnTo>
                    <a:lnTo>
                      <a:pt x="1484" y="1601"/>
                    </a:lnTo>
                    <a:lnTo>
                      <a:pt x="1664" y="1028"/>
                    </a:lnTo>
                    <a:lnTo>
                      <a:pt x="1664" y="1028"/>
                    </a:lnTo>
                    <a:lnTo>
                      <a:pt x="1675" y="999"/>
                    </a:lnTo>
                    <a:lnTo>
                      <a:pt x="1683" y="969"/>
                    </a:lnTo>
                    <a:lnTo>
                      <a:pt x="1690" y="939"/>
                    </a:lnTo>
                    <a:lnTo>
                      <a:pt x="1696" y="908"/>
                    </a:lnTo>
                    <a:lnTo>
                      <a:pt x="1699" y="878"/>
                    </a:lnTo>
                    <a:lnTo>
                      <a:pt x="1703" y="847"/>
                    </a:lnTo>
                    <a:lnTo>
                      <a:pt x="1705" y="815"/>
                    </a:lnTo>
                    <a:lnTo>
                      <a:pt x="1705" y="784"/>
                    </a:lnTo>
                    <a:lnTo>
                      <a:pt x="1705" y="784"/>
                    </a:lnTo>
                    <a:lnTo>
                      <a:pt x="1705" y="745"/>
                    </a:lnTo>
                    <a:lnTo>
                      <a:pt x="1701" y="708"/>
                    </a:lnTo>
                    <a:lnTo>
                      <a:pt x="1697" y="669"/>
                    </a:lnTo>
                    <a:lnTo>
                      <a:pt x="1690" y="632"/>
                    </a:lnTo>
                    <a:lnTo>
                      <a:pt x="1683" y="597"/>
                    </a:lnTo>
                    <a:lnTo>
                      <a:pt x="1671" y="560"/>
                    </a:lnTo>
                    <a:lnTo>
                      <a:pt x="1660" y="526"/>
                    </a:lnTo>
                    <a:lnTo>
                      <a:pt x="1645" y="491"/>
                    </a:lnTo>
                    <a:lnTo>
                      <a:pt x="1631" y="458"/>
                    </a:lnTo>
                    <a:lnTo>
                      <a:pt x="1614" y="424"/>
                    </a:lnTo>
                    <a:lnTo>
                      <a:pt x="1595" y="393"/>
                    </a:lnTo>
                    <a:lnTo>
                      <a:pt x="1577" y="363"/>
                    </a:lnTo>
                    <a:lnTo>
                      <a:pt x="1555" y="334"/>
                    </a:lnTo>
                    <a:lnTo>
                      <a:pt x="1532" y="306"/>
                    </a:lnTo>
                    <a:lnTo>
                      <a:pt x="1510" y="278"/>
                    </a:lnTo>
                    <a:lnTo>
                      <a:pt x="1484" y="252"/>
                    </a:lnTo>
                    <a:lnTo>
                      <a:pt x="1458" y="226"/>
                    </a:lnTo>
                    <a:lnTo>
                      <a:pt x="1431" y="202"/>
                    </a:lnTo>
                    <a:lnTo>
                      <a:pt x="1403" y="180"/>
                    </a:lnTo>
                    <a:lnTo>
                      <a:pt x="1373" y="159"/>
                    </a:lnTo>
                    <a:lnTo>
                      <a:pt x="1342" y="139"/>
                    </a:lnTo>
                    <a:lnTo>
                      <a:pt x="1310" y="122"/>
                    </a:lnTo>
                    <a:lnTo>
                      <a:pt x="1279" y="106"/>
                    </a:lnTo>
                    <a:lnTo>
                      <a:pt x="1245" y="89"/>
                    </a:lnTo>
                    <a:lnTo>
                      <a:pt x="1210" y="76"/>
                    </a:lnTo>
                    <a:lnTo>
                      <a:pt x="1175" y="65"/>
                    </a:lnTo>
                    <a:lnTo>
                      <a:pt x="1140" y="54"/>
                    </a:lnTo>
                    <a:lnTo>
                      <a:pt x="1103" y="46"/>
                    </a:lnTo>
                    <a:lnTo>
                      <a:pt x="1066" y="39"/>
                    </a:lnTo>
                    <a:lnTo>
                      <a:pt x="1028" y="35"/>
                    </a:lnTo>
                    <a:lnTo>
                      <a:pt x="990" y="32"/>
                    </a:lnTo>
                    <a:lnTo>
                      <a:pt x="953" y="30"/>
                    </a:lnTo>
                    <a:lnTo>
                      <a:pt x="953" y="30"/>
                    </a:lnTo>
                    <a:lnTo>
                      <a:pt x="914" y="32"/>
                    </a:lnTo>
                    <a:lnTo>
                      <a:pt x="875" y="35"/>
                    </a:lnTo>
                    <a:lnTo>
                      <a:pt x="838" y="39"/>
                    </a:lnTo>
                    <a:lnTo>
                      <a:pt x="801" y="46"/>
                    </a:lnTo>
                    <a:lnTo>
                      <a:pt x="764" y="54"/>
                    </a:lnTo>
                    <a:lnTo>
                      <a:pt x="728" y="65"/>
                    </a:lnTo>
                    <a:lnTo>
                      <a:pt x="693" y="76"/>
                    </a:lnTo>
                    <a:lnTo>
                      <a:pt x="658" y="89"/>
                    </a:lnTo>
                    <a:lnTo>
                      <a:pt x="625" y="106"/>
                    </a:lnTo>
                    <a:lnTo>
                      <a:pt x="593" y="122"/>
                    </a:lnTo>
                    <a:lnTo>
                      <a:pt x="562" y="139"/>
                    </a:lnTo>
                    <a:lnTo>
                      <a:pt x="530" y="159"/>
                    </a:lnTo>
                    <a:lnTo>
                      <a:pt x="500" y="180"/>
                    </a:lnTo>
                    <a:lnTo>
                      <a:pt x="473" y="202"/>
                    </a:lnTo>
                    <a:lnTo>
                      <a:pt x="445" y="226"/>
                    </a:lnTo>
                    <a:lnTo>
                      <a:pt x="419" y="252"/>
                    </a:lnTo>
                    <a:lnTo>
                      <a:pt x="395" y="278"/>
                    </a:lnTo>
                    <a:lnTo>
                      <a:pt x="371" y="306"/>
                    </a:lnTo>
                    <a:lnTo>
                      <a:pt x="349" y="334"/>
                    </a:lnTo>
                    <a:lnTo>
                      <a:pt x="326" y="363"/>
                    </a:lnTo>
                    <a:lnTo>
                      <a:pt x="308" y="393"/>
                    </a:lnTo>
                    <a:lnTo>
                      <a:pt x="289" y="424"/>
                    </a:lnTo>
                    <a:lnTo>
                      <a:pt x="273" y="458"/>
                    </a:lnTo>
                    <a:lnTo>
                      <a:pt x="258" y="491"/>
                    </a:lnTo>
                    <a:lnTo>
                      <a:pt x="243" y="526"/>
                    </a:lnTo>
                    <a:lnTo>
                      <a:pt x="232" y="560"/>
                    </a:lnTo>
                    <a:lnTo>
                      <a:pt x="223" y="597"/>
                    </a:lnTo>
                    <a:lnTo>
                      <a:pt x="213" y="632"/>
                    </a:lnTo>
                    <a:lnTo>
                      <a:pt x="206" y="669"/>
                    </a:lnTo>
                    <a:lnTo>
                      <a:pt x="202" y="708"/>
                    </a:lnTo>
                    <a:lnTo>
                      <a:pt x="198" y="745"/>
                    </a:lnTo>
                    <a:lnTo>
                      <a:pt x="198" y="784"/>
                    </a:lnTo>
                    <a:lnTo>
                      <a:pt x="197" y="878"/>
                    </a:lnTo>
                    <a:lnTo>
                      <a:pt x="197" y="882"/>
                    </a:lnTo>
                    <a:lnTo>
                      <a:pt x="41" y="1360"/>
                    </a:lnTo>
                    <a:lnTo>
                      <a:pt x="226" y="1360"/>
                    </a:lnTo>
                    <a:lnTo>
                      <a:pt x="265" y="1845"/>
                    </a:lnTo>
                    <a:lnTo>
                      <a:pt x="632" y="1801"/>
                    </a:lnTo>
                    <a:lnTo>
                      <a:pt x="688" y="2183"/>
                    </a:lnTo>
                    <a:lnTo>
                      <a:pt x="658" y="2188"/>
                    </a:lnTo>
                    <a:lnTo>
                      <a:pt x="606" y="1834"/>
                    </a:lnTo>
                    <a:lnTo>
                      <a:pt x="237" y="1879"/>
                    </a:lnTo>
                    <a:lnTo>
                      <a:pt x="198" y="1391"/>
                    </a:lnTo>
                    <a:lnTo>
                      <a:pt x="0" y="1391"/>
                    </a:lnTo>
                    <a:lnTo>
                      <a:pt x="167" y="875"/>
                    </a:lnTo>
                    <a:lnTo>
                      <a:pt x="167" y="784"/>
                    </a:lnTo>
                    <a:lnTo>
                      <a:pt x="167" y="784"/>
                    </a:lnTo>
                    <a:lnTo>
                      <a:pt x="169" y="743"/>
                    </a:lnTo>
                    <a:lnTo>
                      <a:pt x="172" y="704"/>
                    </a:lnTo>
                    <a:lnTo>
                      <a:pt x="176" y="665"/>
                    </a:lnTo>
                    <a:lnTo>
                      <a:pt x="184" y="626"/>
                    </a:lnTo>
                    <a:lnTo>
                      <a:pt x="193" y="589"/>
                    </a:lnTo>
                    <a:lnTo>
                      <a:pt x="202" y="552"/>
                    </a:lnTo>
                    <a:lnTo>
                      <a:pt x="215" y="515"/>
                    </a:lnTo>
                    <a:lnTo>
                      <a:pt x="230" y="480"/>
                    </a:lnTo>
                    <a:lnTo>
                      <a:pt x="245" y="445"/>
                    </a:lnTo>
                    <a:lnTo>
                      <a:pt x="263" y="411"/>
                    </a:lnTo>
                    <a:lnTo>
                      <a:pt x="282" y="378"/>
                    </a:lnTo>
                    <a:lnTo>
                      <a:pt x="302" y="346"/>
                    </a:lnTo>
                    <a:lnTo>
                      <a:pt x="324" y="315"/>
                    </a:lnTo>
                    <a:lnTo>
                      <a:pt x="347" y="285"/>
                    </a:lnTo>
                    <a:lnTo>
                      <a:pt x="371" y="258"/>
                    </a:lnTo>
                    <a:lnTo>
                      <a:pt x="397" y="230"/>
                    </a:lnTo>
                    <a:lnTo>
                      <a:pt x="424" y="204"/>
                    </a:lnTo>
                    <a:lnTo>
                      <a:pt x="454" y="180"/>
                    </a:lnTo>
                    <a:lnTo>
                      <a:pt x="484" y="156"/>
                    </a:lnTo>
                    <a:lnTo>
                      <a:pt x="513" y="133"/>
                    </a:lnTo>
                    <a:lnTo>
                      <a:pt x="545" y="113"/>
                    </a:lnTo>
                    <a:lnTo>
                      <a:pt x="578" y="95"/>
                    </a:lnTo>
                    <a:lnTo>
                      <a:pt x="612" y="78"/>
                    </a:lnTo>
                    <a:lnTo>
                      <a:pt x="647" y="61"/>
                    </a:lnTo>
                    <a:lnTo>
                      <a:pt x="682" y="48"/>
                    </a:lnTo>
                    <a:lnTo>
                      <a:pt x="719" y="35"/>
                    </a:lnTo>
                    <a:lnTo>
                      <a:pt x="756" y="24"/>
                    </a:lnTo>
                    <a:lnTo>
                      <a:pt x="793" y="17"/>
                    </a:lnTo>
                    <a:lnTo>
                      <a:pt x="832" y="9"/>
                    </a:lnTo>
                    <a:lnTo>
                      <a:pt x="871" y="4"/>
                    </a:lnTo>
                    <a:lnTo>
                      <a:pt x="912" y="2"/>
                    </a:lnTo>
                    <a:lnTo>
                      <a:pt x="953" y="0"/>
                    </a:lnTo>
                    <a:lnTo>
                      <a:pt x="953" y="0"/>
                    </a:lnTo>
                    <a:lnTo>
                      <a:pt x="991" y="2"/>
                    </a:lnTo>
                    <a:lnTo>
                      <a:pt x="1032" y="4"/>
                    </a:lnTo>
                    <a:lnTo>
                      <a:pt x="1071" y="9"/>
                    </a:lnTo>
                    <a:lnTo>
                      <a:pt x="1110" y="17"/>
                    </a:lnTo>
                    <a:lnTo>
                      <a:pt x="1147" y="24"/>
                    </a:lnTo>
                    <a:lnTo>
                      <a:pt x="1184" y="35"/>
                    </a:lnTo>
                    <a:lnTo>
                      <a:pt x="1221" y="48"/>
                    </a:lnTo>
                    <a:lnTo>
                      <a:pt x="1256" y="61"/>
                    </a:lnTo>
                    <a:lnTo>
                      <a:pt x="1292" y="78"/>
                    </a:lnTo>
                    <a:lnTo>
                      <a:pt x="1325" y="95"/>
                    </a:lnTo>
                    <a:lnTo>
                      <a:pt x="1358" y="113"/>
                    </a:lnTo>
                    <a:lnTo>
                      <a:pt x="1390" y="133"/>
                    </a:lnTo>
                    <a:lnTo>
                      <a:pt x="1421" y="156"/>
                    </a:lnTo>
                    <a:lnTo>
                      <a:pt x="1451" y="180"/>
                    </a:lnTo>
                    <a:lnTo>
                      <a:pt x="1479" y="204"/>
                    </a:lnTo>
                    <a:lnTo>
                      <a:pt x="1507" y="230"/>
                    </a:lnTo>
                    <a:lnTo>
                      <a:pt x="1532" y="258"/>
                    </a:lnTo>
                    <a:lnTo>
                      <a:pt x="1557" y="285"/>
                    </a:lnTo>
                    <a:lnTo>
                      <a:pt x="1581" y="315"/>
                    </a:lnTo>
                    <a:lnTo>
                      <a:pt x="1601" y="346"/>
                    </a:lnTo>
                    <a:lnTo>
                      <a:pt x="1621" y="378"/>
                    </a:lnTo>
                    <a:lnTo>
                      <a:pt x="1642" y="411"/>
                    </a:lnTo>
                    <a:lnTo>
                      <a:pt x="1658" y="445"/>
                    </a:lnTo>
                    <a:lnTo>
                      <a:pt x="1673" y="480"/>
                    </a:lnTo>
                    <a:lnTo>
                      <a:pt x="1688" y="515"/>
                    </a:lnTo>
                    <a:lnTo>
                      <a:pt x="1701" y="552"/>
                    </a:lnTo>
                    <a:lnTo>
                      <a:pt x="1710" y="589"/>
                    </a:lnTo>
                    <a:lnTo>
                      <a:pt x="1720" y="626"/>
                    </a:lnTo>
                    <a:lnTo>
                      <a:pt x="1727" y="665"/>
                    </a:lnTo>
                    <a:lnTo>
                      <a:pt x="1733" y="704"/>
                    </a:lnTo>
                    <a:lnTo>
                      <a:pt x="1734" y="745"/>
                    </a:lnTo>
                    <a:lnTo>
                      <a:pt x="1736" y="784"/>
                    </a:lnTo>
                    <a:lnTo>
                      <a:pt x="1736" y="784"/>
                    </a:lnTo>
                    <a:lnTo>
                      <a:pt x="1734" y="817"/>
                    </a:lnTo>
                    <a:lnTo>
                      <a:pt x="1733" y="849"/>
                    </a:lnTo>
                    <a:lnTo>
                      <a:pt x="1731" y="882"/>
                    </a:lnTo>
                    <a:lnTo>
                      <a:pt x="1725" y="913"/>
                    </a:lnTo>
                    <a:lnTo>
                      <a:pt x="1720" y="945"/>
                    </a:lnTo>
                    <a:lnTo>
                      <a:pt x="1712" y="976"/>
                    </a:lnTo>
                    <a:lnTo>
                      <a:pt x="1703" y="1008"/>
                    </a:lnTo>
                    <a:lnTo>
                      <a:pt x="1694" y="1038"/>
                    </a:lnTo>
                    <a:lnTo>
                      <a:pt x="1516" y="1604"/>
                    </a:lnTo>
                    <a:lnTo>
                      <a:pt x="1657" y="2494"/>
                    </a:lnTo>
                    <a:lnTo>
                      <a:pt x="1625" y="2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884EB90-856A-4B3D-8C41-380E81E27851}"/>
                  </a:ext>
                </a:extLst>
              </p:cNvPr>
              <p:cNvGrpSpPr/>
              <p:nvPr/>
            </p:nvGrpSpPr>
            <p:grpSpPr>
              <a:xfrm>
                <a:off x="6207989" y="2521241"/>
                <a:ext cx="1833563" cy="3140075"/>
                <a:chOff x="7651751" y="2178051"/>
                <a:chExt cx="1833563" cy="314007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F9FA55-6F13-46E9-B9A9-A10B60C42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475163"/>
                  <a:ext cx="49213" cy="46038"/>
                </a:xfrm>
                <a:prstGeom prst="rect">
                  <a:avLst/>
                </a:prstGeom>
                <a:solidFill>
                  <a:srgbClr val="5258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E05CB57-E35B-471D-BA9D-6AE183DE8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575176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17B6F65-886C-4190-9FA3-150088DB4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6751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04EF3EF-7492-4924-B3E4-4CB85BE29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775201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852891-76E9-4DE8-99BB-C456338C6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872038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6F966E4-BDBB-4EA2-AF2B-CE2D055C5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972051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7D17988-145F-4083-A8C8-26E7E72E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072063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132E3B0-8425-460B-B1F1-FCACFFD24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172076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9052EF-3A92-42FF-A8F5-AE5C61CDE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2720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240">
                  <a:extLst>
                    <a:ext uri="{FF2B5EF4-FFF2-40B4-BE49-F238E27FC236}">
                      <a16:creationId xmlns:a16="http://schemas.microsoft.com/office/drawing/2014/main" id="{2C35CD08-6BC0-4B8B-B687-87817D9AA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1938" y="2409826"/>
                  <a:ext cx="1373188" cy="1693863"/>
                </a:xfrm>
                <a:custGeom>
                  <a:avLst/>
                  <a:gdLst>
                    <a:gd name="T0" fmla="*/ 434 w 865"/>
                    <a:gd name="T1" fmla="*/ 0 h 1067"/>
                    <a:gd name="T2" fmla="*/ 389 w 865"/>
                    <a:gd name="T3" fmla="*/ 2 h 1067"/>
                    <a:gd name="T4" fmla="*/ 304 w 865"/>
                    <a:gd name="T5" fmla="*/ 19 h 1067"/>
                    <a:gd name="T6" fmla="*/ 226 w 865"/>
                    <a:gd name="T7" fmla="*/ 52 h 1067"/>
                    <a:gd name="T8" fmla="*/ 157 w 865"/>
                    <a:gd name="T9" fmla="*/ 98 h 1067"/>
                    <a:gd name="T10" fmla="*/ 98 w 865"/>
                    <a:gd name="T11" fmla="*/ 158 h 1067"/>
                    <a:gd name="T12" fmla="*/ 52 w 865"/>
                    <a:gd name="T13" fmla="*/ 226 h 1067"/>
                    <a:gd name="T14" fmla="*/ 20 w 865"/>
                    <a:gd name="T15" fmla="*/ 304 h 1067"/>
                    <a:gd name="T16" fmla="*/ 2 w 865"/>
                    <a:gd name="T17" fmla="*/ 387 h 1067"/>
                    <a:gd name="T18" fmla="*/ 0 w 865"/>
                    <a:gd name="T19" fmla="*/ 432 h 1067"/>
                    <a:gd name="T20" fmla="*/ 0 w 865"/>
                    <a:gd name="T21" fmla="*/ 456 h 1067"/>
                    <a:gd name="T22" fmla="*/ 6 w 865"/>
                    <a:gd name="T23" fmla="*/ 502 h 1067"/>
                    <a:gd name="T24" fmla="*/ 15 w 865"/>
                    <a:gd name="T25" fmla="*/ 547 h 1067"/>
                    <a:gd name="T26" fmla="*/ 30 w 865"/>
                    <a:gd name="T27" fmla="*/ 589 h 1067"/>
                    <a:gd name="T28" fmla="*/ 48 w 865"/>
                    <a:gd name="T29" fmla="*/ 630 h 1067"/>
                    <a:gd name="T30" fmla="*/ 70 w 865"/>
                    <a:gd name="T31" fmla="*/ 669 h 1067"/>
                    <a:gd name="T32" fmla="*/ 96 w 865"/>
                    <a:gd name="T33" fmla="*/ 704 h 1067"/>
                    <a:gd name="T34" fmla="*/ 141 w 865"/>
                    <a:gd name="T35" fmla="*/ 752 h 1067"/>
                    <a:gd name="T36" fmla="*/ 154 w 865"/>
                    <a:gd name="T37" fmla="*/ 763 h 1067"/>
                    <a:gd name="T38" fmla="*/ 178 w 865"/>
                    <a:gd name="T39" fmla="*/ 787 h 1067"/>
                    <a:gd name="T40" fmla="*/ 219 w 865"/>
                    <a:gd name="T41" fmla="*/ 843 h 1067"/>
                    <a:gd name="T42" fmla="*/ 246 w 865"/>
                    <a:gd name="T43" fmla="*/ 906 h 1067"/>
                    <a:gd name="T44" fmla="*/ 261 w 865"/>
                    <a:gd name="T45" fmla="*/ 975 h 1067"/>
                    <a:gd name="T46" fmla="*/ 263 w 865"/>
                    <a:gd name="T47" fmla="*/ 1067 h 1067"/>
                    <a:gd name="T48" fmla="*/ 602 w 865"/>
                    <a:gd name="T49" fmla="*/ 1067 h 1067"/>
                    <a:gd name="T50" fmla="*/ 602 w 865"/>
                    <a:gd name="T51" fmla="*/ 1012 h 1067"/>
                    <a:gd name="T52" fmla="*/ 610 w 865"/>
                    <a:gd name="T53" fmla="*/ 939 h 1067"/>
                    <a:gd name="T54" fmla="*/ 632 w 865"/>
                    <a:gd name="T55" fmla="*/ 873 h 1067"/>
                    <a:gd name="T56" fmla="*/ 667 w 865"/>
                    <a:gd name="T57" fmla="*/ 813 h 1067"/>
                    <a:gd name="T58" fmla="*/ 711 w 865"/>
                    <a:gd name="T59" fmla="*/ 763 h 1067"/>
                    <a:gd name="T60" fmla="*/ 724 w 865"/>
                    <a:gd name="T61" fmla="*/ 752 h 1067"/>
                    <a:gd name="T62" fmla="*/ 756 w 865"/>
                    <a:gd name="T63" fmla="*/ 721 h 1067"/>
                    <a:gd name="T64" fmla="*/ 784 w 865"/>
                    <a:gd name="T65" fmla="*/ 686 h 1067"/>
                    <a:gd name="T66" fmla="*/ 808 w 865"/>
                    <a:gd name="T67" fmla="*/ 648 h 1067"/>
                    <a:gd name="T68" fmla="*/ 828 w 865"/>
                    <a:gd name="T69" fmla="*/ 610 h 1067"/>
                    <a:gd name="T70" fmla="*/ 843 w 865"/>
                    <a:gd name="T71" fmla="*/ 569 h 1067"/>
                    <a:gd name="T72" fmla="*/ 856 w 865"/>
                    <a:gd name="T73" fmla="*/ 524 h 1067"/>
                    <a:gd name="T74" fmla="*/ 863 w 865"/>
                    <a:gd name="T75" fmla="*/ 480 h 1067"/>
                    <a:gd name="T76" fmla="*/ 865 w 865"/>
                    <a:gd name="T77" fmla="*/ 432 h 1067"/>
                    <a:gd name="T78" fmla="*/ 865 w 865"/>
                    <a:gd name="T79" fmla="*/ 409 h 1067"/>
                    <a:gd name="T80" fmla="*/ 856 w 865"/>
                    <a:gd name="T81" fmla="*/ 345 h 1067"/>
                    <a:gd name="T82" fmla="*/ 832 w 865"/>
                    <a:gd name="T83" fmla="*/ 263 h 1067"/>
                    <a:gd name="T84" fmla="*/ 791 w 865"/>
                    <a:gd name="T85" fmla="*/ 191 h 1067"/>
                    <a:gd name="T86" fmla="*/ 739 w 865"/>
                    <a:gd name="T87" fmla="*/ 126 h 1067"/>
                    <a:gd name="T88" fmla="*/ 674 w 865"/>
                    <a:gd name="T89" fmla="*/ 74 h 1067"/>
                    <a:gd name="T90" fmla="*/ 600 w 865"/>
                    <a:gd name="T91" fmla="*/ 33 h 1067"/>
                    <a:gd name="T92" fmla="*/ 521 w 865"/>
                    <a:gd name="T93" fmla="*/ 7 h 1067"/>
                    <a:gd name="T94" fmla="*/ 456 w 865"/>
                    <a:gd name="T95" fmla="*/ 0 h 1067"/>
                    <a:gd name="T96" fmla="*/ 434 w 865"/>
                    <a:gd name="T97" fmla="*/ 0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5" h="1067">
                      <a:moveTo>
                        <a:pt x="434" y="0"/>
                      </a:moveTo>
                      <a:lnTo>
                        <a:pt x="434" y="0"/>
                      </a:lnTo>
                      <a:lnTo>
                        <a:pt x="411" y="0"/>
                      </a:lnTo>
                      <a:lnTo>
                        <a:pt x="389" y="2"/>
                      </a:lnTo>
                      <a:lnTo>
                        <a:pt x="345" y="7"/>
                      </a:lnTo>
                      <a:lnTo>
                        <a:pt x="304" y="19"/>
                      </a:lnTo>
                      <a:lnTo>
                        <a:pt x="265" y="33"/>
                      </a:lnTo>
                      <a:lnTo>
                        <a:pt x="226" y="52"/>
                      </a:lnTo>
                      <a:lnTo>
                        <a:pt x="191" y="74"/>
                      </a:lnTo>
                      <a:lnTo>
                        <a:pt x="157" y="98"/>
                      </a:lnTo>
                      <a:lnTo>
                        <a:pt x="126" y="126"/>
                      </a:lnTo>
                      <a:lnTo>
                        <a:pt x="98" y="158"/>
                      </a:lnTo>
                      <a:lnTo>
                        <a:pt x="74" y="191"/>
                      </a:lnTo>
                      <a:lnTo>
                        <a:pt x="52" y="226"/>
                      </a:lnTo>
                      <a:lnTo>
                        <a:pt x="33" y="263"/>
                      </a:lnTo>
                      <a:lnTo>
                        <a:pt x="20" y="304"/>
                      </a:lnTo>
                      <a:lnTo>
                        <a:pt x="9" y="345"/>
                      </a:lnTo>
                      <a:lnTo>
                        <a:pt x="2" y="387"/>
                      </a:lnTo>
                      <a:lnTo>
                        <a:pt x="0" y="409"/>
                      </a:lnTo>
                      <a:lnTo>
                        <a:pt x="0" y="432"/>
                      </a:lnTo>
                      <a:lnTo>
                        <a:pt x="0" y="432"/>
                      </a:lnTo>
                      <a:lnTo>
                        <a:pt x="0" y="456"/>
                      </a:lnTo>
                      <a:lnTo>
                        <a:pt x="2" y="480"/>
                      </a:lnTo>
                      <a:lnTo>
                        <a:pt x="6" y="502"/>
                      </a:lnTo>
                      <a:lnTo>
                        <a:pt x="9" y="524"/>
                      </a:lnTo>
                      <a:lnTo>
                        <a:pt x="15" y="547"/>
                      </a:lnTo>
                      <a:lnTo>
                        <a:pt x="22" y="569"/>
                      </a:lnTo>
                      <a:lnTo>
                        <a:pt x="30" y="589"/>
                      </a:lnTo>
                      <a:lnTo>
                        <a:pt x="39" y="610"/>
                      </a:lnTo>
                      <a:lnTo>
                        <a:pt x="48" y="630"/>
                      </a:lnTo>
                      <a:lnTo>
                        <a:pt x="59" y="648"/>
                      </a:lnTo>
                      <a:lnTo>
                        <a:pt x="70" y="669"/>
                      </a:lnTo>
                      <a:lnTo>
                        <a:pt x="83" y="686"/>
                      </a:lnTo>
                      <a:lnTo>
                        <a:pt x="96" y="704"/>
                      </a:lnTo>
                      <a:lnTo>
                        <a:pt x="109" y="721"/>
                      </a:lnTo>
                      <a:lnTo>
                        <a:pt x="141" y="752"/>
                      </a:lnTo>
                      <a:lnTo>
                        <a:pt x="141" y="752"/>
                      </a:lnTo>
                      <a:lnTo>
                        <a:pt x="154" y="763"/>
                      </a:lnTo>
                      <a:lnTo>
                        <a:pt x="154" y="763"/>
                      </a:lnTo>
                      <a:lnTo>
                        <a:pt x="178" y="787"/>
                      </a:lnTo>
                      <a:lnTo>
                        <a:pt x="200" y="813"/>
                      </a:lnTo>
                      <a:lnTo>
                        <a:pt x="219" y="843"/>
                      </a:lnTo>
                      <a:lnTo>
                        <a:pt x="233" y="873"/>
                      </a:lnTo>
                      <a:lnTo>
                        <a:pt x="246" y="906"/>
                      </a:lnTo>
                      <a:lnTo>
                        <a:pt x="256" y="939"/>
                      </a:lnTo>
                      <a:lnTo>
                        <a:pt x="261" y="975"/>
                      </a:lnTo>
                      <a:lnTo>
                        <a:pt x="263" y="1012"/>
                      </a:lnTo>
                      <a:lnTo>
                        <a:pt x="263" y="1067"/>
                      </a:lnTo>
                      <a:lnTo>
                        <a:pt x="434" y="1067"/>
                      </a:lnTo>
                      <a:lnTo>
                        <a:pt x="602" y="1067"/>
                      </a:lnTo>
                      <a:lnTo>
                        <a:pt x="602" y="1012"/>
                      </a:lnTo>
                      <a:lnTo>
                        <a:pt x="602" y="1012"/>
                      </a:lnTo>
                      <a:lnTo>
                        <a:pt x="604" y="975"/>
                      </a:lnTo>
                      <a:lnTo>
                        <a:pt x="610" y="939"/>
                      </a:lnTo>
                      <a:lnTo>
                        <a:pt x="619" y="906"/>
                      </a:lnTo>
                      <a:lnTo>
                        <a:pt x="632" y="873"/>
                      </a:lnTo>
                      <a:lnTo>
                        <a:pt x="647" y="843"/>
                      </a:lnTo>
                      <a:lnTo>
                        <a:pt x="667" y="813"/>
                      </a:lnTo>
                      <a:lnTo>
                        <a:pt x="687" y="787"/>
                      </a:lnTo>
                      <a:lnTo>
                        <a:pt x="711" y="763"/>
                      </a:lnTo>
                      <a:lnTo>
                        <a:pt x="711" y="763"/>
                      </a:lnTo>
                      <a:lnTo>
                        <a:pt x="724" y="752"/>
                      </a:lnTo>
                      <a:lnTo>
                        <a:pt x="724" y="752"/>
                      </a:lnTo>
                      <a:lnTo>
                        <a:pt x="756" y="721"/>
                      </a:lnTo>
                      <a:lnTo>
                        <a:pt x="769" y="704"/>
                      </a:lnTo>
                      <a:lnTo>
                        <a:pt x="784" y="686"/>
                      </a:lnTo>
                      <a:lnTo>
                        <a:pt x="795" y="669"/>
                      </a:lnTo>
                      <a:lnTo>
                        <a:pt x="808" y="648"/>
                      </a:lnTo>
                      <a:lnTo>
                        <a:pt x="817" y="630"/>
                      </a:lnTo>
                      <a:lnTo>
                        <a:pt x="828" y="610"/>
                      </a:lnTo>
                      <a:lnTo>
                        <a:pt x="836" y="589"/>
                      </a:lnTo>
                      <a:lnTo>
                        <a:pt x="843" y="569"/>
                      </a:lnTo>
                      <a:lnTo>
                        <a:pt x="850" y="547"/>
                      </a:lnTo>
                      <a:lnTo>
                        <a:pt x="856" y="524"/>
                      </a:lnTo>
                      <a:lnTo>
                        <a:pt x="860" y="502"/>
                      </a:lnTo>
                      <a:lnTo>
                        <a:pt x="863" y="480"/>
                      </a:lnTo>
                      <a:lnTo>
                        <a:pt x="865" y="456"/>
                      </a:lnTo>
                      <a:lnTo>
                        <a:pt x="865" y="432"/>
                      </a:lnTo>
                      <a:lnTo>
                        <a:pt x="865" y="432"/>
                      </a:lnTo>
                      <a:lnTo>
                        <a:pt x="865" y="409"/>
                      </a:lnTo>
                      <a:lnTo>
                        <a:pt x="863" y="387"/>
                      </a:lnTo>
                      <a:lnTo>
                        <a:pt x="856" y="345"/>
                      </a:lnTo>
                      <a:lnTo>
                        <a:pt x="847" y="304"/>
                      </a:lnTo>
                      <a:lnTo>
                        <a:pt x="832" y="263"/>
                      </a:lnTo>
                      <a:lnTo>
                        <a:pt x="813" y="226"/>
                      </a:lnTo>
                      <a:lnTo>
                        <a:pt x="791" y="191"/>
                      </a:lnTo>
                      <a:lnTo>
                        <a:pt x="767" y="158"/>
                      </a:lnTo>
                      <a:lnTo>
                        <a:pt x="739" y="126"/>
                      </a:lnTo>
                      <a:lnTo>
                        <a:pt x="708" y="98"/>
                      </a:lnTo>
                      <a:lnTo>
                        <a:pt x="674" y="74"/>
                      </a:lnTo>
                      <a:lnTo>
                        <a:pt x="639" y="52"/>
                      </a:lnTo>
                      <a:lnTo>
                        <a:pt x="600" y="33"/>
                      </a:lnTo>
                      <a:lnTo>
                        <a:pt x="561" y="19"/>
                      </a:lnTo>
                      <a:lnTo>
                        <a:pt x="521" y="7"/>
                      </a:lnTo>
                      <a:lnTo>
                        <a:pt x="476" y="2"/>
                      </a:lnTo>
                      <a:lnTo>
                        <a:pt x="456" y="0"/>
                      </a:lnTo>
                      <a:lnTo>
                        <a:pt x="434" y="0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FDD300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241">
                  <a:extLst>
                    <a:ext uri="{FF2B5EF4-FFF2-40B4-BE49-F238E27FC236}">
                      <a16:creationId xmlns:a16="http://schemas.microsoft.com/office/drawing/2014/main" id="{48363F46-C1B1-4332-8335-A2F8F0FAF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5638" y="4079876"/>
                  <a:ext cx="585788" cy="333375"/>
                </a:xfrm>
                <a:custGeom>
                  <a:avLst/>
                  <a:gdLst>
                    <a:gd name="T0" fmla="*/ 369 w 369"/>
                    <a:gd name="T1" fmla="*/ 210 h 210"/>
                    <a:gd name="T2" fmla="*/ 0 w 369"/>
                    <a:gd name="T3" fmla="*/ 210 h 210"/>
                    <a:gd name="T4" fmla="*/ 0 w 369"/>
                    <a:gd name="T5" fmla="*/ 0 h 210"/>
                    <a:gd name="T6" fmla="*/ 369 w 369"/>
                    <a:gd name="T7" fmla="*/ 0 h 210"/>
                    <a:gd name="T8" fmla="*/ 369 w 369"/>
                    <a:gd name="T9" fmla="*/ 210 h 210"/>
                    <a:gd name="T10" fmla="*/ 30 w 369"/>
                    <a:gd name="T11" fmla="*/ 180 h 210"/>
                    <a:gd name="T12" fmla="*/ 339 w 369"/>
                    <a:gd name="T13" fmla="*/ 180 h 210"/>
                    <a:gd name="T14" fmla="*/ 339 w 369"/>
                    <a:gd name="T15" fmla="*/ 32 h 210"/>
                    <a:gd name="T16" fmla="*/ 30 w 369"/>
                    <a:gd name="T17" fmla="*/ 32 h 210"/>
                    <a:gd name="T18" fmla="*/ 30 w 369"/>
                    <a:gd name="T1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10">
                      <a:moveTo>
                        <a:pt x="369" y="210"/>
                      </a:move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369" y="210"/>
                      </a:lnTo>
                      <a:close/>
                      <a:moveTo>
                        <a:pt x="30" y="180"/>
                      </a:moveTo>
                      <a:lnTo>
                        <a:pt x="339" y="180"/>
                      </a:lnTo>
                      <a:lnTo>
                        <a:pt x="339" y="32"/>
                      </a:lnTo>
                      <a:lnTo>
                        <a:pt x="30" y="32"/>
                      </a:lnTo>
                      <a:lnTo>
                        <a:pt x="30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4F504D5-7A7E-4ACC-BCF5-A92044FCF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079876"/>
                  <a:ext cx="638175" cy="508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CBD50D-402F-4749-99F6-343DEE0C6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175126"/>
                  <a:ext cx="638175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F44BB8C-3666-440F-AA8D-1F2444422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271963"/>
                  <a:ext cx="638175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9F10FF6-3852-4486-BFA3-65DD08A32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365626"/>
                  <a:ext cx="638175" cy="476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46">
                  <a:extLst>
                    <a:ext uri="{FF2B5EF4-FFF2-40B4-BE49-F238E27FC236}">
                      <a16:creationId xmlns:a16="http://schemas.microsoft.com/office/drawing/2014/main" id="{FA179A60-74EB-4200-9514-9AD1B05F8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3913" y="4365626"/>
                  <a:ext cx="249238" cy="155575"/>
                </a:xfrm>
                <a:custGeom>
                  <a:avLst/>
                  <a:gdLst>
                    <a:gd name="T0" fmla="*/ 157 w 157"/>
                    <a:gd name="T1" fmla="*/ 98 h 98"/>
                    <a:gd name="T2" fmla="*/ 0 w 157"/>
                    <a:gd name="T3" fmla="*/ 98 h 98"/>
                    <a:gd name="T4" fmla="*/ 0 w 157"/>
                    <a:gd name="T5" fmla="*/ 0 h 98"/>
                    <a:gd name="T6" fmla="*/ 157 w 157"/>
                    <a:gd name="T7" fmla="*/ 0 h 98"/>
                    <a:gd name="T8" fmla="*/ 157 w 157"/>
                    <a:gd name="T9" fmla="*/ 98 h 98"/>
                    <a:gd name="T10" fmla="*/ 30 w 157"/>
                    <a:gd name="T11" fmla="*/ 69 h 98"/>
                    <a:gd name="T12" fmla="*/ 128 w 157"/>
                    <a:gd name="T13" fmla="*/ 69 h 98"/>
                    <a:gd name="T14" fmla="*/ 128 w 157"/>
                    <a:gd name="T15" fmla="*/ 30 h 98"/>
                    <a:gd name="T16" fmla="*/ 30 w 157"/>
                    <a:gd name="T17" fmla="*/ 30 h 98"/>
                    <a:gd name="T18" fmla="*/ 30 w 157"/>
                    <a:gd name="T19" fmla="*/ 6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98">
                      <a:moveTo>
                        <a:pt x="157" y="98"/>
                      </a:move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157" y="0"/>
                      </a:lnTo>
                      <a:lnTo>
                        <a:pt x="157" y="98"/>
                      </a:lnTo>
                      <a:close/>
                      <a:moveTo>
                        <a:pt x="30" y="69"/>
                      </a:moveTo>
                      <a:lnTo>
                        <a:pt x="128" y="69"/>
                      </a:lnTo>
                      <a:lnTo>
                        <a:pt x="128" y="30"/>
                      </a:lnTo>
                      <a:lnTo>
                        <a:pt x="30" y="30"/>
                      </a:lnTo>
                      <a:lnTo>
                        <a:pt x="3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55F91C-F774-4BF6-AEB1-172034682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3471863"/>
                  <a:ext cx="49213" cy="6318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48">
                  <a:extLst>
                    <a:ext uri="{FF2B5EF4-FFF2-40B4-BE49-F238E27FC236}">
                      <a16:creationId xmlns:a16="http://schemas.microsoft.com/office/drawing/2014/main" id="{20BA89EC-750D-4B3D-8770-1E27FD8E8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5651" y="2968626"/>
                  <a:ext cx="385763" cy="255588"/>
                </a:xfrm>
                <a:custGeom>
                  <a:avLst/>
                  <a:gdLst>
                    <a:gd name="T0" fmla="*/ 145 w 243"/>
                    <a:gd name="T1" fmla="*/ 161 h 161"/>
                    <a:gd name="T2" fmla="*/ 98 w 243"/>
                    <a:gd name="T3" fmla="*/ 69 h 161"/>
                    <a:gd name="T4" fmla="*/ 85 w 243"/>
                    <a:gd name="T5" fmla="*/ 95 h 161"/>
                    <a:gd name="T6" fmla="*/ 0 w 243"/>
                    <a:gd name="T7" fmla="*/ 95 h 161"/>
                    <a:gd name="T8" fmla="*/ 0 w 243"/>
                    <a:gd name="T9" fmla="*/ 65 h 161"/>
                    <a:gd name="T10" fmla="*/ 65 w 243"/>
                    <a:gd name="T11" fmla="*/ 65 h 161"/>
                    <a:gd name="T12" fmla="*/ 98 w 243"/>
                    <a:gd name="T13" fmla="*/ 0 h 161"/>
                    <a:gd name="T14" fmla="*/ 145 w 243"/>
                    <a:gd name="T15" fmla="*/ 93 h 161"/>
                    <a:gd name="T16" fmla="*/ 160 w 243"/>
                    <a:gd name="T17" fmla="*/ 65 h 161"/>
                    <a:gd name="T18" fmla="*/ 243 w 243"/>
                    <a:gd name="T19" fmla="*/ 65 h 161"/>
                    <a:gd name="T20" fmla="*/ 243 w 243"/>
                    <a:gd name="T21" fmla="*/ 95 h 161"/>
                    <a:gd name="T22" fmla="*/ 178 w 243"/>
                    <a:gd name="T23" fmla="*/ 95 h 161"/>
                    <a:gd name="T24" fmla="*/ 145 w 243"/>
                    <a:gd name="T25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3" h="161">
                      <a:moveTo>
                        <a:pt x="145" y="161"/>
                      </a:moveTo>
                      <a:lnTo>
                        <a:pt x="98" y="69"/>
                      </a:lnTo>
                      <a:lnTo>
                        <a:pt x="85" y="95"/>
                      </a:lnTo>
                      <a:lnTo>
                        <a:pt x="0" y="95"/>
                      </a:lnTo>
                      <a:lnTo>
                        <a:pt x="0" y="65"/>
                      </a:lnTo>
                      <a:lnTo>
                        <a:pt x="65" y="65"/>
                      </a:lnTo>
                      <a:lnTo>
                        <a:pt x="98" y="0"/>
                      </a:lnTo>
                      <a:lnTo>
                        <a:pt x="145" y="93"/>
                      </a:lnTo>
                      <a:lnTo>
                        <a:pt x="160" y="65"/>
                      </a:lnTo>
                      <a:lnTo>
                        <a:pt x="243" y="65"/>
                      </a:lnTo>
                      <a:lnTo>
                        <a:pt x="243" y="95"/>
                      </a:lnTo>
                      <a:lnTo>
                        <a:pt x="178" y="95"/>
                      </a:lnTo>
                      <a:lnTo>
                        <a:pt x="145" y="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49">
                  <a:extLst>
                    <a:ext uri="{FF2B5EF4-FFF2-40B4-BE49-F238E27FC236}">
                      <a16:creationId xmlns:a16="http://schemas.microsoft.com/office/drawing/2014/main" id="{AD70F6AF-71A7-4E8D-89D2-5EB9A9290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4376" y="3121026"/>
                  <a:ext cx="468313" cy="395288"/>
                </a:xfrm>
                <a:custGeom>
                  <a:avLst/>
                  <a:gdLst>
                    <a:gd name="T0" fmla="*/ 149 w 295"/>
                    <a:gd name="T1" fmla="*/ 249 h 249"/>
                    <a:gd name="T2" fmla="*/ 0 w 295"/>
                    <a:gd name="T3" fmla="*/ 17 h 249"/>
                    <a:gd name="T4" fmla="*/ 26 w 295"/>
                    <a:gd name="T5" fmla="*/ 0 h 249"/>
                    <a:gd name="T6" fmla="*/ 149 w 295"/>
                    <a:gd name="T7" fmla="*/ 193 h 249"/>
                    <a:gd name="T8" fmla="*/ 269 w 295"/>
                    <a:gd name="T9" fmla="*/ 0 h 249"/>
                    <a:gd name="T10" fmla="*/ 295 w 295"/>
                    <a:gd name="T11" fmla="*/ 17 h 249"/>
                    <a:gd name="T12" fmla="*/ 149 w 295"/>
                    <a:gd name="T13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5" h="249">
                      <a:moveTo>
                        <a:pt x="149" y="249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149" y="193"/>
                      </a:lnTo>
                      <a:lnTo>
                        <a:pt x="269" y="0"/>
                      </a:lnTo>
                      <a:lnTo>
                        <a:pt x="295" y="17"/>
                      </a:lnTo>
                      <a:lnTo>
                        <a:pt x="149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50">
                  <a:extLst>
                    <a:ext uri="{FF2B5EF4-FFF2-40B4-BE49-F238E27FC236}">
                      <a16:creationId xmlns:a16="http://schemas.microsoft.com/office/drawing/2014/main" id="{C73B7F44-808D-4D7E-B6A4-2F8A70351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5001" y="3024188"/>
                  <a:ext cx="144463" cy="144463"/>
                </a:xfrm>
                <a:custGeom>
                  <a:avLst/>
                  <a:gdLst>
                    <a:gd name="T0" fmla="*/ 47 w 91"/>
                    <a:gd name="T1" fmla="*/ 91 h 91"/>
                    <a:gd name="T2" fmla="*/ 47 w 91"/>
                    <a:gd name="T3" fmla="*/ 91 h 91"/>
                    <a:gd name="T4" fmla="*/ 37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2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2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7 w 91"/>
                    <a:gd name="T35" fmla="*/ 0 h 91"/>
                    <a:gd name="T36" fmla="*/ 47 w 91"/>
                    <a:gd name="T37" fmla="*/ 0 h 91"/>
                    <a:gd name="T38" fmla="*/ 47 w 91"/>
                    <a:gd name="T39" fmla="*/ 0 h 91"/>
                    <a:gd name="T40" fmla="*/ 56 w 91"/>
                    <a:gd name="T41" fmla="*/ 0 h 91"/>
                    <a:gd name="T42" fmla="*/ 63 w 91"/>
                    <a:gd name="T43" fmla="*/ 4 h 91"/>
                    <a:gd name="T44" fmla="*/ 73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91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91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3 w 91"/>
                    <a:gd name="T67" fmla="*/ 84 h 91"/>
                    <a:gd name="T68" fmla="*/ 63 w 91"/>
                    <a:gd name="T69" fmla="*/ 87 h 91"/>
                    <a:gd name="T70" fmla="*/ 56 w 91"/>
                    <a:gd name="T71" fmla="*/ 89 h 91"/>
                    <a:gd name="T72" fmla="*/ 47 w 91"/>
                    <a:gd name="T73" fmla="*/ 91 h 91"/>
                    <a:gd name="T74" fmla="*/ 47 w 91"/>
                    <a:gd name="T75" fmla="*/ 91 h 91"/>
                    <a:gd name="T76" fmla="*/ 47 w 91"/>
                    <a:gd name="T77" fmla="*/ 30 h 91"/>
                    <a:gd name="T78" fmla="*/ 47 w 91"/>
                    <a:gd name="T79" fmla="*/ 30 h 91"/>
                    <a:gd name="T80" fmla="*/ 41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2 w 91"/>
                    <a:gd name="T87" fmla="*/ 45 h 91"/>
                    <a:gd name="T88" fmla="*/ 32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41 w 91"/>
                    <a:gd name="T95" fmla="*/ 60 h 91"/>
                    <a:gd name="T96" fmla="*/ 47 w 91"/>
                    <a:gd name="T97" fmla="*/ 60 h 91"/>
                    <a:gd name="T98" fmla="*/ 47 w 91"/>
                    <a:gd name="T99" fmla="*/ 60 h 91"/>
                    <a:gd name="T100" fmla="*/ 52 w 91"/>
                    <a:gd name="T101" fmla="*/ 60 h 91"/>
                    <a:gd name="T102" fmla="*/ 58 w 91"/>
                    <a:gd name="T103" fmla="*/ 56 h 91"/>
                    <a:gd name="T104" fmla="*/ 60 w 91"/>
                    <a:gd name="T105" fmla="*/ 50 h 91"/>
                    <a:gd name="T106" fmla="*/ 61 w 91"/>
                    <a:gd name="T107" fmla="*/ 45 h 91"/>
                    <a:gd name="T108" fmla="*/ 61 w 91"/>
                    <a:gd name="T109" fmla="*/ 45 h 91"/>
                    <a:gd name="T110" fmla="*/ 60 w 91"/>
                    <a:gd name="T111" fmla="*/ 39 h 91"/>
                    <a:gd name="T112" fmla="*/ 58 w 91"/>
                    <a:gd name="T113" fmla="*/ 35 h 91"/>
                    <a:gd name="T114" fmla="*/ 52 w 91"/>
                    <a:gd name="T115" fmla="*/ 32 h 91"/>
                    <a:gd name="T116" fmla="*/ 47 w 91"/>
                    <a:gd name="T117" fmla="*/ 30 h 91"/>
                    <a:gd name="T118" fmla="*/ 47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7" y="91"/>
                      </a:moveTo>
                      <a:lnTo>
                        <a:pt x="47" y="91"/>
                      </a:lnTo>
                      <a:lnTo>
                        <a:pt x="37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2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3" y="4"/>
                      </a:lnTo>
                      <a:lnTo>
                        <a:pt x="73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91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91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3" y="84"/>
                      </a:lnTo>
                      <a:lnTo>
                        <a:pt x="63" y="87"/>
                      </a:lnTo>
                      <a:lnTo>
                        <a:pt x="56" y="89"/>
                      </a:lnTo>
                      <a:lnTo>
                        <a:pt x="47" y="91"/>
                      </a:lnTo>
                      <a:lnTo>
                        <a:pt x="47" y="91"/>
                      </a:lnTo>
                      <a:close/>
                      <a:moveTo>
                        <a:pt x="47" y="30"/>
                      </a:moveTo>
                      <a:lnTo>
                        <a:pt x="47" y="30"/>
                      </a:ln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8" y="56"/>
                      </a:lnTo>
                      <a:lnTo>
                        <a:pt x="60" y="50"/>
                      </a:lnTo>
                      <a:lnTo>
                        <a:pt x="61" y="45"/>
                      </a:lnTo>
                      <a:lnTo>
                        <a:pt x="61" y="45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2" y="32"/>
                      </a:lnTo>
                      <a:lnTo>
                        <a:pt x="47" y="30"/>
                      </a:lnTo>
                      <a:lnTo>
                        <a:pt x="4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51">
                  <a:extLst>
                    <a:ext uri="{FF2B5EF4-FFF2-40B4-BE49-F238E27FC236}">
                      <a16:creationId xmlns:a16="http://schemas.microsoft.com/office/drawing/2014/main" id="{8912995F-B8C5-4317-80BC-C331A0BFC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37601" y="3024188"/>
                  <a:ext cx="144463" cy="144463"/>
                </a:xfrm>
                <a:custGeom>
                  <a:avLst/>
                  <a:gdLst>
                    <a:gd name="T0" fmla="*/ 45 w 91"/>
                    <a:gd name="T1" fmla="*/ 91 h 91"/>
                    <a:gd name="T2" fmla="*/ 45 w 91"/>
                    <a:gd name="T3" fmla="*/ 91 h 91"/>
                    <a:gd name="T4" fmla="*/ 35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0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0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5 w 91"/>
                    <a:gd name="T35" fmla="*/ 0 h 91"/>
                    <a:gd name="T36" fmla="*/ 45 w 91"/>
                    <a:gd name="T37" fmla="*/ 0 h 91"/>
                    <a:gd name="T38" fmla="*/ 45 w 91"/>
                    <a:gd name="T39" fmla="*/ 0 h 91"/>
                    <a:gd name="T40" fmla="*/ 54 w 91"/>
                    <a:gd name="T41" fmla="*/ 0 h 91"/>
                    <a:gd name="T42" fmla="*/ 63 w 91"/>
                    <a:gd name="T43" fmla="*/ 4 h 91"/>
                    <a:gd name="T44" fmla="*/ 71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89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89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1 w 91"/>
                    <a:gd name="T67" fmla="*/ 84 h 91"/>
                    <a:gd name="T68" fmla="*/ 63 w 91"/>
                    <a:gd name="T69" fmla="*/ 87 h 91"/>
                    <a:gd name="T70" fmla="*/ 54 w 91"/>
                    <a:gd name="T71" fmla="*/ 89 h 91"/>
                    <a:gd name="T72" fmla="*/ 45 w 91"/>
                    <a:gd name="T73" fmla="*/ 91 h 91"/>
                    <a:gd name="T74" fmla="*/ 45 w 91"/>
                    <a:gd name="T75" fmla="*/ 91 h 91"/>
                    <a:gd name="T76" fmla="*/ 45 w 91"/>
                    <a:gd name="T77" fmla="*/ 30 h 91"/>
                    <a:gd name="T78" fmla="*/ 45 w 91"/>
                    <a:gd name="T79" fmla="*/ 30 h 91"/>
                    <a:gd name="T80" fmla="*/ 39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0 w 91"/>
                    <a:gd name="T87" fmla="*/ 45 h 91"/>
                    <a:gd name="T88" fmla="*/ 30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39 w 91"/>
                    <a:gd name="T95" fmla="*/ 60 h 91"/>
                    <a:gd name="T96" fmla="*/ 45 w 91"/>
                    <a:gd name="T97" fmla="*/ 60 h 91"/>
                    <a:gd name="T98" fmla="*/ 45 w 91"/>
                    <a:gd name="T99" fmla="*/ 60 h 91"/>
                    <a:gd name="T100" fmla="*/ 50 w 91"/>
                    <a:gd name="T101" fmla="*/ 60 h 91"/>
                    <a:gd name="T102" fmla="*/ 56 w 91"/>
                    <a:gd name="T103" fmla="*/ 56 h 91"/>
                    <a:gd name="T104" fmla="*/ 59 w 91"/>
                    <a:gd name="T105" fmla="*/ 50 h 91"/>
                    <a:gd name="T106" fmla="*/ 59 w 91"/>
                    <a:gd name="T107" fmla="*/ 45 h 91"/>
                    <a:gd name="T108" fmla="*/ 59 w 91"/>
                    <a:gd name="T109" fmla="*/ 45 h 91"/>
                    <a:gd name="T110" fmla="*/ 59 w 91"/>
                    <a:gd name="T111" fmla="*/ 39 h 91"/>
                    <a:gd name="T112" fmla="*/ 56 w 91"/>
                    <a:gd name="T113" fmla="*/ 35 h 91"/>
                    <a:gd name="T114" fmla="*/ 50 w 91"/>
                    <a:gd name="T115" fmla="*/ 32 h 91"/>
                    <a:gd name="T116" fmla="*/ 45 w 91"/>
                    <a:gd name="T117" fmla="*/ 30 h 91"/>
                    <a:gd name="T118" fmla="*/ 45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5" y="91"/>
                      </a:moveTo>
                      <a:lnTo>
                        <a:pt x="45" y="91"/>
                      </a:lnTo>
                      <a:lnTo>
                        <a:pt x="35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0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63" y="4"/>
                      </a:lnTo>
                      <a:lnTo>
                        <a:pt x="71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89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89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1" y="84"/>
                      </a:lnTo>
                      <a:lnTo>
                        <a:pt x="63" y="87"/>
                      </a:lnTo>
                      <a:lnTo>
                        <a:pt x="54" y="89"/>
                      </a:lnTo>
                      <a:lnTo>
                        <a:pt x="45" y="91"/>
                      </a:lnTo>
                      <a:lnTo>
                        <a:pt x="45" y="91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39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39" y="60"/>
                      </a:lnTo>
                      <a:lnTo>
                        <a:pt x="45" y="60"/>
                      </a:lnTo>
                      <a:lnTo>
                        <a:pt x="45" y="60"/>
                      </a:lnTo>
                      <a:lnTo>
                        <a:pt x="50" y="60"/>
                      </a:lnTo>
                      <a:lnTo>
                        <a:pt x="56" y="56"/>
                      </a:lnTo>
                      <a:lnTo>
                        <a:pt x="59" y="50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39"/>
                      </a:lnTo>
                      <a:lnTo>
                        <a:pt x="56" y="35"/>
                      </a:lnTo>
                      <a:lnTo>
                        <a:pt x="50" y="32"/>
                      </a:lnTo>
                      <a:lnTo>
                        <a:pt x="45" y="30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AAE7413-EF26-4717-AC8C-2CF23F2E4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2178051"/>
                  <a:ext cx="49213" cy="936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53">
                  <a:extLst>
                    <a:ext uri="{FF2B5EF4-FFF2-40B4-BE49-F238E27FC236}">
                      <a16:creationId xmlns:a16="http://schemas.microsoft.com/office/drawing/2014/main" id="{73AA1EC9-474D-472D-8564-CF212A52E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6963" y="2192338"/>
                  <a:ext cx="68263" cy="103188"/>
                </a:xfrm>
                <a:custGeom>
                  <a:avLst/>
                  <a:gdLst>
                    <a:gd name="T0" fmla="*/ 30 w 43"/>
                    <a:gd name="T1" fmla="*/ 65 h 65"/>
                    <a:gd name="T2" fmla="*/ 0 w 43"/>
                    <a:gd name="T3" fmla="*/ 59 h 65"/>
                    <a:gd name="T4" fmla="*/ 13 w 43"/>
                    <a:gd name="T5" fmla="*/ 0 h 65"/>
                    <a:gd name="T6" fmla="*/ 43 w 43"/>
                    <a:gd name="T7" fmla="*/ 6 h 65"/>
                    <a:gd name="T8" fmla="*/ 30 w 43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5">
                      <a:moveTo>
                        <a:pt x="30" y="65"/>
                      </a:moveTo>
                      <a:lnTo>
                        <a:pt x="0" y="59"/>
                      </a:lnTo>
                      <a:lnTo>
                        <a:pt x="13" y="0"/>
                      </a:lnTo>
                      <a:lnTo>
                        <a:pt x="43" y="6"/>
                      </a:lnTo>
                      <a:lnTo>
                        <a:pt x="3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54">
                  <a:extLst>
                    <a:ext uri="{FF2B5EF4-FFF2-40B4-BE49-F238E27FC236}">
                      <a16:creationId xmlns:a16="http://schemas.microsoft.com/office/drawing/2014/main" id="{61A6ADAC-B9E4-492F-865E-BCE734A55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2063" y="2244726"/>
                  <a:ext cx="82550" cy="109538"/>
                </a:xfrm>
                <a:custGeom>
                  <a:avLst/>
                  <a:gdLst>
                    <a:gd name="T0" fmla="*/ 28 w 52"/>
                    <a:gd name="T1" fmla="*/ 69 h 69"/>
                    <a:gd name="T2" fmla="*/ 0 w 52"/>
                    <a:gd name="T3" fmla="*/ 56 h 69"/>
                    <a:gd name="T4" fmla="*/ 24 w 52"/>
                    <a:gd name="T5" fmla="*/ 0 h 69"/>
                    <a:gd name="T6" fmla="*/ 52 w 52"/>
                    <a:gd name="T7" fmla="*/ 13 h 69"/>
                    <a:gd name="T8" fmla="*/ 28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8" y="69"/>
                      </a:moveTo>
                      <a:lnTo>
                        <a:pt x="0" y="56"/>
                      </a:lnTo>
                      <a:lnTo>
                        <a:pt x="24" y="0"/>
                      </a:lnTo>
                      <a:lnTo>
                        <a:pt x="52" y="13"/>
                      </a:lnTo>
                      <a:lnTo>
                        <a:pt x="28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55">
                  <a:extLst>
                    <a:ext uri="{FF2B5EF4-FFF2-40B4-BE49-F238E27FC236}">
                      <a16:creationId xmlns:a16="http://schemas.microsoft.com/office/drawing/2014/main" id="{977A77F8-1623-4CB7-A819-AAAAA493D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2339976"/>
                  <a:ext cx="98425" cy="104775"/>
                </a:xfrm>
                <a:custGeom>
                  <a:avLst/>
                  <a:gdLst>
                    <a:gd name="T0" fmla="*/ 26 w 62"/>
                    <a:gd name="T1" fmla="*/ 66 h 66"/>
                    <a:gd name="T2" fmla="*/ 0 w 62"/>
                    <a:gd name="T3" fmla="*/ 48 h 66"/>
                    <a:gd name="T4" fmla="*/ 37 w 62"/>
                    <a:gd name="T5" fmla="*/ 0 h 66"/>
                    <a:gd name="T6" fmla="*/ 62 w 62"/>
                    <a:gd name="T7" fmla="*/ 16 h 66"/>
                    <a:gd name="T8" fmla="*/ 26 w 62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6">
                      <a:moveTo>
                        <a:pt x="26" y="66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2" y="16"/>
                      </a:lnTo>
                      <a:lnTo>
                        <a:pt x="26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56">
                  <a:extLst>
                    <a:ext uri="{FF2B5EF4-FFF2-40B4-BE49-F238E27FC236}">
                      <a16:creationId xmlns:a16="http://schemas.microsoft.com/office/drawing/2014/main" id="{935FDF97-10EE-4E4C-A53E-9166170DD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2462213"/>
                  <a:ext cx="103188" cy="100013"/>
                </a:xfrm>
                <a:custGeom>
                  <a:avLst/>
                  <a:gdLst>
                    <a:gd name="T0" fmla="*/ 20 w 65"/>
                    <a:gd name="T1" fmla="*/ 63 h 63"/>
                    <a:gd name="T2" fmla="*/ 0 w 65"/>
                    <a:gd name="T3" fmla="*/ 41 h 63"/>
                    <a:gd name="T4" fmla="*/ 44 w 65"/>
                    <a:gd name="T5" fmla="*/ 0 h 63"/>
                    <a:gd name="T6" fmla="*/ 65 w 65"/>
                    <a:gd name="T7" fmla="*/ 23 h 63"/>
                    <a:gd name="T8" fmla="*/ 20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5" y="23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57">
                  <a:extLst>
                    <a:ext uri="{FF2B5EF4-FFF2-40B4-BE49-F238E27FC236}">
                      <a16:creationId xmlns:a16="http://schemas.microsoft.com/office/drawing/2014/main" id="{CA562749-14B7-41A8-BB25-A07EBB3C4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2616201"/>
                  <a:ext cx="104775" cy="87313"/>
                </a:xfrm>
                <a:custGeom>
                  <a:avLst/>
                  <a:gdLst>
                    <a:gd name="T0" fmla="*/ 14 w 66"/>
                    <a:gd name="T1" fmla="*/ 55 h 55"/>
                    <a:gd name="T2" fmla="*/ 0 w 66"/>
                    <a:gd name="T3" fmla="*/ 29 h 55"/>
                    <a:gd name="T4" fmla="*/ 51 w 66"/>
                    <a:gd name="T5" fmla="*/ 0 h 55"/>
                    <a:gd name="T6" fmla="*/ 66 w 66"/>
                    <a:gd name="T7" fmla="*/ 26 h 55"/>
                    <a:gd name="T8" fmla="*/ 14 w 66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5">
                      <a:moveTo>
                        <a:pt x="14" y="55"/>
                      </a:moveTo>
                      <a:lnTo>
                        <a:pt x="0" y="29"/>
                      </a:lnTo>
                      <a:lnTo>
                        <a:pt x="51" y="0"/>
                      </a:lnTo>
                      <a:lnTo>
                        <a:pt x="66" y="26"/>
                      </a:lnTo>
                      <a:lnTo>
                        <a:pt x="14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258">
                  <a:extLst>
                    <a:ext uri="{FF2B5EF4-FFF2-40B4-BE49-F238E27FC236}">
                      <a16:creationId xmlns:a16="http://schemas.microsoft.com/office/drawing/2014/main" id="{408CA8BA-E75E-4490-98D8-1AEDFA546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2789238"/>
                  <a:ext cx="106363" cy="76200"/>
                </a:xfrm>
                <a:custGeom>
                  <a:avLst/>
                  <a:gdLst>
                    <a:gd name="T0" fmla="*/ 9 w 67"/>
                    <a:gd name="T1" fmla="*/ 48 h 48"/>
                    <a:gd name="T2" fmla="*/ 0 w 67"/>
                    <a:gd name="T3" fmla="*/ 19 h 48"/>
                    <a:gd name="T4" fmla="*/ 57 w 67"/>
                    <a:gd name="T5" fmla="*/ 0 h 48"/>
                    <a:gd name="T6" fmla="*/ 67 w 67"/>
                    <a:gd name="T7" fmla="*/ 28 h 48"/>
                    <a:gd name="T8" fmla="*/ 9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7" y="28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259">
                  <a:extLst>
                    <a:ext uri="{FF2B5EF4-FFF2-40B4-BE49-F238E27FC236}">
                      <a16:creationId xmlns:a16="http://schemas.microsoft.com/office/drawing/2014/main" id="{1090CF3A-27A3-4311-8FE7-596CA729E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2974976"/>
                  <a:ext cx="100013" cy="58738"/>
                </a:xfrm>
                <a:custGeom>
                  <a:avLst/>
                  <a:gdLst>
                    <a:gd name="T0" fmla="*/ 3 w 63"/>
                    <a:gd name="T1" fmla="*/ 37 h 37"/>
                    <a:gd name="T2" fmla="*/ 0 w 63"/>
                    <a:gd name="T3" fmla="*/ 7 h 37"/>
                    <a:gd name="T4" fmla="*/ 59 w 63"/>
                    <a:gd name="T5" fmla="*/ 0 h 37"/>
                    <a:gd name="T6" fmla="*/ 63 w 63"/>
                    <a:gd name="T7" fmla="*/ 31 h 37"/>
                    <a:gd name="T8" fmla="*/ 3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3" y="37"/>
                      </a:move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63" y="31"/>
                      </a:lnTo>
                      <a:lnTo>
                        <a:pt x="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260">
                  <a:extLst>
                    <a:ext uri="{FF2B5EF4-FFF2-40B4-BE49-F238E27FC236}">
                      <a16:creationId xmlns:a16="http://schemas.microsoft.com/office/drawing/2014/main" id="{3FAB6C50-BDDE-45C0-926C-7837C8FA7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3157538"/>
                  <a:ext cx="100013" cy="58738"/>
                </a:xfrm>
                <a:custGeom>
                  <a:avLst/>
                  <a:gdLst>
                    <a:gd name="T0" fmla="*/ 59 w 63"/>
                    <a:gd name="T1" fmla="*/ 37 h 37"/>
                    <a:gd name="T2" fmla="*/ 0 w 63"/>
                    <a:gd name="T3" fmla="*/ 31 h 37"/>
                    <a:gd name="T4" fmla="*/ 3 w 63"/>
                    <a:gd name="T5" fmla="*/ 0 h 37"/>
                    <a:gd name="T6" fmla="*/ 63 w 63"/>
                    <a:gd name="T7" fmla="*/ 7 h 37"/>
                    <a:gd name="T8" fmla="*/ 59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59" y="37"/>
                      </a:moveTo>
                      <a:lnTo>
                        <a:pt x="0" y="31"/>
                      </a:lnTo>
                      <a:lnTo>
                        <a:pt x="3" y="0"/>
                      </a:lnTo>
                      <a:lnTo>
                        <a:pt x="63" y="7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61">
                  <a:extLst>
                    <a:ext uri="{FF2B5EF4-FFF2-40B4-BE49-F238E27FC236}">
                      <a16:creationId xmlns:a16="http://schemas.microsoft.com/office/drawing/2014/main" id="{47D663F0-8018-44F9-80F0-01A8B6986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3327401"/>
                  <a:ext cx="106363" cy="76200"/>
                </a:xfrm>
                <a:custGeom>
                  <a:avLst/>
                  <a:gdLst>
                    <a:gd name="T0" fmla="*/ 57 w 67"/>
                    <a:gd name="T1" fmla="*/ 48 h 48"/>
                    <a:gd name="T2" fmla="*/ 0 w 67"/>
                    <a:gd name="T3" fmla="*/ 28 h 48"/>
                    <a:gd name="T4" fmla="*/ 9 w 67"/>
                    <a:gd name="T5" fmla="*/ 0 h 48"/>
                    <a:gd name="T6" fmla="*/ 67 w 67"/>
                    <a:gd name="T7" fmla="*/ 19 h 48"/>
                    <a:gd name="T8" fmla="*/ 57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7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62">
                  <a:extLst>
                    <a:ext uri="{FF2B5EF4-FFF2-40B4-BE49-F238E27FC236}">
                      <a16:creationId xmlns:a16="http://schemas.microsoft.com/office/drawing/2014/main" id="{0101A9CE-A12E-44DC-AD06-F6FE1A728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3486151"/>
                  <a:ext cx="104775" cy="92075"/>
                </a:xfrm>
                <a:custGeom>
                  <a:avLst/>
                  <a:gdLst>
                    <a:gd name="T0" fmla="*/ 51 w 66"/>
                    <a:gd name="T1" fmla="*/ 58 h 58"/>
                    <a:gd name="T2" fmla="*/ 0 w 66"/>
                    <a:gd name="T3" fmla="*/ 26 h 58"/>
                    <a:gd name="T4" fmla="*/ 14 w 66"/>
                    <a:gd name="T5" fmla="*/ 0 h 58"/>
                    <a:gd name="T6" fmla="*/ 66 w 66"/>
                    <a:gd name="T7" fmla="*/ 30 h 58"/>
                    <a:gd name="T8" fmla="*/ 51 w 66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8">
                      <a:moveTo>
                        <a:pt x="51" y="58"/>
                      </a:move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66" y="30"/>
                      </a:lnTo>
                      <a:lnTo>
                        <a:pt x="51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63">
                  <a:extLst>
                    <a:ext uri="{FF2B5EF4-FFF2-40B4-BE49-F238E27FC236}">
                      <a16:creationId xmlns:a16="http://schemas.microsoft.com/office/drawing/2014/main" id="{13CE1013-3E66-434C-A86D-CC70498A1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3627438"/>
                  <a:ext cx="103188" cy="100013"/>
                </a:xfrm>
                <a:custGeom>
                  <a:avLst/>
                  <a:gdLst>
                    <a:gd name="T0" fmla="*/ 44 w 65"/>
                    <a:gd name="T1" fmla="*/ 63 h 63"/>
                    <a:gd name="T2" fmla="*/ 0 w 65"/>
                    <a:gd name="T3" fmla="*/ 24 h 63"/>
                    <a:gd name="T4" fmla="*/ 20 w 65"/>
                    <a:gd name="T5" fmla="*/ 0 h 63"/>
                    <a:gd name="T6" fmla="*/ 65 w 65"/>
                    <a:gd name="T7" fmla="*/ 41 h 63"/>
                    <a:gd name="T8" fmla="*/ 44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44" y="63"/>
                      </a:moveTo>
                      <a:lnTo>
                        <a:pt x="0" y="24"/>
                      </a:lnTo>
                      <a:lnTo>
                        <a:pt x="20" y="0"/>
                      </a:lnTo>
                      <a:lnTo>
                        <a:pt x="65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64">
                  <a:extLst>
                    <a:ext uri="{FF2B5EF4-FFF2-40B4-BE49-F238E27FC236}">
                      <a16:creationId xmlns:a16="http://schemas.microsoft.com/office/drawing/2014/main" id="{8E6176CC-397B-4CA1-985C-7F8F098D3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3748088"/>
                  <a:ext cx="98425" cy="106363"/>
                </a:xfrm>
                <a:custGeom>
                  <a:avLst/>
                  <a:gdLst>
                    <a:gd name="T0" fmla="*/ 37 w 62"/>
                    <a:gd name="T1" fmla="*/ 67 h 67"/>
                    <a:gd name="T2" fmla="*/ 0 w 62"/>
                    <a:gd name="T3" fmla="*/ 17 h 67"/>
                    <a:gd name="T4" fmla="*/ 26 w 62"/>
                    <a:gd name="T5" fmla="*/ 0 h 67"/>
                    <a:gd name="T6" fmla="*/ 62 w 62"/>
                    <a:gd name="T7" fmla="*/ 48 h 67"/>
                    <a:gd name="T8" fmla="*/ 37 w 62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7">
                      <a:moveTo>
                        <a:pt x="37" y="67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62" y="48"/>
                      </a:lnTo>
                      <a:lnTo>
                        <a:pt x="37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65">
                  <a:extLst>
                    <a:ext uri="{FF2B5EF4-FFF2-40B4-BE49-F238E27FC236}">
                      <a16:creationId xmlns:a16="http://schemas.microsoft.com/office/drawing/2014/main" id="{62E95CCC-CC2C-45B4-BF48-0CB536D00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5013" y="2192338"/>
                  <a:ext cx="65088" cy="103188"/>
                </a:xfrm>
                <a:custGeom>
                  <a:avLst/>
                  <a:gdLst>
                    <a:gd name="T0" fmla="*/ 11 w 41"/>
                    <a:gd name="T1" fmla="*/ 65 h 65"/>
                    <a:gd name="T2" fmla="*/ 0 w 41"/>
                    <a:gd name="T3" fmla="*/ 6 h 65"/>
                    <a:gd name="T4" fmla="*/ 30 w 41"/>
                    <a:gd name="T5" fmla="*/ 0 h 65"/>
                    <a:gd name="T6" fmla="*/ 41 w 41"/>
                    <a:gd name="T7" fmla="*/ 59 h 65"/>
                    <a:gd name="T8" fmla="*/ 11 w 41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5">
                      <a:moveTo>
                        <a:pt x="11" y="65"/>
                      </a:move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41" y="59"/>
                      </a:lnTo>
                      <a:lnTo>
                        <a:pt x="1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66">
                  <a:extLst>
                    <a:ext uri="{FF2B5EF4-FFF2-40B4-BE49-F238E27FC236}">
                      <a16:creationId xmlns:a16="http://schemas.microsoft.com/office/drawing/2014/main" id="{0C70349C-B12D-4A72-A795-29BFCAA01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2451" y="2244726"/>
                  <a:ext cx="82550" cy="109538"/>
                </a:xfrm>
                <a:custGeom>
                  <a:avLst/>
                  <a:gdLst>
                    <a:gd name="T0" fmla="*/ 24 w 52"/>
                    <a:gd name="T1" fmla="*/ 69 h 69"/>
                    <a:gd name="T2" fmla="*/ 0 w 52"/>
                    <a:gd name="T3" fmla="*/ 13 h 69"/>
                    <a:gd name="T4" fmla="*/ 28 w 52"/>
                    <a:gd name="T5" fmla="*/ 0 h 69"/>
                    <a:gd name="T6" fmla="*/ 52 w 52"/>
                    <a:gd name="T7" fmla="*/ 56 h 69"/>
                    <a:gd name="T8" fmla="*/ 24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4" y="69"/>
                      </a:moveTo>
                      <a:lnTo>
                        <a:pt x="0" y="13"/>
                      </a:lnTo>
                      <a:lnTo>
                        <a:pt x="28" y="0"/>
                      </a:lnTo>
                      <a:lnTo>
                        <a:pt x="52" y="56"/>
                      </a:lnTo>
                      <a:lnTo>
                        <a:pt x="2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7">
                  <a:extLst>
                    <a:ext uri="{FF2B5EF4-FFF2-40B4-BE49-F238E27FC236}">
                      <a16:creationId xmlns:a16="http://schemas.microsoft.com/office/drawing/2014/main" id="{54AA60F1-EA14-4143-BBC2-403E43DB1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2339976"/>
                  <a:ext cx="96838" cy="104775"/>
                </a:xfrm>
                <a:custGeom>
                  <a:avLst/>
                  <a:gdLst>
                    <a:gd name="T0" fmla="*/ 37 w 61"/>
                    <a:gd name="T1" fmla="*/ 66 h 66"/>
                    <a:gd name="T2" fmla="*/ 0 w 61"/>
                    <a:gd name="T3" fmla="*/ 16 h 66"/>
                    <a:gd name="T4" fmla="*/ 26 w 61"/>
                    <a:gd name="T5" fmla="*/ 0 h 66"/>
                    <a:gd name="T6" fmla="*/ 61 w 61"/>
                    <a:gd name="T7" fmla="*/ 48 h 66"/>
                    <a:gd name="T8" fmla="*/ 37 w 61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6">
                      <a:moveTo>
                        <a:pt x="37" y="66"/>
                      </a:moveTo>
                      <a:lnTo>
                        <a:pt x="0" y="16"/>
                      </a:lnTo>
                      <a:lnTo>
                        <a:pt x="26" y="0"/>
                      </a:lnTo>
                      <a:lnTo>
                        <a:pt x="61" y="48"/>
                      </a:lnTo>
                      <a:lnTo>
                        <a:pt x="37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68">
                  <a:extLst>
                    <a:ext uri="{FF2B5EF4-FFF2-40B4-BE49-F238E27FC236}">
                      <a16:creationId xmlns:a16="http://schemas.microsoft.com/office/drawing/2014/main" id="{6A9FE813-E6B8-4C88-B669-F9DD4D594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2462213"/>
                  <a:ext cx="101600" cy="100013"/>
                </a:xfrm>
                <a:custGeom>
                  <a:avLst/>
                  <a:gdLst>
                    <a:gd name="T0" fmla="*/ 44 w 64"/>
                    <a:gd name="T1" fmla="*/ 63 h 63"/>
                    <a:gd name="T2" fmla="*/ 0 w 64"/>
                    <a:gd name="T3" fmla="*/ 23 h 63"/>
                    <a:gd name="T4" fmla="*/ 20 w 64"/>
                    <a:gd name="T5" fmla="*/ 0 h 63"/>
                    <a:gd name="T6" fmla="*/ 64 w 64"/>
                    <a:gd name="T7" fmla="*/ 41 h 63"/>
                    <a:gd name="T8" fmla="*/ 44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44" y="63"/>
                      </a:moveTo>
                      <a:lnTo>
                        <a:pt x="0" y="23"/>
                      </a:lnTo>
                      <a:lnTo>
                        <a:pt x="20" y="0"/>
                      </a:lnTo>
                      <a:lnTo>
                        <a:pt x="64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69">
                  <a:extLst>
                    <a:ext uri="{FF2B5EF4-FFF2-40B4-BE49-F238E27FC236}">
                      <a16:creationId xmlns:a16="http://schemas.microsoft.com/office/drawing/2014/main" id="{603A3DBC-6ECA-4B3E-A67C-A80CC9793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2616201"/>
                  <a:ext cx="106363" cy="87313"/>
                </a:xfrm>
                <a:custGeom>
                  <a:avLst/>
                  <a:gdLst>
                    <a:gd name="T0" fmla="*/ 52 w 67"/>
                    <a:gd name="T1" fmla="*/ 55 h 55"/>
                    <a:gd name="T2" fmla="*/ 0 w 67"/>
                    <a:gd name="T3" fmla="*/ 26 h 55"/>
                    <a:gd name="T4" fmla="*/ 15 w 67"/>
                    <a:gd name="T5" fmla="*/ 0 h 55"/>
                    <a:gd name="T6" fmla="*/ 67 w 67"/>
                    <a:gd name="T7" fmla="*/ 29 h 55"/>
                    <a:gd name="T8" fmla="*/ 52 w 67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5">
                      <a:moveTo>
                        <a:pt x="52" y="55"/>
                      </a:moveTo>
                      <a:lnTo>
                        <a:pt x="0" y="26"/>
                      </a:lnTo>
                      <a:lnTo>
                        <a:pt x="15" y="0"/>
                      </a:lnTo>
                      <a:lnTo>
                        <a:pt x="67" y="29"/>
                      </a:lnTo>
                      <a:lnTo>
                        <a:pt x="5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70">
                  <a:extLst>
                    <a:ext uri="{FF2B5EF4-FFF2-40B4-BE49-F238E27FC236}">
                      <a16:creationId xmlns:a16="http://schemas.microsoft.com/office/drawing/2014/main" id="{0F7E6AE9-98CA-4620-AB33-54F1E0AB1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2789238"/>
                  <a:ext cx="104775" cy="76200"/>
                </a:xfrm>
                <a:custGeom>
                  <a:avLst/>
                  <a:gdLst>
                    <a:gd name="T0" fmla="*/ 57 w 66"/>
                    <a:gd name="T1" fmla="*/ 48 h 48"/>
                    <a:gd name="T2" fmla="*/ 0 w 66"/>
                    <a:gd name="T3" fmla="*/ 28 h 48"/>
                    <a:gd name="T4" fmla="*/ 9 w 66"/>
                    <a:gd name="T5" fmla="*/ 0 h 48"/>
                    <a:gd name="T6" fmla="*/ 66 w 66"/>
                    <a:gd name="T7" fmla="*/ 19 h 48"/>
                    <a:gd name="T8" fmla="*/ 57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6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71">
                  <a:extLst>
                    <a:ext uri="{FF2B5EF4-FFF2-40B4-BE49-F238E27FC236}">
                      <a16:creationId xmlns:a16="http://schemas.microsoft.com/office/drawing/2014/main" id="{25BBFA28-CF4E-4B44-8A5A-FD93F243A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2974976"/>
                  <a:ext cx="100013" cy="58738"/>
                </a:xfrm>
                <a:custGeom>
                  <a:avLst/>
                  <a:gdLst>
                    <a:gd name="T0" fmla="*/ 60 w 63"/>
                    <a:gd name="T1" fmla="*/ 37 h 37"/>
                    <a:gd name="T2" fmla="*/ 0 w 63"/>
                    <a:gd name="T3" fmla="*/ 31 h 37"/>
                    <a:gd name="T4" fmla="*/ 4 w 63"/>
                    <a:gd name="T5" fmla="*/ 0 h 37"/>
                    <a:gd name="T6" fmla="*/ 63 w 63"/>
                    <a:gd name="T7" fmla="*/ 7 h 37"/>
                    <a:gd name="T8" fmla="*/ 60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60" y="37"/>
                      </a:moveTo>
                      <a:lnTo>
                        <a:pt x="0" y="31"/>
                      </a:lnTo>
                      <a:lnTo>
                        <a:pt x="4" y="0"/>
                      </a:lnTo>
                      <a:lnTo>
                        <a:pt x="63" y="7"/>
                      </a:lnTo>
                      <a:lnTo>
                        <a:pt x="6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72">
                  <a:extLst>
                    <a:ext uri="{FF2B5EF4-FFF2-40B4-BE49-F238E27FC236}">
                      <a16:creationId xmlns:a16="http://schemas.microsoft.com/office/drawing/2014/main" id="{7A84640E-2B53-4CC9-9204-FB7F96CBC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3157538"/>
                  <a:ext cx="100013" cy="58738"/>
                </a:xfrm>
                <a:custGeom>
                  <a:avLst/>
                  <a:gdLst>
                    <a:gd name="T0" fmla="*/ 4 w 63"/>
                    <a:gd name="T1" fmla="*/ 37 h 37"/>
                    <a:gd name="T2" fmla="*/ 0 w 63"/>
                    <a:gd name="T3" fmla="*/ 7 h 37"/>
                    <a:gd name="T4" fmla="*/ 60 w 63"/>
                    <a:gd name="T5" fmla="*/ 0 h 37"/>
                    <a:gd name="T6" fmla="*/ 63 w 63"/>
                    <a:gd name="T7" fmla="*/ 31 h 37"/>
                    <a:gd name="T8" fmla="*/ 4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4" y="37"/>
                      </a:moveTo>
                      <a:lnTo>
                        <a:pt x="0" y="7"/>
                      </a:lnTo>
                      <a:lnTo>
                        <a:pt x="60" y="0"/>
                      </a:lnTo>
                      <a:lnTo>
                        <a:pt x="63" y="31"/>
                      </a:lnTo>
                      <a:lnTo>
                        <a:pt x="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3">
                  <a:extLst>
                    <a:ext uri="{FF2B5EF4-FFF2-40B4-BE49-F238E27FC236}">
                      <a16:creationId xmlns:a16="http://schemas.microsoft.com/office/drawing/2014/main" id="{C6794764-EA44-4A35-B42E-D05D12C03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3327401"/>
                  <a:ext cx="104775" cy="76200"/>
                </a:xfrm>
                <a:custGeom>
                  <a:avLst/>
                  <a:gdLst>
                    <a:gd name="T0" fmla="*/ 9 w 66"/>
                    <a:gd name="T1" fmla="*/ 48 h 48"/>
                    <a:gd name="T2" fmla="*/ 0 w 66"/>
                    <a:gd name="T3" fmla="*/ 19 h 48"/>
                    <a:gd name="T4" fmla="*/ 57 w 66"/>
                    <a:gd name="T5" fmla="*/ 0 h 48"/>
                    <a:gd name="T6" fmla="*/ 66 w 66"/>
                    <a:gd name="T7" fmla="*/ 30 h 48"/>
                    <a:gd name="T8" fmla="*/ 9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6" y="30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74">
                  <a:extLst>
                    <a:ext uri="{FF2B5EF4-FFF2-40B4-BE49-F238E27FC236}">
                      <a16:creationId xmlns:a16="http://schemas.microsoft.com/office/drawing/2014/main" id="{ECABC25A-4518-4111-9BA8-1DD818093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3486151"/>
                  <a:ext cx="106363" cy="92075"/>
                </a:xfrm>
                <a:custGeom>
                  <a:avLst/>
                  <a:gdLst>
                    <a:gd name="T0" fmla="*/ 15 w 67"/>
                    <a:gd name="T1" fmla="*/ 58 h 58"/>
                    <a:gd name="T2" fmla="*/ 0 w 67"/>
                    <a:gd name="T3" fmla="*/ 30 h 58"/>
                    <a:gd name="T4" fmla="*/ 52 w 67"/>
                    <a:gd name="T5" fmla="*/ 0 h 58"/>
                    <a:gd name="T6" fmla="*/ 67 w 67"/>
                    <a:gd name="T7" fmla="*/ 26 h 58"/>
                    <a:gd name="T8" fmla="*/ 15 w 67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8">
                      <a:moveTo>
                        <a:pt x="15" y="58"/>
                      </a:moveTo>
                      <a:lnTo>
                        <a:pt x="0" y="30"/>
                      </a:lnTo>
                      <a:lnTo>
                        <a:pt x="52" y="0"/>
                      </a:lnTo>
                      <a:lnTo>
                        <a:pt x="67" y="26"/>
                      </a:ln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75">
                  <a:extLst>
                    <a:ext uri="{FF2B5EF4-FFF2-40B4-BE49-F238E27FC236}">
                      <a16:creationId xmlns:a16="http://schemas.microsoft.com/office/drawing/2014/main" id="{973AFCC4-A50F-4B89-9F66-FAF518913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3627438"/>
                  <a:ext cx="101600" cy="100013"/>
                </a:xfrm>
                <a:custGeom>
                  <a:avLst/>
                  <a:gdLst>
                    <a:gd name="T0" fmla="*/ 20 w 64"/>
                    <a:gd name="T1" fmla="*/ 63 h 63"/>
                    <a:gd name="T2" fmla="*/ 0 w 64"/>
                    <a:gd name="T3" fmla="*/ 41 h 63"/>
                    <a:gd name="T4" fmla="*/ 44 w 64"/>
                    <a:gd name="T5" fmla="*/ 0 h 63"/>
                    <a:gd name="T6" fmla="*/ 64 w 64"/>
                    <a:gd name="T7" fmla="*/ 24 h 63"/>
                    <a:gd name="T8" fmla="*/ 20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4" y="24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276">
                  <a:extLst>
                    <a:ext uri="{FF2B5EF4-FFF2-40B4-BE49-F238E27FC236}">
                      <a16:creationId xmlns:a16="http://schemas.microsoft.com/office/drawing/2014/main" id="{045645C6-3246-40C3-8BB4-A7D1CC94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3748088"/>
                  <a:ext cx="96838" cy="106363"/>
                </a:xfrm>
                <a:custGeom>
                  <a:avLst/>
                  <a:gdLst>
                    <a:gd name="T0" fmla="*/ 26 w 61"/>
                    <a:gd name="T1" fmla="*/ 67 h 67"/>
                    <a:gd name="T2" fmla="*/ 0 w 61"/>
                    <a:gd name="T3" fmla="*/ 48 h 67"/>
                    <a:gd name="T4" fmla="*/ 37 w 61"/>
                    <a:gd name="T5" fmla="*/ 0 h 67"/>
                    <a:gd name="T6" fmla="*/ 61 w 61"/>
                    <a:gd name="T7" fmla="*/ 17 h 67"/>
                    <a:gd name="T8" fmla="*/ 26 w 61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7">
                      <a:moveTo>
                        <a:pt x="26" y="67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1" y="17"/>
                      </a:lnTo>
                      <a:lnTo>
                        <a:pt x="2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FBFF1D-6A37-45C6-ACD9-C2169BB03779}"/>
                </a:ext>
              </a:extLst>
            </p:cNvPr>
            <p:cNvSpPr/>
            <p:nvPr/>
          </p:nvSpPr>
          <p:spPr>
            <a:xfrm>
              <a:off x="6953285" y="4801999"/>
              <a:ext cx="1476883" cy="126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4A6D5B-C512-43F6-8853-D13870CA10B3}"/>
              </a:ext>
            </a:extLst>
          </p:cNvPr>
          <p:cNvCxnSpPr>
            <a:cxnSpLocks/>
            <a:stCxn id="7" idx="56"/>
          </p:cNvCxnSpPr>
          <p:nvPr userDrawn="1"/>
        </p:nvCxnSpPr>
        <p:spPr>
          <a:xfrm>
            <a:off x="6691605" y="4968552"/>
            <a:ext cx="24523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58A89B-C4A0-4BF6-A7C2-3F1B9632B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28982"/>
            <a:ext cx="5920662" cy="80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8A7A6F7-5F58-448E-ABB3-AECDCAC65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376" y="1206501"/>
            <a:ext cx="4002881" cy="2257425"/>
          </a:xfrm>
        </p:spPr>
        <p:txBody>
          <a:bodyPr/>
          <a:lstStyle>
            <a:lvl1pPr marL="0" indent="0">
              <a:buNone/>
              <a:defRPr sz="4950">
                <a:latin typeface="+mj-lt"/>
              </a:defRPr>
            </a:lvl1pPr>
          </a:lstStyle>
          <a:p>
            <a:pPr lvl="0"/>
            <a:r>
              <a:rPr lang="en-US" sz="4950">
                <a:latin typeface="+mj-lt"/>
              </a:rPr>
              <a:t>Section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6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No Backgrou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FC2F98-5944-4C9B-A2C3-BF4DC0C7C3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854556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FC2F98-5944-4C9B-A2C3-BF4DC0C7C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F111BD23-73BE-4E85-BB2D-3108FA8C39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1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0A85609-BAE6-4982-B1B6-8A03C3B445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4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040BAC7-9E8D-4386-90FE-A40226B1BA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5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A37CFEF0-2F43-4B35-AF0C-91C90A5FF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04C6B2E-D693-4916-A7DC-DD1A126E3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A0CCD04-C0C8-49B3-B21B-7562F10B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B455721-776D-429C-81CA-F356B14D09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4386F7-FDB8-4DA6-B596-8D2ED63F1E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3CCF6B3-45E4-4B48-9002-24D077BBF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E25C36A-23DB-4267-BFFB-46C36741D6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5BC2EEB6-7A6F-4BDF-9397-092D92B21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1396B50-AE96-46D2-84E9-B3525B5D2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EB759DC-4365-483D-8262-28157CA0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942FB78-7D8D-49B6-8295-E392C5D8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9860AE-CF5B-40FE-BEFE-31E7264AAA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FC37301-0348-4DF8-9D95-2B92D3980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8C750E91-A370-45BA-9F22-2CFD0721EF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>
            <a:extLst>
              <a:ext uri="{FF2B5EF4-FFF2-40B4-BE49-F238E27FC236}">
                <a16:creationId xmlns:a16="http://schemas.microsoft.com/office/drawing/2014/main" id="{D969D71B-E2C3-4AA0-ACEA-5BDF9BC53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8A54889-D698-4FE4-8EA8-D4EEB9B4C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F115CCC-45DB-4DE6-BEA5-CF2BB4B79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1F9947-6853-4972-B666-1D07EBFB7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20AFEF3B-9333-47CE-91AB-FF43A51DC1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FB52D5-423E-42BE-9D47-90A6A3D86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44E7AEF4-6FAF-4DC8-8E9C-C775B46EB4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>
            <a:extLst>
              <a:ext uri="{FF2B5EF4-FFF2-40B4-BE49-F238E27FC236}">
                <a16:creationId xmlns:a16="http://schemas.microsoft.com/office/drawing/2014/main" id="{D28CD469-FB35-42CE-8A8B-45EF786F8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B1BF3202-4BCF-40F7-9B70-45646DA77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CA0AB89-B187-48B1-8197-7093EEE05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3F22770-A353-4628-B901-7F41C3B1F6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1DE11795-E2EF-4384-B90B-4013A23403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670F4E-020E-47D0-B590-6C927312B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2E649A1B-8F54-47C4-8A72-4EE03CFCF1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BDED0561-5116-4D9F-A087-0D0FA032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C575047B-21F3-488B-972E-938C41B3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2EC82F-BF79-4F48-8C2E-72AC0239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510517-5284-4C27-8C12-4F5C8D410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8663B06-A4BD-467B-ABFA-049E28ACD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F3C43FFC-BB3A-4093-9F91-A4662F962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078EAE8-E2FA-45DC-8E58-D3DD93C4B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7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EAC85F64-D96A-4087-955D-83D16D997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83C427C-F9A5-402A-8382-CD5E89A2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10504E18-2D76-452B-AFCE-D07DB7FBA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BE6F458A-22AC-4D0F-B8B2-7FBC76C47D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0E6FB78-CF8A-494A-9626-5B3B6B0723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9B7D4EF9-3005-4B81-9867-F05543CDB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165452"/>
            <a:ext cx="1019175" cy="50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0EA2C4-D7A6-4409-B8FB-AED98C403F4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75138" y="6553200"/>
            <a:ext cx="7454413" cy="0"/>
          </a:xfrm>
          <a:prstGeom prst="line">
            <a:avLst/>
          </a:prstGeom>
          <a:noFill/>
          <a:ln w="12700" algn="ctr">
            <a:solidFill>
              <a:srgbClr val="EC89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52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4639" y="6534150"/>
            <a:ext cx="353290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i="1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</a:p>
        </p:txBody>
      </p:sp>
      <p:graphicFrame>
        <p:nvGraphicFramePr>
          <p:cNvPr id="2" name="Draft Stamp">
            <a:extLst>
              <a:ext uri="{FF2B5EF4-FFF2-40B4-BE49-F238E27FC236}">
                <a16:creationId xmlns:a16="http://schemas.microsoft.com/office/drawing/2014/main" id="{F1870D03-DACA-40BE-8EEE-A014FC0D86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027472"/>
              </p:ext>
            </p:extLst>
          </p:nvPr>
        </p:nvGraphicFramePr>
        <p:xfrm>
          <a:off x="7874000" y="0"/>
          <a:ext cx="127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8824228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C3300"/>
                          </a:solidFill>
                          <a:latin typeface="Calibri" panose="020F0502020204030204" pitchFamily="34" charset="0"/>
                        </a:rPr>
                        <a:t>DRAFT</a:t>
                      </a:r>
                    </a:p>
                  </a:txBody>
                  <a:tcPr marT="0" marB="0" anchorCtr="1">
                    <a:lnT w="12700" cmpd="sng">
                      <a:solidFill>
                        <a:srgbClr val="CC3300"/>
                      </a:solidFill>
                    </a:lnT>
                    <a:lnB w="38100" cmpd="sng">
                      <a:solidFill>
                        <a:srgbClr val="CC33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069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A950E3-867C-455B-8AB8-8459A90C77E3}"/>
              </a:ext>
            </a:extLst>
          </p:cNvPr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6" y="6135180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de1d9caf098f460c90b5d74047f7ae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DF0844-9772-43EA-A385-098B5191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71" y="1624871"/>
            <a:ext cx="7886700" cy="2852737"/>
          </a:xfrm>
        </p:spPr>
        <p:txBody>
          <a:bodyPr/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Community-driven Vaccine Events (CDVE)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421B7-075F-4D85-9325-6DBAC5E7B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0E4F6-50CA-48A4-A6B8-18AA6CB80A8D}"/>
              </a:ext>
            </a:extLst>
          </p:cNvPr>
          <p:cNvSpPr txBox="1"/>
          <p:nvPr/>
        </p:nvSpPr>
        <p:spPr>
          <a:xfrm>
            <a:off x="437771" y="5822802"/>
            <a:ext cx="510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OHA Vaccine Operations Team – Equity (VOTE)</a:t>
            </a:r>
          </a:p>
        </p:txBody>
      </p:sp>
    </p:spTree>
    <p:extLst>
      <p:ext uri="{BB962C8B-B14F-4D97-AF65-F5344CB8AC3E}">
        <p14:creationId xmlns:p14="http://schemas.microsoft.com/office/powerpoint/2010/main" val="336173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3564"/>
            <a:ext cx="8229600" cy="4790872"/>
          </a:xfrm>
        </p:spPr>
        <p:txBody>
          <a:bodyPr anchor="t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Communication/Transparency:</a:t>
            </a:r>
            <a:r>
              <a:rPr lang="en-US" dirty="0"/>
              <a:t> 	</a:t>
            </a:r>
          </a:p>
          <a:p>
            <a:pPr marL="0" indent="0">
              <a:buNone/>
            </a:pPr>
            <a:r>
              <a:rPr lang="en-US" dirty="0"/>
              <a:t>A priority of this process is ensuring that information is available and transparent to all who want/need to know about community partnerships and available vaccination events/resources.  VOTE will maintain an internal calendar of events, and may create a shared calendar of events with the eternal partners as appropriate.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Timeline: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Depending on available vaccine allocations, size of event, availability of all resources, CP needs, and speed/smoothness of communication-lines, this process can take 2-6 weeks from initiation to event completion.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1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17" y="1933996"/>
            <a:ext cx="8500683" cy="405077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The weekly report will contain data such as but not limited to:</a:t>
            </a:r>
          </a:p>
          <a:p>
            <a:pPr lvl="0"/>
            <a:r>
              <a:rPr lang="en-US" sz="1600" dirty="0"/>
              <a:t>Name of Community Partner,</a:t>
            </a:r>
          </a:p>
          <a:p>
            <a:pPr lvl="0"/>
            <a:r>
              <a:rPr lang="en-US" sz="1600" dirty="0"/>
              <a:t>Expected date(s) and time(s) of event,</a:t>
            </a:r>
          </a:p>
          <a:p>
            <a:pPr lvl="0"/>
            <a:r>
              <a:rPr lang="en-US" sz="1600" dirty="0"/>
              <a:t>Specific populations being served,</a:t>
            </a:r>
          </a:p>
          <a:p>
            <a:pPr lvl="0"/>
            <a:r>
              <a:rPr lang="en-US" sz="1600" dirty="0"/>
              <a:t>Location,</a:t>
            </a:r>
          </a:p>
          <a:p>
            <a:pPr lvl="0"/>
            <a:r>
              <a:rPr lang="en-US" sz="1600" dirty="0"/>
              <a:t>Any other relevant location/delivery information,</a:t>
            </a:r>
          </a:p>
          <a:p>
            <a:pPr lvl="0"/>
            <a:r>
              <a:rPr lang="en-US" sz="1600" dirty="0"/>
              <a:t>If an event is open or closed (Are there “limits” to being “open”? Or is this a closed/ culturally specific event?),</a:t>
            </a:r>
          </a:p>
          <a:p>
            <a:pPr lvl="0"/>
            <a:r>
              <a:rPr lang="en-US" sz="1600" dirty="0"/>
              <a:t>Vaccine Type,</a:t>
            </a:r>
          </a:p>
          <a:p>
            <a:pPr lvl="0"/>
            <a:r>
              <a:rPr lang="en-US" sz="1600" dirty="0"/>
              <a:t>Method for appointment scheduling,</a:t>
            </a:r>
          </a:p>
          <a:p>
            <a:pPr lvl="0"/>
            <a:r>
              <a:rPr lang="en-US" sz="1600" dirty="0"/>
              <a:t>Accessibility details – Interpreter availability (on site or other), ADA, Parking, NEMT,</a:t>
            </a:r>
          </a:p>
          <a:p>
            <a:pPr lvl="0"/>
            <a:r>
              <a:rPr lang="en-US" sz="1600" dirty="0"/>
              <a:t>Which “phase” the event is in:</a:t>
            </a:r>
          </a:p>
          <a:p>
            <a:pPr lvl="1"/>
            <a:r>
              <a:rPr lang="en-US" sz="1600" dirty="0"/>
              <a:t>Seeking partners, ideas, or vaccinators.</a:t>
            </a:r>
          </a:p>
          <a:p>
            <a:pPr lvl="1"/>
            <a:r>
              <a:rPr lang="en-US" sz="1600" dirty="0"/>
              <a:t>Have partner and vaccinator, but need help with something else. </a:t>
            </a:r>
          </a:p>
          <a:p>
            <a:pPr lvl="1"/>
            <a:r>
              <a:rPr lang="en-US" sz="1600" dirty="0"/>
              <a:t>Ready to go -- need to get the word out.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1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67136"/>
          </a:xfrm>
        </p:spPr>
        <p:txBody>
          <a:bodyPr anchor="ctr"/>
          <a:lstStyle/>
          <a:p>
            <a:pPr lvl="1"/>
            <a:r>
              <a:rPr lang="en-US" sz="2000" dirty="0"/>
              <a:t>VEC team onboarding and training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Our team is already working on some partnerships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Gather feedback from internal/external stakeholders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VECs/VOTE will begin processing CP requests early next week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7908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Our vision: </a:t>
            </a:r>
          </a:p>
          <a:p>
            <a:pPr marL="0" indent="0">
              <a:buNone/>
            </a:pPr>
            <a:r>
              <a:rPr lang="en-US" sz="3200" dirty="0"/>
              <a:t>Put equity values into action through vaccine solutions that address health disparities in communities systemically left behind.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7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6138"/>
            <a:ext cx="8699177" cy="45433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Vaccine Operations Team – Equity (VOTE) is situated in Vaccine Operations to perform intake functions, identify resource and funding needs. </a:t>
            </a:r>
          </a:p>
          <a:p>
            <a:endParaRPr lang="en-US" dirty="0"/>
          </a:p>
          <a:p>
            <a:r>
              <a:rPr lang="en-US" dirty="0"/>
              <a:t>VOTE Vaccine Engagement Coordinators (VECs) works in concert with existing regional OHA staff, such as:</a:t>
            </a:r>
          </a:p>
          <a:p>
            <a:pPr lvl="1"/>
            <a:r>
              <a:rPr lang="en-US" dirty="0"/>
              <a:t>Community Engagement Coordinators (CECs)</a:t>
            </a:r>
          </a:p>
          <a:p>
            <a:pPr lvl="1"/>
            <a:r>
              <a:rPr lang="en-US" dirty="0"/>
              <a:t>Regional Outreach Coordinators (ROCs)</a:t>
            </a:r>
          </a:p>
          <a:p>
            <a:pPr lvl="1"/>
            <a:r>
              <a:rPr lang="en-US" dirty="0"/>
              <a:t>Regional Emergency Coordinators (RECs)</a:t>
            </a:r>
          </a:p>
          <a:p>
            <a:pPr marL="457200" lvl="1" indent="0">
              <a:buNone/>
            </a:pPr>
            <a:r>
              <a:rPr lang="en-US" dirty="0"/>
              <a:t>to engage and solicit interest with community-based organizations and develop partnerships with LPHAs, clinics,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3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7908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 community partner (CP) expresses interest in participating in getting their community vaccinated.</a:t>
            </a:r>
          </a:p>
          <a:p>
            <a:pPr marL="0" lvl="0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CPs can participate in the vaccine effort by: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Helping community members register for vaccine appointments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Performing vaccine event outreach and engagement activities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Providing staff/volunteers (including potential vaccinators) to support an event,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Hosting or co-hosting a vaccine event,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Donating space to hold a vaccine event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Providing other resources as necessary.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4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19D0-081D-48E7-B426-23153E12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FBE4E-A1C7-4DFF-81E2-85890CD6F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3. OHA VEC connects with CP and: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Provides them with a </a:t>
            </a:r>
            <a:r>
              <a:rPr lang="en-US" u="sng" dirty="0">
                <a:hlinkClick r:id="rId3"/>
              </a:rPr>
              <a:t>form</a:t>
            </a:r>
            <a:r>
              <a:rPr lang="en-US" dirty="0"/>
              <a:t> – </a:t>
            </a:r>
            <a:r>
              <a:rPr lang="en-US" u="sng" dirty="0"/>
              <a:t>and has a conversation</a:t>
            </a:r>
            <a:r>
              <a:rPr lang="en-US" dirty="0"/>
              <a:t> – that helps to define:</a:t>
            </a:r>
          </a:p>
          <a:p>
            <a:pPr lvl="2"/>
            <a:r>
              <a:rPr lang="en-US" dirty="0"/>
              <a:t>How the CP wants to participate,</a:t>
            </a:r>
          </a:p>
          <a:p>
            <a:pPr lvl="2"/>
            <a:r>
              <a:rPr lang="en-US" dirty="0"/>
              <a:t>What resources the CP has available, </a:t>
            </a:r>
          </a:p>
          <a:p>
            <a:pPr lvl="2"/>
            <a:r>
              <a:rPr lang="en-US" dirty="0"/>
              <a:t>What hurdles/barriers may need to be overcome to achieve their event goal(s), and</a:t>
            </a:r>
          </a:p>
          <a:p>
            <a:pPr lvl="2"/>
            <a:r>
              <a:rPr lang="en-US" dirty="0"/>
              <a:t>If/How additional partnership (with other CPs, with LPHAs, and/or across OHA Vaccine Planning Unit (VPU) Branches) can overcome these barriers.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Honoring the important role that Local Public Health Authorities (LPHA) play in community-driven events, VOTE staff connects first with these key partners.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49"/>
            <a:ext cx="8229600" cy="1143000"/>
          </a:xfrm>
        </p:spPr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6751"/>
            <a:ext cx="8229600" cy="4567136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In this connection, background information is shared to determine whether the LPHA is interested/available to actively partner by providing needed: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/>
              <a:t>Workforce (including enrolled vaccine providers),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/>
              <a:t>Location space, 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/>
              <a:t>Vaccine allocations, and/or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dirty="0"/>
              <a:t>Other needed resources.</a:t>
            </a:r>
          </a:p>
          <a:p>
            <a:pPr marL="400050">
              <a:buFont typeface="+mj-lt"/>
              <a:buAutoNum type="arabicPeriod" startAt="5"/>
            </a:pPr>
            <a:r>
              <a:rPr lang="en-US" dirty="0"/>
              <a:t>If LPHA </a:t>
            </a:r>
            <a:r>
              <a:rPr lang="en-US" u="sng" dirty="0"/>
              <a:t>can</a:t>
            </a:r>
            <a:r>
              <a:rPr lang="en-US" dirty="0"/>
              <a:t> provide needed assistance:</a:t>
            </a:r>
          </a:p>
          <a:p>
            <a:pPr lvl="1"/>
            <a:r>
              <a:rPr lang="en-US" dirty="0"/>
              <a:t>LPHA, CP, and VEC (as well as OHA Community Engagement Coordinators, Regional Outreach Coordinators, as needed) work together to support event through completion.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1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9DC8-4CC3-45C6-AC94-EE65AE85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91AD1-38CE-431C-BF52-A3191244B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7"/>
            </a:pPr>
            <a:r>
              <a:rPr lang="en-US" dirty="0"/>
              <a:t>If LPHA is </a:t>
            </a:r>
            <a:r>
              <a:rPr lang="en-US" u="sng" dirty="0"/>
              <a:t>not able</a:t>
            </a:r>
            <a:r>
              <a:rPr lang="en-US" dirty="0"/>
              <a:t> to provide the needed assistance: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VEC/VOTE has a conversation with the CP about needs and possible resources, including desired vaccine hosts.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Designated VOTE staff member reaches out to other VPU Operations contacts as a potential match for these needs. </a:t>
            </a:r>
          </a:p>
          <a:p>
            <a:pPr marL="1200150" lvl="2" indent="-342900"/>
            <a:r>
              <a:rPr lang="en-US" dirty="0"/>
              <a:t>Clinics/Federally Qualified Health Centers (FQHCs)</a:t>
            </a:r>
          </a:p>
          <a:p>
            <a:pPr marL="1200150" lvl="2" indent="-342900"/>
            <a:r>
              <a:rPr lang="en-US" dirty="0"/>
              <a:t>Hospitals/Health Systems</a:t>
            </a:r>
          </a:p>
          <a:p>
            <a:pPr marL="1200150" lvl="2" indent="-342900"/>
            <a:r>
              <a:rPr lang="en-US" dirty="0"/>
              <a:t>Pharmacies</a:t>
            </a:r>
          </a:p>
          <a:p>
            <a:pPr marL="1200150" lvl="2" indent="-342900"/>
            <a:r>
              <a:rPr lang="en-US" dirty="0"/>
              <a:t>Field Operations Team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Once a match is found, that option is proposed to the CP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The CP has the final say on whether the plan is an effective and satisfactory match</a:t>
            </a:r>
          </a:p>
          <a:p>
            <a:pPr marL="85725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49"/>
            <a:ext cx="8229600" cy="1143000"/>
          </a:xfrm>
        </p:spPr>
        <p:txBody>
          <a:bodyPr/>
          <a:lstStyle/>
          <a:p>
            <a:r>
              <a:rPr lang="en-US" dirty="0"/>
              <a:t>Community Driven Vaccine Event Process </a:t>
            </a:r>
            <a:r>
              <a:rPr lang="en-US" sz="2000" dirty="0"/>
              <a:t>(cont. from step 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F18CA-6F10-4167-A71B-5202F073E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rabicPeriod" startAt="8"/>
            </a:pPr>
            <a:r>
              <a:rPr lang="en-US" dirty="0"/>
              <a:t>In some cases, matches may be proposed between multiple community partners, if they are seeking events for similar communities in similar regions.  This is always optional. 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US" dirty="0"/>
              <a:t>Once all details for an event are confirmed, VOTE will communicate through appropriate channels to ensure events are advertised widely and placed on a publicly available event calendar, as appropriate and permitted by CP.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9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7E361-F725-4B91-AB73-A3154FE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Driven Vaccine Event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1C769-60E7-4BD8-8565-D5FE7BE4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A39B1-5CB5-4C64-925A-F8BE89D4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6138"/>
            <a:ext cx="8699177" cy="45433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What is the partnership between CP and Vaccine host?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The possibilities are endless.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seen:</a:t>
            </a:r>
          </a:p>
          <a:p>
            <a:r>
              <a:rPr lang="en-US" dirty="0"/>
              <a:t>CP provide hosting space, LPHA provides vaccinators</a:t>
            </a:r>
          </a:p>
          <a:p>
            <a:r>
              <a:rPr lang="en-US" dirty="0"/>
              <a:t>Retail pharmacies setting aside appointment slots for CP clients</a:t>
            </a:r>
          </a:p>
          <a:p>
            <a:r>
              <a:rPr lang="en-US" dirty="0"/>
              <a:t>Field ops team setting up mobile vaccine sites</a:t>
            </a:r>
          </a:p>
          <a:p>
            <a:r>
              <a:rPr lang="en-US" dirty="0"/>
              <a:t>FQHC hosting event site, CP provides community engagement / outreach</a:t>
            </a:r>
          </a:p>
          <a:p>
            <a:r>
              <a:rPr lang="en-US" dirty="0"/>
              <a:t>Health systems, LPHAs, and CPs teaming up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55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zwamWJRxav7sz7hdJ6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034B4BF633247BC201454FC60F08A" ma:contentTypeVersion="9" ma:contentTypeDescription="Create a new document." ma:contentTypeScope="" ma:versionID="4ec30565e57eff5a8b7f2d497500cb2f">
  <xsd:schema xmlns:xsd="http://www.w3.org/2001/XMLSchema" xmlns:xs="http://www.w3.org/2001/XMLSchema" xmlns:p="http://schemas.microsoft.com/office/2006/metadata/properties" xmlns:ns2="a63abe4c-96a4-42f3-86a7-b6c653bdac7c" xmlns:ns3="2d4ba41c-db41-4072-9881-023e4ea6cbcb" targetNamespace="http://schemas.microsoft.com/office/2006/metadata/properties" ma:root="true" ma:fieldsID="bc7187c3417c2d2b3a619485a9ae9409" ns2:_="" ns3:_="">
    <xsd:import namespace="a63abe4c-96a4-42f3-86a7-b6c653bdac7c"/>
    <xsd:import namespace="2d4ba41c-db41-4072-9881-023e4ea6c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abe4c-96a4-42f3-86a7-b6c653bda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ba41c-db41-4072-9881-023e4ea6c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1E2F6-3DC9-47B0-AE35-7D04E11A3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B9560-79BE-4F97-93E6-E90A51FE672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63abe4c-96a4-42f3-86a7-b6c653bdac7c"/>
    <ds:schemaRef ds:uri="http://purl.org/dc/terms/"/>
    <ds:schemaRef ds:uri="http://schemas.openxmlformats.org/package/2006/metadata/core-properties"/>
    <ds:schemaRef ds:uri="2d4ba41c-db41-4072-9881-023e4ea6cbc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59F6C5-05D3-434A-A89E-328A1E794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abe4c-96a4-42f3-86a7-b6c653bdac7c"/>
    <ds:schemaRef ds:uri="2d4ba41c-db41-4072-9881-023e4ea6c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1018</Words>
  <Application>Microsoft Office PowerPoint</Application>
  <PresentationFormat>On-screen Show (4:3)</PresentationFormat>
  <Paragraphs>120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Chronicle Display Black</vt:lpstr>
      <vt:lpstr>Helvetica Neue Medium</vt:lpstr>
      <vt:lpstr>Nexa Black</vt:lpstr>
      <vt:lpstr>Open Sans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think-cell Slide</vt:lpstr>
      <vt:lpstr>      Community-driven Vaccine Events (CDVE)  </vt:lpstr>
      <vt:lpstr>Community Driven Vaccine Event Process</vt:lpstr>
      <vt:lpstr>Community Driven Vaccine Event Process</vt:lpstr>
      <vt:lpstr>Community Driven Vaccine Event Process</vt:lpstr>
      <vt:lpstr>Community Driven Vaccine Event Process</vt:lpstr>
      <vt:lpstr>Community Driven Vaccine Event Process</vt:lpstr>
      <vt:lpstr>Community Driven Vaccine Event Process</vt:lpstr>
      <vt:lpstr>Community Driven Vaccine Event Process (cont. from step 6)</vt:lpstr>
      <vt:lpstr>Community Driven Vaccine Event Process</vt:lpstr>
      <vt:lpstr>Community Driven Vaccine Event Process</vt:lpstr>
      <vt:lpstr>Community Driven Vaccine Event Process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Briefing</dc:title>
  <dc:creator>SANDOVAL Erica</dc:creator>
  <cp:lastModifiedBy>Rob Smith</cp:lastModifiedBy>
  <cp:revision>35</cp:revision>
  <dcterms:created xsi:type="dcterms:W3CDTF">2021-03-20T01:15:00Z</dcterms:created>
  <dcterms:modified xsi:type="dcterms:W3CDTF">2021-04-15T06:27:14Z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0x010100908034B4BF633247BC201454FC60F08A</vt:lpwstr>
  </property>
</Properties>
</file>