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240.xml" ContentType="application/vnd.openxmlformats-officedocument.presentationml.slideLayout+xml"/>
  <Override PartName="/ppt/notesMasters/notesMaster10.xml" ContentType="application/vnd.openxmlformats-officedocument.presentationml.notesMaster+xml"/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slideLayouts/slideLayout30.xml" ContentType="application/vnd.openxmlformats-officedocument.presentationml.slideLayout+xml"/>
  <Override PartName="/ppt/theme/theme30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5">
  <p:sldMasterIdLst>
    <p:sldMasterId id="2147483649" r:id="rId1"/>
    <p:sldMasterId id="2147483661" r:id="rId2"/>
  </p:sldMasterIdLst>
  <p:notesMasterIdLst>
    <p:notesMasterId r:id="rId9"/>
  </p:notesMasterIdLst>
  <p:sldIdLst>
    <p:sldId id="395" r:id="rId3"/>
    <p:sldId id="492" r:id="rId4"/>
    <p:sldId id="490" r:id="rId5"/>
    <p:sldId id="491" r:id="rId6"/>
    <p:sldId id="274" r:id="rId7"/>
    <p:sldId id="1136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esta Leah" initials="FL" lastIdx="1" clrIdx="0">
    <p:extLst>
      <p:ext uri="{19B8F6BF-5375-455C-9EA6-DF929625EA0E}">
        <p15:presenceInfo xmlns:p15="http://schemas.microsoft.com/office/powerpoint/2012/main" userId="S::Leah.Festa2@dhsoha.state.or.us::e76c90ee-bfbd-40c0-8ebc-443fa268c72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95"/>
    <a:srgbClr val="AEB5BB"/>
    <a:srgbClr val="F797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46643" autoAdjust="0"/>
  </p:normalViewPr>
  <p:slideViewPr>
    <p:cSldViewPr>
      <p:cViewPr varScale="1">
        <p:scale>
          <a:sx n="53" d="100"/>
          <a:sy n="53" d="100"/>
        </p:scale>
        <p:origin x="329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_rels/notesMaster10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BE00C26-8E78-4968-A33D-3891D320314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Masters/notesMaster10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FF38F1C-B7FA-4D34-A28C-907713AB613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300B9399-01FF-452C-B4D3-54EEABA8908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65C54531-4BE7-4097-ADAF-EC543DDF21A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CF4A87D0-E85F-43B7-8C55-D0C6F71DDC8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F66EBFA4-7BF3-4E3E-A44B-DA441465E27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844E060C-BE2D-406A-B77F-3E1211A628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76F8ACB0-58F6-4D8B-8957-A8CD96566D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63DC3921-E87C-4C90-AD04-C4AC20AB82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847AD8-936D-48F4-8392-949675363A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7DDE1FD7-5EC1-4E24-8407-D8D0F35DFC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55650" indent="-29051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63638" indent="-2317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28775" indent="-2317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95500" indent="-2317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D1799E-AA1E-435E-8DDA-8B2D46FEF29F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00C26-8E78-4968-A33D-3891D320314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363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73161" fontAlgn="auto">
              <a:spcBef>
                <a:spcPts val="0"/>
              </a:spcBef>
              <a:spcAft>
                <a:spcPts val="0"/>
              </a:spcAft>
              <a:defRPr/>
            </a:pPr>
            <a:fld id="{FAECC3FD-32F4-4962-83B0-4DBF0BB7CF9D}" type="slidenum">
              <a:rPr lang="en-US" sz="1700" kern="0">
                <a:solidFill>
                  <a:sysClr val="windowText" lastClr="000000"/>
                </a:solidFill>
              </a:rPr>
              <a:pPr defTabSz="873161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sz="170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2843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00C26-8E78-4968-A33D-3891D320314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99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00C26-8E78-4968-A33D-3891D320314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1445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>
            <a:extLst>
              <a:ext uri="{FF2B5EF4-FFF2-40B4-BE49-F238E27FC236}">
                <a16:creationId xmlns:a16="http://schemas.microsoft.com/office/drawing/2014/main" id="{81A0DC61-439F-4C48-8006-08F36A305C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>
            <a:extLst>
              <a:ext uri="{FF2B5EF4-FFF2-40B4-BE49-F238E27FC236}">
                <a16:creationId xmlns:a16="http://schemas.microsoft.com/office/drawing/2014/main" id="{C5985371-66F1-46DA-9B80-B6C97347F5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en-US" sz="1200" dirty="0"/>
          </a:p>
          <a:p>
            <a:pPr>
              <a:defRPr/>
            </a:pPr>
            <a:endParaRPr lang="en-US" altLang="en-US" b="1" dirty="0"/>
          </a:p>
        </p:txBody>
      </p:sp>
      <p:sp>
        <p:nvSpPr>
          <p:cNvPr id="74756" name="Slide Number Placeholder 3">
            <a:extLst>
              <a:ext uri="{FF2B5EF4-FFF2-40B4-BE49-F238E27FC236}">
                <a16:creationId xmlns:a16="http://schemas.microsoft.com/office/drawing/2014/main" id="{05136AE5-1437-4469-B67B-EA8CE46B1A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6D1B13A5-9A65-4FD4-89E6-47F168F784E1}" type="slidenum">
              <a:rPr lang="en-US" altLang="en-US" sz="1300" smtClean="0"/>
              <a:pPr/>
              <a:t>6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0212212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>
            <a:extLst>
              <a:ext uri="{FF2B5EF4-FFF2-40B4-BE49-F238E27FC236}">
                <a16:creationId xmlns:a16="http://schemas.microsoft.com/office/drawing/2014/main" id="{81A0DC61-439F-4C48-8006-08F36A305C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>
            <a:extLst>
              <a:ext uri="{FF2B5EF4-FFF2-40B4-BE49-F238E27FC236}">
                <a16:creationId xmlns:a16="http://schemas.microsoft.com/office/drawing/2014/main" id="{C5985371-66F1-46DA-9B80-B6C97347F5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en-US" sz="1200" dirty="0"/>
          </a:p>
          <a:p>
            <a:pPr>
              <a:defRPr/>
            </a:pPr>
            <a:endParaRPr lang="en-US" altLang="en-US" b="1" dirty="0"/>
          </a:p>
        </p:txBody>
      </p:sp>
      <p:sp>
        <p:nvSpPr>
          <p:cNvPr id="74756" name="Slide Number Placeholder 3">
            <a:extLst>
              <a:ext uri="{FF2B5EF4-FFF2-40B4-BE49-F238E27FC236}">
                <a16:creationId xmlns:a16="http://schemas.microsoft.com/office/drawing/2014/main" id="{05136AE5-1437-4469-B67B-EA8CE46B1A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6D1B13A5-9A65-4FD4-89E6-47F168F784E1}" type="slidenum">
              <a:rPr lang="en-US" altLang="en-US" sz="1300" smtClean="0"/>
              <a:pPr/>
              <a:t>8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021221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HAmasterpage_nobackfinal_share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689" y="0"/>
            <a:ext cx="9138621" cy="6858000"/>
          </a:xfrm>
          <a:prstGeom prst="rect">
            <a:avLst/>
          </a:prstGeom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3124200" y="6324600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/>
            <a:endParaRPr lang="en-US" sz="1200">
              <a:solidFill>
                <a:srgbClr val="005595"/>
              </a:solidFill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4D164C-97E3-4077-A336-8B3BA028DF3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401412-47C9-4FBE-B950-A30F096D793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90CEB7B3-8C80-4FCD-9D93-0EEC147D5E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9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altLang="en-US" noProof="0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05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7F65CA3-FDAF-4DBA-8BBC-B2B70715600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2895600" y="6096000"/>
            <a:ext cx="2895600" cy="476250"/>
          </a:xfrm>
        </p:spPr>
        <p:txBody>
          <a:bodyPr/>
          <a:lstStyle>
            <a:lvl1pPr algn="l" eaLnBrk="0" hangingPunct="0"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763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0E76198B-28C7-4620-9105-248B612D2F0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A3921-F59C-4100-98AE-02CC71239EA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32E4E350-2351-4D8D-96A6-BFB83E10B2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8655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2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7"/>
            <a:ext cx="7886700" cy="1500187"/>
          </a:xfrm>
        </p:spPr>
        <p:txBody>
          <a:bodyPr/>
          <a:lstStyle>
            <a:lvl1pPr marL="0" indent="0">
              <a:buNone/>
              <a:defRPr sz="1800"/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11954B-0629-4BB8-A864-DD9B41A0BB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E4E5217D-879C-4FCC-8A32-015A3F0581A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DBC08-3296-4429-B733-1A6C2198B6A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A8BA8F60-1F37-4421-8586-7AB99A8C3FF8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21752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24ACAD-DEB9-4961-9D88-8999D06208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9C5B06A1-D792-4FBE-961D-8102A5B55BA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ECF2D-EAA8-4177-83EB-BA5A665AACB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075BDFD6-C402-4F08-A697-1F3D73C1059D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0014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F330AB8-E12C-444F-8B48-1D7FDCAC89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B843C94C-07D1-41CE-AC9F-9EFC6E4C56E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8CF69-5E77-4908-B929-9BFCF9E819F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F18DA2CE-1E6E-429C-9933-5C8BBF60F26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1437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D99A706-3491-4BF4-B0A7-56C44F45FD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065D8AD7-C19B-4053-A8E9-085B7DCEB75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1D748-12C7-4B0E-8F74-543006D8493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F7854E4A-6E09-4620-9D3E-EC65304F4597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46508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4347E0C-A0C6-4ED9-89BF-2B59543DC8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92457107-8A39-44CA-9F6B-93471ED9A06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5807A-5D92-435B-864E-51D4D50BE8D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3852B350-6EB4-4005-A2EB-B8C321AB434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82435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40" y="457200"/>
            <a:ext cx="2949575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9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40" y="2057400"/>
            <a:ext cx="294957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1122CE-75E8-4EAE-8236-6615A9FBFE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55D1D8F-768F-4989-9018-519AB362D8D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650D3-81E5-4F67-A588-55F7ACFEC83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6B9BA95-9D80-4965-A8C3-839A245FB26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8062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35B1C7C-2FE3-440E-960B-DC336E9D4EC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40" y="457200"/>
            <a:ext cx="2949575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9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40" y="2057400"/>
            <a:ext cx="294957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8E2C8A-AC03-4E57-BE77-38ACC099EC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F566B9A0-DDD4-40E8-B897-C0BCC611D88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2CEC-14E0-4C76-BE4D-7D100896820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4757AC38-E426-4533-B548-1CAE1ECAAC6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503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0972594-B722-406C-BE7E-B1BE2C8003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46FE47A6-A0BB-4C56-A472-3D56413AAF1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31457-FCB3-4771-ADDF-B56FCB5C5F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64E31906-DB6B-4725-AF9A-597575A84419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55776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7E3CA8-81A0-4B01-B92C-6BD6335BC5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3EB375CE-524A-4552-A58B-FF91BFB461A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21771-2FEE-4A9C-8AAE-AB15BB1E27D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1C23A35A-32BC-480D-B776-76EABE20B485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28605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B07ED19-F30E-4E47-A0FA-919E32FC5F46}"/>
              </a:ext>
            </a:extLst>
          </p:cNvPr>
          <p:cNvCxnSpPr/>
          <p:nvPr userDrawn="1"/>
        </p:nvCxnSpPr>
        <p:spPr>
          <a:xfrm>
            <a:off x="339725" y="765175"/>
            <a:ext cx="8375650" cy="0"/>
          </a:xfrm>
          <a:prstGeom prst="line">
            <a:avLst/>
          </a:prstGeom>
          <a:ln w="3175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8">
            <a:extLst>
              <a:ext uri="{FF2B5EF4-FFF2-40B4-BE49-F238E27FC236}">
                <a16:creationId xmlns:a16="http://schemas.microsoft.com/office/drawing/2014/main" id="{CA7F3C2E-695A-48D9-AEA9-7F6F9C0098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6581775"/>
            <a:ext cx="1016000" cy="15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339725" y="192088"/>
            <a:ext cx="8375650" cy="5730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>
                <a:solidFill>
                  <a:schemeClr val="accent1"/>
                </a:solidFill>
                <a:latin typeface="Arial"/>
                <a:cs typeface="Arial"/>
              </a:defRPr>
            </a:lvl1pPr>
            <a:lvl2pPr>
              <a:defRPr sz="2600">
                <a:latin typeface="Arial"/>
                <a:cs typeface="Arial"/>
              </a:defRPr>
            </a:lvl2pPr>
            <a:lvl3pPr>
              <a:defRPr sz="2600">
                <a:latin typeface="Arial"/>
                <a:cs typeface="Arial"/>
              </a:defRPr>
            </a:lvl3pPr>
            <a:lvl4pPr>
              <a:defRPr sz="2600">
                <a:latin typeface="Arial"/>
                <a:cs typeface="Arial"/>
              </a:defRPr>
            </a:lvl4pPr>
            <a:lvl5pPr>
              <a:defRPr sz="2600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>
          <a:xfrm>
            <a:off x="339725" y="862013"/>
            <a:ext cx="8375650" cy="53689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457200" indent="0">
              <a:buNone/>
              <a:defRPr sz="1050"/>
            </a:lvl2pPr>
            <a:lvl3pPr marL="914400" indent="0">
              <a:buNone/>
              <a:defRPr sz="1050"/>
            </a:lvl3pPr>
            <a:lvl4pPr marL="1371600" indent="0">
              <a:buNone/>
              <a:defRPr sz="1050"/>
            </a:lvl4pPr>
            <a:lvl5pPr marL="1828800" indent="0"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12">
            <a:extLst>
              <a:ext uri="{FF2B5EF4-FFF2-40B4-BE49-F238E27FC236}">
                <a16:creationId xmlns:a16="http://schemas.microsoft.com/office/drawing/2014/main" id="{4E09E2DA-790A-44F9-A337-81265AD5D30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6691313" y="647700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93BB5-F607-436C-8ADE-A8F8D05DAC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278568"/>
      </p:ext>
    </p:extLst>
  </p:cSld>
  <p:clrMapOvr>
    <a:masterClrMapping/>
  </p:clrMapOvr>
  <p:transition/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90CEB7B3-8C80-4FCD-9D93-0EEC147D5E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9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altLang="en-US" noProof="0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05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7F65CA3-FDAF-4DBA-8BBC-B2B70715600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2895600" y="6096000"/>
            <a:ext cx="2895600" cy="476250"/>
          </a:xfrm>
        </p:spPr>
        <p:txBody>
          <a:bodyPr/>
          <a:lstStyle>
            <a:lvl1pPr algn="l" eaLnBrk="0" hangingPunct="0"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82948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/>
          <p:cNvSpPr txBox="1">
            <a:spLocks/>
          </p:cNvSpPr>
          <p:nvPr userDrawn="1"/>
        </p:nvSpPr>
        <p:spPr>
          <a:xfrm>
            <a:off x="0" y="2"/>
            <a:ext cx="21336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089327071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0E76198B-28C7-4620-9105-248B612D2F0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A3921-F59C-4100-98AE-02CC71239EA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32E4E350-2351-4D8D-96A6-BFB83E10B2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33090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2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7"/>
            <a:ext cx="7886700" cy="1500187"/>
          </a:xfrm>
        </p:spPr>
        <p:txBody>
          <a:bodyPr/>
          <a:lstStyle>
            <a:lvl1pPr marL="0" indent="0">
              <a:buNone/>
              <a:defRPr sz="1800"/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11954B-0629-4BB8-A864-DD9B41A0BB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E4E5217D-879C-4FCC-8A32-015A3F0581A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DBC08-3296-4429-B733-1A6C2198B6A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A8BA8F60-1F37-4421-8586-7AB99A8C3FF8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2739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24ACAD-DEB9-4961-9D88-8999D06208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9C5B06A1-D792-4FBE-961D-8102A5B55BA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ECF2D-EAA8-4177-83EB-BA5A665AACB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075BDFD6-C402-4F08-A697-1F3D73C1059D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27524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F330AB8-E12C-444F-8B48-1D7FDCAC89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B843C94C-07D1-41CE-AC9F-9EFC6E4C56E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8CF69-5E77-4908-B929-9BFCF9E819F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F18DA2CE-1E6E-429C-9933-5C8BBF60F26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87003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D99A706-3491-4BF4-B0A7-56C44F45FD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065D8AD7-C19B-4053-A8E9-085B7DCEB75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1D748-12C7-4B0E-8F74-543006D8493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F7854E4A-6E09-4620-9D3E-EC65304F4597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40511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4347E0C-A0C6-4ED9-89BF-2B59543DC8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92457107-8A39-44CA-9F6B-93471ED9A06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5807A-5D92-435B-864E-51D4D50BE8D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3852B350-6EB4-4005-A2EB-B8C321AB434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350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693C284-B4DC-451D-807D-F60D65E3CB4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40" y="457200"/>
            <a:ext cx="2949575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9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40" y="2057400"/>
            <a:ext cx="294957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1122CE-75E8-4EAE-8236-6615A9FBFE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55D1D8F-768F-4989-9018-519AB362D8D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650D3-81E5-4F67-A588-55F7ACFEC83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6B9BA95-9D80-4965-A8C3-839A245FB26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846341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40" y="457200"/>
            <a:ext cx="2949575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9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40" y="2057400"/>
            <a:ext cx="294957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8E2C8A-AC03-4E57-BE77-38ACC099EC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F566B9A0-DDD4-40E8-B897-C0BCC611D88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2CEC-14E0-4C76-BE4D-7D100896820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4757AC38-E426-4533-B548-1CAE1ECAAC6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10582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0972594-B722-406C-BE7E-B1BE2C8003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46FE47A6-A0BB-4C56-A472-3D56413AAF1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31457-FCB3-4771-ADDF-B56FCB5C5F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64E31906-DB6B-4725-AF9A-597575A84419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43631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7E3CA8-81A0-4B01-B92C-6BD6335BC5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3EB375CE-524A-4552-A58B-FF91BFB461A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21771-2FEE-4A9C-8AAE-AB15BB1E27D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1C23A35A-32BC-480D-B776-76EABE20B485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733198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B07ED19-F30E-4E47-A0FA-919E32FC5F46}"/>
              </a:ext>
            </a:extLst>
          </p:cNvPr>
          <p:cNvCxnSpPr/>
          <p:nvPr userDrawn="1"/>
        </p:nvCxnSpPr>
        <p:spPr>
          <a:xfrm>
            <a:off x="339725" y="765175"/>
            <a:ext cx="8375650" cy="0"/>
          </a:xfrm>
          <a:prstGeom prst="line">
            <a:avLst/>
          </a:prstGeom>
          <a:ln w="3175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8">
            <a:extLst>
              <a:ext uri="{FF2B5EF4-FFF2-40B4-BE49-F238E27FC236}">
                <a16:creationId xmlns:a16="http://schemas.microsoft.com/office/drawing/2014/main" id="{CA7F3C2E-695A-48D9-AEA9-7F6F9C0098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6581775"/>
            <a:ext cx="1016000" cy="15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339725" y="192088"/>
            <a:ext cx="8375650" cy="5730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>
                <a:solidFill>
                  <a:schemeClr val="accent1"/>
                </a:solidFill>
                <a:latin typeface="Arial"/>
                <a:cs typeface="Arial"/>
              </a:defRPr>
            </a:lvl1pPr>
            <a:lvl2pPr>
              <a:defRPr sz="2600">
                <a:latin typeface="Arial"/>
                <a:cs typeface="Arial"/>
              </a:defRPr>
            </a:lvl2pPr>
            <a:lvl3pPr>
              <a:defRPr sz="2600">
                <a:latin typeface="Arial"/>
                <a:cs typeface="Arial"/>
              </a:defRPr>
            </a:lvl3pPr>
            <a:lvl4pPr>
              <a:defRPr sz="2600">
                <a:latin typeface="Arial"/>
                <a:cs typeface="Arial"/>
              </a:defRPr>
            </a:lvl4pPr>
            <a:lvl5pPr>
              <a:defRPr sz="2600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>
          <a:xfrm>
            <a:off x="339725" y="862013"/>
            <a:ext cx="8375650" cy="53689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457200" indent="0">
              <a:buNone/>
              <a:defRPr sz="1050"/>
            </a:lvl2pPr>
            <a:lvl3pPr marL="914400" indent="0">
              <a:buNone/>
              <a:defRPr sz="1050"/>
            </a:lvl3pPr>
            <a:lvl4pPr marL="1371600" indent="0">
              <a:buNone/>
              <a:defRPr sz="1050"/>
            </a:lvl4pPr>
            <a:lvl5pPr marL="1828800" indent="0"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12">
            <a:extLst>
              <a:ext uri="{FF2B5EF4-FFF2-40B4-BE49-F238E27FC236}">
                <a16:creationId xmlns:a16="http://schemas.microsoft.com/office/drawing/2014/main" id="{4E09E2DA-790A-44F9-A337-81265AD5D30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6691313" y="647700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93BB5-F607-436C-8ADE-A8F8D05DAC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58258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962D4F-5079-4222-824C-2D2332E0DD5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B73C464-62F4-41AC-86F0-6F0305D6E9D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1E5BF8-2D8D-486B-87C7-C2DCA0D6184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10F3097-2133-4D9E-BC2B-43985C5D995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29712D-99B4-4A1B-A104-7124243888D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620B12F-3AA2-41D6-BCED-9B854066AE1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0.xml"/><Relationship Id="rId1" Type="http://schemas.openxmlformats.org/officeDocument/2006/relationships/slideLayout" Target="../slideLayouts/slideLayout230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1" name="Picture 11" descr="Power Point Template PG 2 new sm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534150"/>
            <a:ext cx="2133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559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4992160A-B009-4DF0-9663-DC50E3E395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34150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559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rgbClr val="005595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>
          <a:solidFill>
            <a:srgbClr val="005595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5595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400">
          <a:solidFill>
            <a:srgbClr val="005595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>
            <a:extLst>
              <a:ext uri="{FF2B5EF4-FFF2-40B4-BE49-F238E27FC236}">
                <a16:creationId xmlns:a16="http://schemas.microsoft.com/office/drawing/2014/main" id="{89318CEC-746D-423E-84B8-AA204FDEF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2">
            <a:extLst>
              <a:ext uri="{FF2B5EF4-FFF2-40B4-BE49-F238E27FC236}">
                <a16:creationId xmlns:a16="http://schemas.microsoft.com/office/drawing/2014/main" id="{9E7EDB9B-D8F6-4B2F-9A60-BAE2A71740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9D5C55B7-5C32-4877-A14E-864F6C1BAF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2DDAEFBB-3200-457A-9061-CC665CEE6D8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5943600"/>
            <a:ext cx="3505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90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8" name="Rectangle 8">
            <a:extLst>
              <a:ext uri="{FF2B5EF4-FFF2-40B4-BE49-F238E27FC236}">
                <a16:creationId xmlns:a16="http://schemas.microsoft.com/office/drawing/2014/main" id="{636980DC-5DFD-4431-BF89-911CC1590EE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75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fld id="{10C6A0EC-6D38-47A3-AD8C-38141B26EE9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5130" name="Rectangle 10">
            <a:extLst>
              <a:ext uri="{FF2B5EF4-FFF2-40B4-BE49-F238E27FC236}">
                <a16:creationId xmlns:a16="http://schemas.microsoft.com/office/drawing/2014/main" id="{81BC80F1-8B5A-4210-8766-3F25FE540FA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90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5546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rgbClr val="00559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5595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5595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5595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5595"/>
          </a:solidFill>
          <a:latin typeface="Arial" panose="020B0604020202020204" pitchFamily="34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2400" b="1">
          <a:solidFill>
            <a:srgbClr val="005595"/>
          </a:solidFill>
          <a:latin typeface="Arial" panose="020B0604020202020204" pitchFamily="34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400" b="1">
          <a:solidFill>
            <a:srgbClr val="005595"/>
          </a:solidFill>
          <a:latin typeface="Arial" panose="020B0604020202020204" pitchFamily="34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400" b="1">
          <a:solidFill>
            <a:srgbClr val="005595"/>
          </a:solidFill>
          <a:latin typeface="Arial" panose="020B0604020202020204" pitchFamily="34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400" b="1">
          <a:solidFill>
            <a:srgbClr val="005595"/>
          </a:solidFill>
          <a:latin typeface="Arial" panose="020B0604020202020204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1500" kern="1200">
          <a:solidFill>
            <a:srgbClr val="005595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rgbClr val="005595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 sz="1200" kern="1200">
          <a:solidFill>
            <a:srgbClr val="005595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000" kern="1200">
          <a:solidFill>
            <a:srgbClr val="005595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000" kern="1200">
          <a:solidFill>
            <a:srgbClr val="005595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>
            <a:extLst>
              <a:ext uri="{FF2B5EF4-FFF2-40B4-BE49-F238E27FC236}">
                <a16:creationId xmlns:a16="http://schemas.microsoft.com/office/drawing/2014/main" id="{89318CEC-746D-423E-84B8-AA204FDEF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2">
            <a:extLst>
              <a:ext uri="{FF2B5EF4-FFF2-40B4-BE49-F238E27FC236}">
                <a16:creationId xmlns:a16="http://schemas.microsoft.com/office/drawing/2014/main" id="{9E7EDB9B-D8F6-4B2F-9A60-BAE2A71740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9D5C55B7-5C32-4877-A14E-864F6C1BAF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2DDAEFBB-3200-457A-9061-CC665CEE6D8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5943600"/>
            <a:ext cx="3505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90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8" name="Rectangle 8">
            <a:extLst>
              <a:ext uri="{FF2B5EF4-FFF2-40B4-BE49-F238E27FC236}">
                <a16:creationId xmlns:a16="http://schemas.microsoft.com/office/drawing/2014/main" id="{636980DC-5DFD-4431-BF89-911CC1590EE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75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fld id="{10C6A0EC-6D38-47A3-AD8C-38141B26EE9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5130" name="Rectangle 10">
            <a:extLst>
              <a:ext uri="{FF2B5EF4-FFF2-40B4-BE49-F238E27FC236}">
                <a16:creationId xmlns:a16="http://schemas.microsoft.com/office/drawing/2014/main" id="{81BC80F1-8B5A-4210-8766-3F25FE540FA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90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05" r:id="rId1"/>
    <p:sldLayoutId id="2147488906" r:id="rId2"/>
    <p:sldLayoutId id="2147488862" r:id="rId3"/>
    <p:sldLayoutId id="2147488863" r:id="rId4"/>
    <p:sldLayoutId id="2147488864" r:id="rId5"/>
    <p:sldLayoutId id="2147488865" r:id="rId6"/>
    <p:sldLayoutId id="2147488866" r:id="rId7"/>
    <p:sldLayoutId id="2147488867" r:id="rId8"/>
    <p:sldLayoutId id="2147488868" r:id="rId9"/>
    <p:sldLayoutId id="2147488869" r:id="rId10"/>
    <p:sldLayoutId id="2147488870" r:id="rId11"/>
    <p:sldLayoutId id="2147488907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rgbClr val="00559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5595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5595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5595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5595"/>
          </a:solidFill>
          <a:latin typeface="Arial" panose="020B0604020202020204" pitchFamily="34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2400" b="1">
          <a:solidFill>
            <a:srgbClr val="005595"/>
          </a:solidFill>
          <a:latin typeface="Arial" panose="020B0604020202020204" pitchFamily="34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400" b="1">
          <a:solidFill>
            <a:srgbClr val="005595"/>
          </a:solidFill>
          <a:latin typeface="Arial" panose="020B0604020202020204" pitchFamily="34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400" b="1">
          <a:solidFill>
            <a:srgbClr val="005595"/>
          </a:solidFill>
          <a:latin typeface="Arial" panose="020B0604020202020204" pitchFamily="34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400" b="1">
          <a:solidFill>
            <a:srgbClr val="005595"/>
          </a:solidFill>
          <a:latin typeface="Arial" panose="020B0604020202020204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1500" kern="1200">
          <a:solidFill>
            <a:srgbClr val="005595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rgbClr val="005595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 sz="1200" kern="1200">
          <a:solidFill>
            <a:srgbClr val="005595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000" kern="1200">
          <a:solidFill>
            <a:srgbClr val="005595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000" kern="1200">
          <a:solidFill>
            <a:srgbClr val="005595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Ashley.thirstrup@dhsoha.state.or.us" TargetMode="External"/><Relationship Id="rId7" Type="http://schemas.openxmlformats.org/officeDocument/2006/relationships/image" Target="../media/image8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Tatiana.Dierwechter@dhsoha.state.or.us" TargetMode="External"/><Relationship Id="rId7" Type="http://schemas.openxmlformats.org/officeDocument/2006/relationships/image" Target="../media/image8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0.xml"/><Relationship Id="rId6" Type="http://schemas.openxmlformats.org/officeDocument/2006/relationships/slide" Target="slide8.xml"/><Relationship Id="rId5" Type="http://schemas.openxmlformats.org/officeDocument/2006/relationships/image" Target="../media/image5.png"/><Relationship Id="rId4" Type="http://schemas.openxmlformats.org/officeDocument/2006/relationships/hyperlink" Target="mailto:Ashley.thirstrup@dhsoha.state.or.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9CFC07C-E036-430E-ABE2-10ED16908BC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1" y="1219200"/>
            <a:ext cx="8382000" cy="2514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dirty="0">
                <a:solidFill>
                  <a:srgbClr val="002060"/>
                </a:solidFill>
                <a:latin typeface="+mn-lt"/>
                <a:cs typeface="Calibri" panose="020F0502020204030204" pitchFamily="34" charset="0"/>
              </a:rPr>
              <a:t>2021-2023 Tobacco Prevention and Education Program (TPEP)</a:t>
            </a:r>
            <a:br>
              <a:rPr lang="en-US" altLang="en-US" sz="4000" dirty="0">
                <a:solidFill>
                  <a:srgbClr val="002060"/>
                </a:solidFill>
                <a:latin typeface="+mn-lt"/>
                <a:cs typeface="Calibri" panose="020F0502020204030204" pitchFamily="34" charset="0"/>
              </a:rPr>
            </a:br>
            <a:br>
              <a:rPr lang="en-US" altLang="en-US" sz="4000" dirty="0">
                <a:solidFill>
                  <a:srgbClr val="002060"/>
                </a:solidFill>
                <a:latin typeface="+mn-lt"/>
                <a:cs typeface="Calibri" panose="020F0502020204030204" pitchFamily="34" charset="0"/>
              </a:rPr>
            </a:br>
            <a:r>
              <a:rPr lang="en-US" altLang="en-US" dirty="0">
                <a:solidFill>
                  <a:srgbClr val="002060"/>
                </a:solidFill>
                <a:latin typeface="+mn-lt"/>
                <a:cs typeface="Calibri" panose="020F0502020204030204" pitchFamily="34" charset="0"/>
              </a:rPr>
              <a:t>CLHO 6/17/21</a:t>
            </a:r>
            <a:br>
              <a:rPr lang="en-US" altLang="en-US" sz="4000" b="0" dirty="0">
                <a:solidFill>
                  <a:srgbClr val="002060"/>
                </a:solidFill>
                <a:latin typeface="+mn-lt"/>
                <a:cs typeface="Calibri" panose="020F0502020204030204" pitchFamily="34" charset="0"/>
              </a:rPr>
            </a:br>
            <a:endParaRPr lang="en-US" altLang="en-US" sz="4000" dirty="0">
              <a:solidFill>
                <a:schemeClr val="accent2">
                  <a:lumMod val="7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8271"/>
            <a:ext cx="8229600" cy="1143000"/>
          </a:xfrm>
        </p:spPr>
        <p:txBody>
          <a:bodyPr/>
          <a:lstStyle/>
          <a:p>
            <a:r>
              <a:rPr lang="en-US" dirty="0"/>
              <a:t>Changes in 2021-23 TPEP RFA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9631" y="1524000"/>
            <a:ext cx="8604738" cy="4903803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ü"/>
            </a:pPr>
            <a:r>
              <a:rPr lang="en-US" sz="2400" dirty="0"/>
              <a:t>Focus on flexibility and innovation</a:t>
            </a:r>
          </a:p>
          <a:p>
            <a:pPr marL="457200" lvl="1" indent="0">
              <a:buNone/>
            </a:pPr>
            <a:endParaRPr lang="en-US" sz="105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dirty="0"/>
              <a:t>Simplified work plan through a collaborative development process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sz="11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dirty="0"/>
              <a:t>Greater flexibility and encouragement to align with other prevention areas (beyond ADPEP partners)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sz="105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dirty="0"/>
              <a:t>Clarified language regarding multisector interventions and healthcare partners in health systems initiatives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sz="1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dirty="0"/>
              <a:t>Shift policy categories from specific strategies to broader goals</a:t>
            </a:r>
          </a:p>
          <a:p>
            <a:pPr marL="457200" lvl="1" indent="0">
              <a:buNone/>
            </a:pPr>
            <a:endParaRPr lang="en-US" sz="24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n-US" sz="2400" dirty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0565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 bwMode="auto">
          <a:xfrm>
            <a:off x="685800" y="3581400"/>
            <a:ext cx="2133600" cy="1108673"/>
          </a:xfrm>
          <a:prstGeom prst="roundRect">
            <a:avLst/>
          </a:prstGeom>
          <a:ln w="28575">
            <a:solidFill>
              <a:srgbClr val="0719C1"/>
            </a:solidFill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</a:rPr>
              <a:t>Tier 1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>
                <a:solidFill>
                  <a:srgbClr val="0070C0"/>
                </a:solidFill>
                <a:latin typeface="+mj-lt"/>
                <a:cs typeface="Times" panose="02020603050405020304" pitchFamily="18" charset="0"/>
              </a:rPr>
              <a:t>4 </a:t>
            </a:r>
            <a:r>
              <a:rPr lang="en-US" sz="1800" kern="0" dirty="0">
                <a:solidFill>
                  <a:srgbClr val="0070C0"/>
                </a:solidFill>
                <a:latin typeface="+mj-lt"/>
                <a:cs typeface="Times" panose="02020603050405020304" pitchFamily="18" charset="0"/>
              </a:rPr>
              <a:t>LPHAs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cs typeface="Times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kern="0" dirty="0">
                <a:solidFill>
                  <a:srgbClr val="0070C0"/>
                </a:solidFill>
                <a:latin typeface="+mj-lt"/>
                <a:cs typeface="Times" panose="02020603050405020304" pitchFamily="18" charset="0"/>
              </a:rPr>
              <a:t>$364,117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cs typeface="Times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" pitchFamily="18" charset="0"/>
            </a:endParaRPr>
          </a:p>
        </p:txBody>
      </p:sp>
      <p:sp>
        <p:nvSpPr>
          <p:cNvPr id="9" name="Rounded Rectangle 12">
            <a:extLst>
              <a:ext uri="{FF2B5EF4-FFF2-40B4-BE49-F238E27FC236}">
                <a16:creationId xmlns:a16="http://schemas.microsoft.com/office/drawing/2014/main" id="{DC035270-8F3E-4AD1-B22F-BF799D2C8CD4}"/>
              </a:ext>
            </a:extLst>
          </p:cNvPr>
          <p:cNvSpPr/>
          <p:nvPr/>
        </p:nvSpPr>
        <p:spPr bwMode="auto">
          <a:xfrm>
            <a:off x="685800" y="2320327"/>
            <a:ext cx="2133600" cy="1108673"/>
          </a:xfrm>
          <a:prstGeom prst="roundRect">
            <a:avLst/>
          </a:prstGeom>
          <a:ln w="28575">
            <a:solidFill>
              <a:srgbClr val="0719C1"/>
            </a:solidFill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</a:rPr>
              <a:t>Tier 2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>
                <a:solidFill>
                  <a:srgbClr val="0070C0"/>
                </a:solidFill>
                <a:latin typeface="+mj-lt"/>
                <a:cs typeface="Times" panose="02020603050405020304" pitchFamily="18" charset="0"/>
              </a:rPr>
              <a:t>13</a:t>
            </a:r>
            <a:r>
              <a:rPr lang="en-US" sz="2000" kern="0" dirty="0">
                <a:solidFill>
                  <a:srgbClr val="0070C0"/>
                </a:solidFill>
                <a:latin typeface="+mj-lt"/>
                <a:cs typeface="Times" panose="02020603050405020304" pitchFamily="18" charset="0"/>
              </a:rPr>
              <a:t> </a:t>
            </a:r>
            <a:r>
              <a:rPr lang="en-US" sz="1800" kern="0" dirty="0">
                <a:solidFill>
                  <a:srgbClr val="0070C0"/>
                </a:solidFill>
                <a:latin typeface="+mj-lt"/>
                <a:cs typeface="Times" panose="02020603050405020304" pitchFamily="18" charset="0"/>
              </a:rPr>
              <a:t>LPHAs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kern="0" dirty="0">
                <a:solidFill>
                  <a:srgbClr val="0070C0"/>
                </a:solidFill>
                <a:latin typeface="+mj-lt"/>
                <a:cs typeface="Times" panose="02020603050405020304" pitchFamily="18" charset="0"/>
              </a:rPr>
              <a:t>$2,637,087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cs typeface="Times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" pitchFamily="18" charset="0"/>
            </a:endParaRPr>
          </a:p>
        </p:txBody>
      </p:sp>
      <p:sp>
        <p:nvSpPr>
          <p:cNvPr id="11" name="Rounded Rectangle 12">
            <a:extLst>
              <a:ext uri="{FF2B5EF4-FFF2-40B4-BE49-F238E27FC236}">
                <a16:creationId xmlns:a16="http://schemas.microsoft.com/office/drawing/2014/main" id="{186F5785-AD64-4BE4-AEE0-274897B38C1E}"/>
              </a:ext>
            </a:extLst>
          </p:cNvPr>
          <p:cNvSpPr/>
          <p:nvPr/>
        </p:nvSpPr>
        <p:spPr bwMode="auto">
          <a:xfrm>
            <a:off x="685800" y="4871781"/>
            <a:ext cx="2133600" cy="1108673"/>
          </a:xfrm>
          <a:prstGeom prst="roundRect">
            <a:avLst/>
          </a:prstGeom>
          <a:ln w="28575">
            <a:solidFill>
              <a:srgbClr val="0719C1"/>
            </a:solidFill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</a:rPr>
              <a:t>ICAA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>
                <a:solidFill>
                  <a:srgbClr val="0070C0"/>
                </a:solidFill>
                <a:latin typeface="+mj-lt"/>
                <a:cs typeface="Times" panose="02020603050405020304" pitchFamily="18" charset="0"/>
              </a:rPr>
              <a:t>5</a:t>
            </a:r>
            <a:r>
              <a:rPr lang="en-US" sz="1800" kern="0" dirty="0">
                <a:solidFill>
                  <a:srgbClr val="0070C0"/>
                </a:solidFill>
                <a:latin typeface="+mj-lt"/>
                <a:cs typeface="Times" panose="02020603050405020304" pitchFamily="18" charset="0"/>
              </a:rPr>
              <a:t> LPHA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cs typeface="Times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kern="0" dirty="0">
                <a:solidFill>
                  <a:srgbClr val="0070C0"/>
                </a:solidFill>
                <a:latin typeface="+mj-lt"/>
                <a:cs typeface="Times" panose="02020603050405020304" pitchFamily="18" charset="0"/>
              </a:rPr>
              <a:t>$95,000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cs typeface="Times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" pitchFamily="18" charset="0"/>
            </a:endParaRPr>
          </a:p>
        </p:txBody>
      </p:sp>
      <p:sp>
        <p:nvSpPr>
          <p:cNvPr id="15" name="Rounded Rectangle 12">
            <a:extLst>
              <a:ext uri="{FF2B5EF4-FFF2-40B4-BE49-F238E27FC236}">
                <a16:creationId xmlns:a16="http://schemas.microsoft.com/office/drawing/2014/main" id="{79DACF67-4B7B-4AB8-8459-84B306B81BEC}"/>
              </a:ext>
            </a:extLst>
          </p:cNvPr>
          <p:cNvSpPr/>
          <p:nvPr/>
        </p:nvSpPr>
        <p:spPr bwMode="auto">
          <a:xfrm>
            <a:off x="685800" y="1022678"/>
            <a:ext cx="2133600" cy="1108673"/>
          </a:xfrm>
          <a:prstGeom prst="roundRect">
            <a:avLst/>
          </a:prstGeom>
          <a:ln w="28575">
            <a:solidFill>
              <a:srgbClr val="0719C1"/>
            </a:solidFill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</a:rPr>
              <a:t>Tier 3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cs typeface="Times" panose="02020603050405020304" pitchFamily="18" charset="0"/>
              </a:rPr>
              <a:t>11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cs typeface="Times" panose="02020603050405020304" pitchFamily="18" charset="0"/>
              </a:rPr>
              <a:t>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cs typeface="Times" panose="02020603050405020304" pitchFamily="18" charset="0"/>
              </a:rPr>
              <a:t>LPHAs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kern="0" dirty="0">
                <a:solidFill>
                  <a:srgbClr val="0070C0"/>
                </a:solidFill>
                <a:latin typeface="+mj-lt"/>
                <a:cs typeface="Times" panose="02020603050405020304" pitchFamily="18" charset="0"/>
              </a:rPr>
              <a:t>$5,945,227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cs typeface="Times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" pitchFamily="18" charset="0"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11C784C5-7622-44B6-8074-3F7493ED5B10}"/>
              </a:ext>
            </a:extLst>
          </p:cNvPr>
          <p:cNvSpPr/>
          <p:nvPr/>
        </p:nvSpPr>
        <p:spPr bwMode="auto">
          <a:xfrm>
            <a:off x="3657600" y="2906481"/>
            <a:ext cx="1371600" cy="6858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639B46D7-9C98-4EB6-9FD0-8C9F468EC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1752601"/>
            <a:ext cx="4099560" cy="2619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5595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00559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rgbClr val="00559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rgbClr val="00559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+mn-lt"/>
              </a:defRPr>
            </a:lvl9pPr>
          </a:lstStyle>
          <a:p>
            <a:pPr marL="0" indent="0" algn="ctr" eaLnBrk="1" hangingPunct="1">
              <a:buNone/>
            </a:pPr>
            <a:r>
              <a:rPr lang="en-US" sz="4400" kern="0" dirty="0"/>
              <a:t>Total </a:t>
            </a:r>
          </a:p>
          <a:p>
            <a:pPr marL="0" indent="0" algn="ctr" eaLnBrk="1" hangingPunct="1">
              <a:buNone/>
            </a:pPr>
            <a:r>
              <a:rPr lang="en-US" sz="4400" kern="0" dirty="0"/>
              <a:t>Local TPEP Allocation</a:t>
            </a:r>
          </a:p>
          <a:p>
            <a:pPr marL="0" indent="0" algn="ctr" eaLnBrk="1" hangingPunct="1">
              <a:buNone/>
            </a:pPr>
            <a:r>
              <a:rPr lang="en-US" sz="4400" b="1" kern="0" dirty="0"/>
              <a:t>$9,041,431</a:t>
            </a:r>
          </a:p>
          <a:p>
            <a:pPr marL="0" indent="0" algn="ctr" eaLnBrk="1" hangingPunct="1">
              <a:buNone/>
            </a:pPr>
            <a:endParaRPr lang="en-US" sz="2800" kern="0" dirty="0"/>
          </a:p>
        </p:txBody>
      </p:sp>
    </p:spTree>
    <p:extLst>
      <p:ext uri="{BB962C8B-B14F-4D97-AF65-F5344CB8AC3E}">
        <p14:creationId xmlns:p14="http://schemas.microsoft.com/office/powerpoint/2010/main" val="3034257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8915-2E7B-4321-8015-D8B6B8CEB992}" type="slidenum">
              <a:rPr lang="en-US"/>
              <a:pPr/>
              <a:t>4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21489"/>
            <a:ext cx="7896226" cy="1143000"/>
          </a:xfrm>
        </p:spPr>
        <p:txBody>
          <a:bodyPr/>
          <a:lstStyle/>
          <a:p>
            <a:r>
              <a:rPr lang="en-US" dirty="0"/>
              <a:t>Policy Strategy Shift – Focus on Flexibility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6F074E9-C68A-4034-8A7C-D592EECA097C}"/>
              </a:ext>
            </a:extLst>
          </p:cNvPr>
          <p:cNvSpPr txBox="1"/>
          <p:nvPr/>
        </p:nvSpPr>
        <p:spPr>
          <a:xfrm>
            <a:off x="-98661" y="2678956"/>
            <a:ext cx="47477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Tobacco retail licensure and one priority tobacco retail prevention policy</a:t>
            </a:r>
          </a:p>
          <a:p>
            <a:pPr lvl="1"/>
            <a:endParaRPr lang="en-US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Expansion of indoor clean air policies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F64A5C-4850-410C-B218-1696A7E9415F}"/>
              </a:ext>
            </a:extLst>
          </p:cNvPr>
          <p:cNvSpPr txBox="1"/>
          <p:nvPr/>
        </p:nvSpPr>
        <p:spPr>
          <a:xfrm>
            <a:off x="5124448" y="2671777"/>
            <a:ext cx="37909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Reduce the Availability of </a:t>
            </a:r>
          </a:p>
          <a:p>
            <a:pPr lvl="1"/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Tobacco Products </a:t>
            </a:r>
          </a:p>
          <a:p>
            <a:pPr lvl="1"/>
            <a:endParaRPr lang="en-US" sz="2000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Reduce Exposure to</a:t>
            </a:r>
          </a:p>
          <a:p>
            <a:pPr lvl="1"/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Secondhand Smoke </a:t>
            </a:r>
            <a:endParaRPr lang="en-US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6565AA5-7F26-4B4C-BC14-61DBBCEF5D85}"/>
              </a:ext>
            </a:extLst>
          </p:cNvPr>
          <p:cNvCxnSpPr>
            <a:cxnSpLocks/>
          </p:cNvCxnSpPr>
          <p:nvPr/>
        </p:nvCxnSpPr>
        <p:spPr bwMode="auto">
          <a:xfrm>
            <a:off x="4724400" y="4876800"/>
            <a:ext cx="685798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C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71C38BB-BAAA-4F92-9496-FBCD246508F5}"/>
              </a:ext>
            </a:extLst>
          </p:cNvPr>
          <p:cNvCxnSpPr>
            <a:cxnSpLocks/>
          </p:cNvCxnSpPr>
          <p:nvPr/>
        </p:nvCxnSpPr>
        <p:spPr bwMode="auto">
          <a:xfrm>
            <a:off x="4724402" y="3886200"/>
            <a:ext cx="685798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79709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48BD564-EB24-4B64-8719-FE3E9D9DA96A}"/>
              </a:ext>
            </a:extLst>
          </p:cNvPr>
          <p:cNvSpPr txBox="1"/>
          <p:nvPr/>
        </p:nvSpPr>
        <p:spPr>
          <a:xfrm>
            <a:off x="-98662" y="1676400"/>
            <a:ext cx="47625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1"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2019-21</a:t>
            </a:r>
          </a:p>
          <a:p>
            <a:pPr lvl="1" algn="ctr"/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Specific Outcomes (Prescriptive)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B67CB6-F3A2-4EBE-9959-46B48BD3EED4}"/>
              </a:ext>
            </a:extLst>
          </p:cNvPr>
          <p:cNvSpPr txBox="1"/>
          <p:nvPr/>
        </p:nvSpPr>
        <p:spPr>
          <a:xfrm>
            <a:off x="4381500" y="1676400"/>
            <a:ext cx="4762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2021-23</a:t>
            </a:r>
          </a:p>
          <a:p>
            <a:pPr lvl="1" algn="ctr"/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Goals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D13A4CD-29F6-4A96-8797-855C0FA02314}"/>
              </a:ext>
            </a:extLst>
          </p:cNvPr>
          <p:cNvCxnSpPr>
            <a:cxnSpLocks/>
          </p:cNvCxnSpPr>
          <p:nvPr/>
        </p:nvCxnSpPr>
        <p:spPr bwMode="auto">
          <a:xfrm>
            <a:off x="4724400" y="2895600"/>
            <a:ext cx="685798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79709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1B5891CF-D2A1-475A-BEDF-D3FB1BBB7094}"/>
              </a:ext>
            </a:extLst>
          </p:cNvPr>
          <p:cNvSpPr txBox="1"/>
          <p:nvPr/>
        </p:nvSpPr>
        <p:spPr>
          <a:xfrm>
            <a:off x="5135787" y="4561710"/>
            <a:ext cx="35224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Flexible Strategy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693FAF-9EC2-4E48-AC23-B48DDBE379DD}"/>
              </a:ext>
            </a:extLst>
          </p:cNvPr>
          <p:cNvSpPr/>
          <p:nvPr/>
        </p:nvSpPr>
        <p:spPr>
          <a:xfrm>
            <a:off x="5426240" y="5181600"/>
            <a:ext cx="35224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i="1" dirty="0">
                <a:solidFill>
                  <a:srgbClr val="AEB5B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“other proposed strategy” </a:t>
            </a:r>
          </a:p>
        </p:txBody>
      </p:sp>
    </p:spTree>
    <p:extLst>
      <p:ext uri="{BB962C8B-B14F-4D97-AF65-F5344CB8AC3E}">
        <p14:creationId xmlns:p14="http://schemas.microsoft.com/office/powerpoint/2010/main" val="356139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8915-2E7B-4321-8015-D8B6B8CEB992}" type="slidenum">
              <a:rPr lang="en-US"/>
              <a:pPr/>
              <a:t>5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Systems Change Strategies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9179" y="1219200"/>
            <a:ext cx="8229600" cy="5562600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Tiers 1-3 will continue to </a:t>
            </a:r>
            <a:r>
              <a:rPr lang="en-US" sz="2600" b="1" dirty="0"/>
              <a:t>w</a:t>
            </a:r>
            <a:r>
              <a:rPr lang="en-US" sz="2600" dirty="0"/>
              <a:t>ork on </a:t>
            </a:r>
            <a:r>
              <a:rPr lang="en-US" sz="2600" b="1" dirty="0">
                <a:solidFill>
                  <a:srgbClr val="F79709"/>
                </a:solidFill>
              </a:rPr>
              <a:t>at least one </a:t>
            </a:r>
            <a:r>
              <a:rPr lang="en-US" sz="2600" dirty="0"/>
              <a:t>health systems change initiative: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FC3CCBD-37F1-4728-8EA9-B13FDA522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33" y="2209800"/>
            <a:ext cx="83058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5595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00559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rgbClr val="00559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rgbClr val="00559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+mn-lt"/>
              </a:defRPr>
            </a:lvl9pPr>
          </a:lstStyle>
          <a:p>
            <a:pPr marL="514350" indent="-514350" eaLnBrk="1" hangingPunct="1">
              <a:buFontTx/>
              <a:buAutoNum type="arabicPeriod"/>
            </a:pPr>
            <a:r>
              <a:rPr lang="en-US" sz="2400" b="1" kern="0" dirty="0"/>
              <a:t>Clinical interventions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sz="2400" b="1" kern="0" dirty="0"/>
              <a:t>Engaging healthcare partners </a:t>
            </a:r>
            <a:r>
              <a:rPr lang="en-US" sz="2400" kern="0" dirty="0"/>
              <a:t>in community interventions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sz="2400" b="1" kern="0" dirty="0"/>
              <a:t>Other proposed strategies </a:t>
            </a:r>
            <a:r>
              <a:rPr lang="en-US" sz="2400" kern="0" dirty="0"/>
              <a:t>including at least one healthcare partner</a:t>
            </a:r>
          </a:p>
          <a:p>
            <a:pPr marL="514350" indent="-514350" eaLnBrk="1" hangingPunct="1">
              <a:buFontTx/>
              <a:buAutoNum type="arabicPeriod"/>
            </a:pPr>
            <a:endParaRPr lang="en-US" sz="2400" b="1" kern="0" dirty="0"/>
          </a:p>
          <a:p>
            <a:pPr marL="0" indent="0" eaLnBrk="1" hangingPunct="1">
              <a:buNone/>
            </a:pPr>
            <a:r>
              <a:rPr lang="en-US" sz="2400" kern="0" dirty="0"/>
              <a:t>While also continuing to:</a:t>
            </a:r>
            <a:endParaRPr lang="en-US" sz="2400" dirty="0"/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Educate</a:t>
            </a:r>
            <a:r>
              <a:rPr lang="en-US" dirty="0"/>
              <a:t> healthcare partners and the public about the </a:t>
            </a:r>
            <a:r>
              <a:rPr lang="en-US" b="1" dirty="0"/>
              <a:t>Oregon Tobacco Quit Line</a:t>
            </a:r>
            <a:r>
              <a:rPr lang="en-US" dirty="0"/>
              <a:t>, as appropriate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Collect and share information about </a:t>
            </a:r>
            <a:r>
              <a:rPr lang="en-US" b="1" dirty="0"/>
              <a:t>local resources for quitting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409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>
            <a:extLst>
              <a:ext uri="{FF2B5EF4-FFF2-40B4-BE49-F238E27FC236}">
                <a16:creationId xmlns:a16="http://schemas.microsoft.com/office/drawing/2014/main" id="{88A94638-C248-4F2E-B893-B6B2D8DD35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Thank you!</a:t>
            </a:r>
          </a:p>
        </p:txBody>
      </p:sp>
      <p:sp>
        <p:nvSpPr>
          <p:cNvPr id="73731" name="Content Placeholder 2">
            <a:extLst>
              <a:ext uri="{FF2B5EF4-FFF2-40B4-BE49-F238E27FC236}">
                <a16:creationId xmlns:a16="http://schemas.microsoft.com/office/drawing/2014/main" id="{2AD9EAB6-40C9-4B73-8359-7D7D8A5059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686800" cy="3962400"/>
          </a:xfrm>
        </p:spPr>
        <p:txBody>
          <a:bodyPr/>
          <a:lstStyle/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r>
              <a:rPr lang="en-US" altLang="en-US" sz="2200" b="1" dirty="0"/>
              <a:t>Ashley Thirstrup</a:t>
            </a:r>
          </a:p>
          <a:p>
            <a:pPr marL="0" indent="0">
              <a:buNone/>
              <a:defRPr/>
            </a:pPr>
            <a:r>
              <a:rPr lang="en-US" altLang="en-US" sz="2200" dirty="0"/>
              <a:t>Manager, Community Policy, Systems and Environmental Change</a:t>
            </a:r>
          </a:p>
          <a:p>
            <a:pPr marL="0" indent="0">
              <a:buNone/>
              <a:defRPr/>
            </a:pPr>
            <a:r>
              <a:rPr lang="en-US" altLang="en-US" sz="2200" dirty="0"/>
              <a:t>Health Promotion &amp; Chronic Disease Prevention</a:t>
            </a:r>
          </a:p>
          <a:p>
            <a:pPr marL="0" indent="0">
              <a:buNone/>
              <a:defRPr/>
            </a:pPr>
            <a:r>
              <a:rPr lang="en-US" altLang="en-US" sz="2200" dirty="0">
                <a:hlinkClick r:id="rId3"/>
              </a:rPr>
              <a:t>Ashley.thirstrup@dhsoha.state.or.us</a:t>
            </a:r>
            <a:endParaRPr lang="en-US" altLang="en-US" sz="2200" dirty="0"/>
          </a:p>
          <a:p>
            <a:pPr marL="0" indent="0">
              <a:buNone/>
              <a:defRPr/>
            </a:pPr>
            <a:r>
              <a:rPr lang="en-US" altLang="en-US" sz="2200" dirty="0"/>
              <a:t>Cell: 503-720-2557</a:t>
            </a:r>
          </a:p>
          <a:p>
            <a:pPr marL="0" indent="0">
              <a:buNone/>
              <a:defRPr/>
            </a:pPr>
            <a:endParaRPr lang="en-US" altLang="en-US" sz="4000" dirty="0"/>
          </a:p>
          <a:p>
            <a:pPr marL="0" indent="0">
              <a:buNone/>
              <a:defRPr/>
            </a:pPr>
            <a:endParaRPr lang="en-US" altLang="en-US" sz="4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BEBABBB-1073-4F4B-99FC-9620A63883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B1D652-E43C-465F-935D-8C479AD4714A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4" name="Slide Zoom 3">
                <a:extLst>
                  <a:ext uri="{FF2B5EF4-FFF2-40B4-BE49-F238E27FC236}">
                    <a16:creationId xmlns:a16="http://schemas.microsoft.com/office/drawing/2014/main" id="{86C72F3A-85FE-40B9-ABC4-BE65B9B4031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-4398264" y="6183630"/>
              <a:ext cx="2286000" cy="1714500"/>
            </p:xfrm>
            <a:graphic>
              <a:graphicData uri="http://schemas.microsoft.com/office/powerpoint/2016/slidezoom">
                <pslz:sldZm>
                  <pslz:sldZmObj sldId="1136" cId="293634882">
                    <pslz:zmPr id="{965EE401-967C-4E79-B070-38FB884FB521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4" name="Slide Zoom 3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86C72F3A-85FE-40B9-ABC4-BE65B9B4031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4398264" y="6183630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3634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>
            <a:extLst>
              <a:ext uri="{FF2B5EF4-FFF2-40B4-BE49-F238E27FC236}">
                <a16:creationId xmlns:a16="http://schemas.microsoft.com/office/drawing/2014/main" id="{88A94638-C248-4F2E-B893-B6B2D8DD35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Thank you!</a:t>
            </a:r>
          </a:p>
        </p:txBody>
      </p:sp>
      <p:sp>
        <p:nvSpPr>
          <p:cNvPr id="73731" name="Content Placeholder 2">
            <a:extLst>
              <a:ext uri="{FF2B5EF4-FFF2-40B4-BE49-F238E27FC236}">
                <a16:creationId xmlns:a16="http://schemas.microsoft.com/office/drawing/2014/main" id="{2AD9EAB6-40C9-4B73-8359-7D7D8A5059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686800" cy="39624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altLang="en-US" sz="2200" b="1" dirty="0"/>
              <a:t>Tatiana Dierwechter</a:t>
            </a:r>
          </a:p>
          <a:p>
            <a:pPr marL="0" indent="0">
              <a:buNone/>
              <a:defRPr/>
            </a:pPr>
            <a:r>
              <a:rPr lang="en-US" sz="2200" dirty="0"/>
              <a:t>Health Promotion Chronic Disease Prevention Interim Section Manager </a:t>
            </a:r>
          </a:p>
          <a:p>
            <a:pPr marL="0" indent="0">
              <a:buNone/>
              <a:defRPr/>
            </a:pPr>
            <a:r>
              <a:rPr lang="en-US" sz="2200" dirty="0">
                <a:hlinkClick r:id="rId3"/>
              </a:rPr>
              <a:t>Tatiana.Dierwechter@dhsoha.state.or.us</a:t>
            </a:r>
            <a:endParaRPr lang="en-US" sz="2200" dirty="0"/>
          </a:p>
          <a:p>
            <a:pPr marL="0" indent="0">
              <a:buNone/>
              <a:defRPr/>
            </a:pPr>
            <a:r>
              <a:rPr lang="en-US" sz="2200" dirty="0"/>
              <a:t>Cell: 503-754-0631</a:t>
            </a:r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r>
              <a:rPr lang="en-US" altLang="en-US" sz="2200" b="1" dirty="0"/>
              <a:t>Ashley Thirstrup</a:t>
            </a:r>
          </a:p>
          <a:p>
            <a:pPr marL="0" indent="0">
              <a:buNone/>
              <a:defRPr/>
            </a:pPr>
            <a:r>
              <a:rPr lang="en-US" altLang="en-US" sz="2200" dirty="0"/>
              <a:t>Manager, Community Policy, Systems and Environmental Change</a:t>
            </a:r>
          </a:p>
          <a:p>
            <a:pPr marL="0" indent="0">
              <a:buNone/>
              <a:defRPr/>
            </a:pPr>
            <a:r>
              <a:rPr lang="en-US" altLang="en-US" sz="2200" dirty="0"/>
              <a:t>Health Promotion &amp; Chronic Disease Prevention</a:t>
            </a:r>
          </a:p>
          <a:p>
            <a:pPr marL="0" indent="0">
              <a:buNone/>
              <a:defRPr/>
            </a:pPr>
            <a:r>
              <a:rPr lang="en-US" altLang="en-US" sz="2200" dirty="0">
                <a:hlinkClick r:id="rId4"/>
              </a:rPr>
              <a:t>Ashley.thirstrup@dhsoha.state.or.us</a:t>
            </a:r>
            <a:endParaRPr lang="en-US" altLang="en-US" sz="2200" dirty="0"/>
          </a:p>
          <a:p>
            <a:pPr marL="0" indent="0">
              <a:buNone/>
              <a:defRPr/>
            </a:pPr>
            <a:r>
              <a:rPr lang="en-US" altLang="en-US" sz="2200" dirty="0"/>
              <a:t>Cell: 503-720-2557</a:t>
            </a:r>
          </a:p>
          <a:p>
            <a:pPr marL="0" indent="0">
              <a:buNone/>
              <a:defRPr/>
            </a:pPr>
            <a:endParaRPr lang="en-US" altLang="en-US" sz="4000" dirty="0"/>
          </a:p>
          <a:p>
            <a:pPr marL="0" indent="0">
              <a:buNone/>
              <a:defRPr/>
            </a:pPr>
            <a:endParaRPr lang="en-US" altLang="en-US" sz="4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BEBABBB-1073-4F4B-99FC-9620A63883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B1D652-E43C-465F-935D-8C479AD4714A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4" name="Slide Zoom 3">
                <a:extLst>
                  <a:ext uri="{FF2B5EF4-FFF2-40B4-BE49-F238E27FC236}">
                    <a16:creationId xmlns:a16="http://schemas.microsoft.com/office/drawing/2014/main" id="{86C72F3A-85FE-40B9-ABC4-BE65B9B4031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9638044"/>
                  </p:ext>
                </p:extLst>
              </p:nvPr>
            </p:nvGraphicFramePr>
            <p:xfrm>
              <a:off x="-4398264" y="6183630"/>
              <a:ext cx="2286000" cy="1714500"/>
            </p:xfrm>
            <a:graphic>
              <a:graphicData uri="http://schemas.microsoft.com/office/powerpoint/2016/slidezoom">
                <pslz:sldZm>
                  <pslz:sldZmObj sldId="1136" cId="293634882">
                    <pslz:zmPr id="{965EE401-967C-4E79-B070-38FB884FB521}" returnToParent="0" transitionDur="1000">
                      <p166:blipFill xmlns:p166="http://schemas.microsoft.com/office/powerpoint/2016/6/main">
                        <a:blip r:embed="rId5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4" name="Slide Zoom 3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86C72F3A-85FE-40B9-ABC4-BE65B9B4031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4398264" y="6183630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363488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0.xml><?xml version="1.0" encoding="utf-8"?>
<a:theme xmlns:a="http://schemas.openxmlformats.org/drawingml/2006/main" name="2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3926</TotalTime>
  <Words>256</Words>
  <Application>Microsoft Office PowerPoint</Application>
  <PresentationFormat>On-screen Show (4:3)</PresentationFormat>
  <Paragraphs>67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</vt:lpstr>
      <vt:lpstr>Wingdings</vt:lpstr>
      <vt:lpstr>Custom Design</vt:lpstr>
      <vt:lpstr>2_Custom Design</vt:lpstr>
      <vt:lpstr>2021-2023 Tobacco Prevention and Education Program (TPEP)  CLHO 6/17/21 </vt:lpstr>
      <vt:lpstr>Changes in 2021-23 TPEP RFA </vt:lpstr>
      <vt:lpstr>PowerPoint Presentation</vt:lpstr>
      <vt:lpstr>Policy Strategy Shift – Focus on Flexibility </vt:lpstr>
      <vt:lpstr>Health Systems Change Strategies</vt:lpstr>
      <vt:lpstr>Thank you!</vt:lpstr>
    </vt:vector>
  </TitlesOfParts>
  <Company>Joe's World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Page</dc:title>
  <dc:creator>Joe B</dc:creator>
  <cp:lastModifiedBy>Thirstrup Ashley</cp:lastModifiedBy>
  <cp:revision>201</cp:revision>
  <dcterms:created xsi:type="dcterms:W3CDTF">2010-08-23T12:44:57Z</dcterms:created>
  <dcterms:modified xsi:type="dcterms:W3CDTF">2021-06-17T15:16:03Z</dcterms:modified>
</cp:coreProperties>
</file>