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0" r:id="rId23"/>
    <p:sldId id="277" r:id="rId24"/>
    <p:sldId id="278" r:id="rId25"/>
    <p:sldId id="27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7EF4D-8510-4A5D-B2AB-2E883A73972A}">
  <a:tblStyle styleId="{F5A7EF4D-8510-4A5D-B2AB-2E883A7397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60264" autoAdjust="0"/>
  </p:normalViewPr>
  <p:slideViewPr>
    <p:cSldViewPr snapToGrid="0">
      <p:cViewPr varScale="1">
        <p:scale>
          <a:sx n="89" d="100"/>
          <a:sy n="89" d="100"/>
        </p:scale>
        <p:origin x="-193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003859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Everyone! Today’s webinar is brought to you by the CLHO Leadership Program. Our topic is Public Health Ethics. My name is Sierra Prior with CLHO, and thank you all for joining me.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f7c908487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f7c90848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test has four questions: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Practicality: can the ethical decision be implemented, and how?</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Collegiality: Would professional peers support the decision?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Publicity: If the ethical decision were made public, could you explain and defend your decision?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Reversibility: If you reversed places, would you agree that an ethical decision was made.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 the case of the pregnant woman, it’s practical to help her, colleagues would support the decision, the public would approve of helping her, and in the reverse case I presume everyone on this webinar would want to receive medical care regardless of ability to pay. This was perhaps an overly simplistic ethical dilemma (for the sake of time), but it includes all aspects of the decision making process. Ethical decisions are often more complex and more difficult to arrive at a decision.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None/>
            </a:pPr>
            <a:r>
              <a:rPr lang="en" sz="1200">
                <a:solidFill>
                  <a:schemeClr val="dk1"/>
                </a:solidFill>
              </a:rPr>
              <a:t>Now, at this point we have discussed how moral foundations and professional codes of ethics can be applied to an ethical decision making process in a medical context.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f7c908487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f7c90848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The final piece I will add to the equation is a quick explanation of three ethical theories:</a:t>
            </a:r>
            <a:endParaRPr dirty="0"/>
          </a:p>
          <a:p>
            <a:pPr marL="0" lvl="0" indent="0" algn="l" rtl="0">
              <a:lnSpc>
                <a:spcPct val="115000"/>
              </a:lnSpc>
              <a:spcBef>
                <a:spcPts val="0"/>
              </a:spcBef>
              <a:spcAft>
                <a:spcPts val="0"/>
              </a:spcAft>
              <a:buClr>
                <a:schemeClr val="dk1"/>
              </a:buClr>
              <a:buSzPts val="1100"/>
              <a:buFont typeface="Arial"/>
              <a:buNone/>
            </a:pPr>
            <a:r>
              <a:rPr lang="en" dirty="0"/>
              <a:t> </a:t>
            </a:r>
            <a:endParaRPr dirty="0"/>
          </a:p>
          <a:p>
            <a:pPr marL="0" lvl="0" indent="0" algn="l" rtl="0">
              <a:lnSpc>
                <a:spcPct val="115000"/>
              </a:lnSpc>
              <a:spcBef>
                <a:spcPts val="0"/>
              </a:spcBef>
              <a:spcAft>
                <a:spcPts val="0"/>
              </a:spcAft>
              <a:buClr>
                <a:schemeClr val="dk1"/>
              </a:buClr>
              <a:buSzPts val="1100"/>
              <a:buFont typeface="Arial"/>
              <a:buNone/>
            </a:pPr>
            <a:r>
              <a:rPr lang="en" dirty="0" smtClean="0"/>
              <a:t>Three </a:t>
            </a:r>
            <a:r>
              <a:rPr lang="en" dirty="0"/>
              <a:t>common ethical theories are:</a:t>
            </a:r>
            <a:endParaRPr dirty="0"/>
          </a:p>
          <a:p>
            <a:pPr marL="0" lvl="0" indent="0" algn="l" rtl="0">
              <a:lnSpc>
                <a:spcPct val="115000"/>
              </a:lnSpc>
              <a:spcBef>
                <a:spcPts val="0"/>
              </a:spcBef>
              <a:spcAft>
                <a:spcPts val="0"/>
              </a:spcAft>
              <a:buClr>
                <a:schemeClr val="dk1"/>
              </a:buClr>
              <a:buSzPts val="1100"/>
              <a:buFont typeface="Arial"/>
              <a:buNone/>
            </a:pPr>
            <a:r>
              <a:rPr lang="en" dirty="0"/>
              <a:t> </a:t>
            </a:r>
            <a:endParaRPr dirty="0"/>
          </a:p>
          <a:p>
            <a:pPr marL="0" lvl="0" indent="0" algn="l" rtl="0">
              <a:lnSpc>
                <a:spcPct val="115000"/>
              </a:lnSpc>
              <a:spcBef>
                <a:spcPts val="0"/>
              </a:spcBef>
              <a:spcAft>
                <a:spcPts val="0"/>
              </a:spcAft>
              <a:buClr>
                <a:schemeClr val="dk1"/>
              </a:buClr>
              <a:buSzPts val="1100"/>
              <a:buFont typeface="Arial"/>
              <a:buNone/>
            </a:pPr>
            <a:r>
              <a:rPr lang="en" dirty="0"/>
              <a:t>Virtue or care ethics: this theory focuses on questions like: What type of person ought I to be? And what acts are right or wrong based on my virtues?</a:t>
            </a:r>
            <a:endParaRPr dirty="0"/>
          </a:p>
          <a:p>
            <a:pPr marL="0" lvl="0" indent="0" algn="l" rtl="0">
              <a:lnSpc>
                <a:spcPct val="115000"/>
              </a:lnSpc>
              <a:spcBef>
                <a:spcPts val="0"/>
              </a:spcBef>
              <a:spcAft>
                <a:spcPts val="0"/>
              </a:spcAft>
              <a:buClr>
                <a:schemeClr val="dk1"/>
              </a:buClr>
              <a:buSzPts val="1100"/>
              <a:buFont typeface="Arial"/>
              <a:buNone/>
            </a:pPr>
            <a:r>
              <a:rPr lang="en" dirty="0"/>
              <a:t> Duty Ethics (or Deontology) asks: What acts treat others as ends-in-themselves, not means? What acts treat people with dignity?</a:t>
            </a:r>
            <a:endParaRPr dirty="0"/>
          </a:p>
          <a:p>
            <a:pPr marL="0" lvl="0" indent="0" algn="l" rtl="0">
              <a:lnSpc>
                <a:spcPct val="115000"/>
              </a:lnSpc>
              <a:spcBef>
                <a:spcPts val="0"/>
              </a:spcBef>
              <a:spcAft>
                <a:spcPts val="0"/>
              </a:spcAft>
              <a:buClr>
                <a:schemeClr val="dk1"/>
              </a:buClr>
              <a:buSzPts val="1100"/>
              <a:buFont typeface="Arial"/>
              <a:buNone/>
            </a:pPr>
            <a:r>
              <a:rPr lang="en" dirty="0"/>
              <a:t> Utilitarian ethics (or Consequentialism) asks: What acts have the best results for the greatest number of people?</a:t>
            </a:r>
            <a:endParaRPr dirty="0"/>
          </a:p>
          <a:p>
            <a:pPr marL="0" lvl="0" indent="0" algn="l" rtl="0">
              <a:lnSpc>
                <a:spcPct val="115000"/>
              </a:lnSpc>
              <a:spcBef>
                <a:spcPts val="0"/>
              </a:spcBef>
              <a:spcAft>
                <a:spcPts val="0"/>
              </a:spcAft>
              <a:buClr>
                <a:schemeClr val="dk1"/>
              </a:buClr>
              <a:buSzPts val="1100"/>
              <a:buFont typeface="Arial"/>
              <a:buNone/>
            </a:pPr>
            <a:r>
              <a:rPr lang="en" dirty="0"/>
              <a:t> </a:t>
            </a:r>
            <a:endParaRPr dirty="0"/>
          </a:p>
          <a:p>
            <a:pPr marL="0" lvl="0" indent="0" algn="l" rtl="0">
              <a:lnSpc>
                <a:spcPct val="115000"/>
              </a:lnSpc>
              <a:spcBef>
                <a:spcPts val="0"/>
              </a:spcBef>
              <a:spcAft>
                <a:spcPts val="0"/>
              </a:spcAft>
              <a:buClr>
                <a:schemeClr val="dk1"/>
              </a:buClr>
              <a:buSzPts val="1100"/>
              <a:buFont typeface="Arial"/>
              <a:buNone/>
            </a:pPr>
            <a:r>
              <a:rPr lang="en" dirty="0"/>
              <a:t>These theories add another layer of considerations in an ethical dilemma.</a:t>
            </a:r>
            <a:endParaRPr dirty="0"/>
          </a:p>
          <a:p>
            <a:pPr marL="0" lvl="0" indent="0" algn="l" rtl="0">
              <a:lnSpc>
                <a:spcPct val="115000"/>
              </a:lnSpc>
              <a:spcBef>
                <a:spcPts val="0"/>
              </a:spcBef>
              <a:spcAft>
                <a:spcPts val="0"/>
              </a:spcAft>
              <a:buClr>
                <a:schemeClr val="dk1"/>
              </a:buClr>
              <a:buSzPts val="1100"/>
              <a:buFont typeface="Arial"/>
              <a:buNone/>
            </a:pPr>
            <a:r>
              <a:rPr lang="en" dirty="0"/>
              <a:t> </a:t>
            </a:r>
            <a:endParaRPr dirty="0"/>
          </a:p>
          <a:p>
            <a:pPr marL="0" lvl="0" indent="0" algn="l" rtl="0">
              <a:lnSpc>
                <a:spcPct val="115000"/>
              </a:lnSpc>
              <a:spcBef>
                <a:spcPts val="0"/>
              </a:spcBef>
              <a:spcAft>
                <a:spcPts val="0"/>
              </a:spcAft>
              <a:buClr>
                <a:schemeClr val="dk1"/>
              </a:buClr>
              <a:buSzPts val="1100"/>
              <a:buFont typeface="Arial"/>
              <a:buNone/>
            </a:pPr>
            <a:r>
              <a:rPr lang="en" dirty="0"/>
              <a:t>At this point we should see some biomedical ethical principles and theories that align with public health, but what makes public health ethics different from bioethics?</a:t>
            </a: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f7c90848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f7c90848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The differences arise from the fundamental differences in the practice of medicine versus public health.</a:t>
            </a:r>
            <a:endParaRPr dirty="0"/>
          </a:p>
          <a:p>
            <a:pPr marL="0" lvl="0" indent="0" algn="l" rtl="0">
              <a:lnSpc>
                <a:spcPct val="115000"/>
              </a:lnSpc>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f7c908487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f7c90848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Public Health’s core values are health, community, and evidence-based interventions. These values inform the core ethical principles of :</a:t>
            </a:r>
            <a:endParaRPr/>
          </a:p>
          <a:p>
            <a:pPr marL="0" lvl="0" indent="0" algn="l" rtl="0">
              <a:lnSpc>
                <a:spcPct val="115000"/>
              </a:lnSpc>
              <a:spcBef>
                <a:spcPts val="0"/>
              </a:spcBef>
              <a:spcAft>
                <a:spcPts val="0"/>
              </a:spcAft>
              <a:buClr>
                <a:schemeClr val="dk1"/>
              </a:buClr>
              <a:buSzPts val="1100"/>
              <a:buFont typeface="Arial"/>
              <a:buNone/>
            </a:pPr>
            <a:r>
              <a:rPr lang="en"/>
              <a:t> </a:t>
            </a:r>
            <a:endParaRPr/>
          </a:p>
          <a:p>
            <a:pPr marL="0" lvl="0" indent="0" algn="l" rtl="0">
              <a:lnSpc>
                <a:spcPct val="115000"/>
              </a:lnSpc>
              <a:spcBef>
                <a:spcPts val="0"/>
              </a:spcBef>
              <a:spcAft>
                <a:spcPts val="0"/>
              </a:spcAft>
              <a:buClr>
                <a:schemeClr val="dk1"/>
              </a:buClr>
              <a:buSzPts val="1100"/>
              <a:buFont typeface="Arial"/>
              <a:buNone/>
            </a:pPr>
            <a:r>
              <a:rPr lang="en"/>
              <a:t>Addressing root causes to prevent disease and promote health</a:t>
            </a:r>
            <a:endParaRPr/>
          </a:p>
          <a:p>
            <a:pPr marL="0" lvl="0" indent="0" algn="l" rtl="0">
              <a:lnSpc>
                <a:spcPct val="115000"/>
              </a:lnSpc>
              <a:spcBef>
                <a:spcPts val="0"/>
              </a:spcBef>
              <a:spcAft>
                <a:spcPts val="0"/>
              </a:spcAft>
              <a:buClr>
                <a:schemeClr val="dk1"/>
              </a:buClr>
              <a:buSzPts val="1100"/>
              <a:buFont typeface="Arial"/>
              <a:buNone/>
            </a:pPr>
            <a:r>
              <a:rPr lang="en"/>
              <a:t>Responding to public health emergencies in a timely way</a:t>
            </a:r>
            <a:endParaRPr/>
          </a:p>
          <a:p>
            <a:pPr marL="0" lvl="0" indent="0" algn="l" rtl="0">
              <a:lnSpc>
                <a:spcPct val="115000"/>
              </a:lnSpc>
              <a:spcBef>
                <a:spcPts val="0"/>
              </a:spcBef>
              <a:spcAft>
                <a:spcPts val="0"/>
              </a:spcAft>
              <a:buClr>
                <a:schemeClr val="dk1"/>
              </a:buClr>
              <a:buSzPts val="1100"/>
              <a:buFont typeface="Arial"/>
              <a:buNone/>
            </a:pPr>
            <a:r>
              <a:rPr lang="en"/>
              <a:t>Enhancing the environment</a:t>
            </a:r>
            <a:endParaRPr/>
          </a:p>
          <a:p>
            <a:pPr marL="0" lvl="0" indent="0" algn="l" rtl="0">
              <a:lnSpc>
                <a:spcPct val="115000"/>
              </a:lnSpc>
              <a:spcBef>
                <a:spcPts val="0"/>
              </a:spcBef>
              <a:spcAft>
                <a:spcPts val="0"/>
              </a:spcAft>
              <a:buClr>
                <a:schemeClr val="dk1"/>
              </a:buClr>
              <a:buSzPts val="1100"/>
              <a:buFont typeface="Arial"/>
              <a:buNone/>
            </a:pPr>
            <a:r>
              <a:rPr lang="en"/>
              <a:t>Respecting communities</a:t>
            </a:r>
            <a:endParaRPr/>
          </a:p>
          <a:p>
            <a:pPr marL="0" lvl="0" indent="0" algn="l" rtl="0">
              <a:lnSpc>
                <a:spcPct val="115000"/>
              </a:lnSpc>
              <a:spcBef>
                <a:spcPts val="0"/>
              </a:spcBef>
              <a:spcAft>
                <a:spcPts val="0"/>
              </a:spcAft>
              <a:buClr>
                <a:schemeClr val="dk1"/>
              </a:buClr>
              <a:buSzPts val="1100"/>
              <a:buFont typeface="Arial"/>
              <a:buNone/>
            </a:pPr>
            <a:r>
              <a:rPr lang="en"/>
              <a:t>Displaying cultural competence</a:t>
            </a:r>
            <a:endParaRPr/>
          </a:p>
          <a:p>
            <a:pPr marL="0" lvl="0" indent="0" algn="l" rtl="0">
              <a:lnSpc>
                <a:spcPct val="115000"/>
              </a:lnSpc>
              <a:spcBef>
                <a:spcPts val="0"/>
              </a:spcBef>
              <a:spcAft>
                <a:spcPts val="0"/>
              </a:spcAft>
              <a:buClr>
                <a:schemeClr val="dk1"/>
              </a:buClr>
              <a:buSzPts val="1100"/>
              <a:buFont typeface="Arial"/>
              <a:buNone/>
            </a:pPr>
            <a:r>
              <a:rPr lang="en"/>
              <a:t>Gaining community consent and building consensus</a:t>
            </a:r>
            <a:endParaRPr/>
          </a:p>
          <a:p>
            <a:pPr marL="0" lvl="0" indent="0" algn="l" rtl="0">
              <a:lnSpc>
                <a:spcPct val="115000"/>
              </a:lnSpc>
              <a:spcBef>
                <a:spcPts val="0"/>
              </a:spcBef>
              <a:spcAft>
                <a:spcPts val="0"/>
              </a:spcAft>
              <a:buClr>
                <a:schemeClr val="dk1"/>
              </a:buClr>
              <a:buSzPts val="1100"/>
              <a:buFont typeface="Arial"/>
              <a:buNone/>
            </a:pPr>
            <a:r>
              <a:rPr lang="en"/>
              <a:t>Establishing collaborations to build trust</a:t>
            </a:r>
            <a:endParaRPr/>
          </a:p>
          <a:p>
            <a:pPr marL="0" lvl="0" indent="0" algn="l" rtl="0">
              <a:lnSpc>
                <a:spcPct val="115000"/>
              </a:lnSpc>
              <a:spcBef>
                <a:spcPts val="0"/>
              </a:spcBef>
              <a:spcAft>
                <a:spcPts val="0"/>
              </a:spcAft>
              <a:buClr>
                <a:schemeClr val="dk1"/>
              </a:buClr>
              <a:buSzPts val="1100"/>
              <a:buFont typeface="Arial"/>
              <a:buNone/>
            </a:pPr>
            <a:r>
              <a:rPr lang="en"/>
              <a:t>Achieving health equity</a:t>
            </a:r>
            <a:endParaRPr/>
          </a:p>
          <a:p>
            <a:pPr marL="0" lvl="0" indent="0" algn="l" rtl="0">
              <a:lnSpc>
                <a:spcPct val="115000"/>
              </a:lnSpc>
              <a:spcBef>
                <a:spcPts val="0"/>
              </a:spcBef>
              <a:spcAft>
                <a:spcPts val="0"/>
              </a:spcAft>
              <a:buClr>
                <a:schemeClr val="dk1"/>
              </a:buClr>
              <a:buSzPts val="1100"/>
              <a:buFont typeface="Arial"/>
              <a:buNone/>
            </a:pPr>
            <a:r>
              <a:rPr lang="en"/>
              <a:t>Basing programs on evidence</a:t>
            </a:r>
            <a:endParaRPr/>
          </a:p>
          <a:p>
            <a:pPr marL="0" lvl="0" indent="0" algn="l" rtl="0">
              <a:lnSpc>
                <a:spcPct val="115000"/>
              </a:lnSpc>
              <a:spcBef>
                <a:spcPts val="0"/>
              </a:spcBef>
              <a:spcAft>
                <a:spcPts val="0"/>
              </a:spcAft>
              <a:buClr>
                <a:schemeClr val="dk1"/>
              </a:buClr>
              <a:buSzPts val="1100"/>
              <a:buFont typeface="Arial"/>
              <a:buNone/>
            </a:pPr>
            <a:r>
              <a:rPr lang="en"/>
              <a:t>Maintaining data confidentiality</a:t>
            </a:r>
            <a:endParaRPr/>
          </a:p>
          <a:p>
            <a:pPr marL="0" lvl="0" indent="0" algn="l" rtl="0">
              <a:lnSpc>
                <a:spcPct val="115000"/>
              </a:lnSpc>
              <a:spcBef>
                <a:spcPts val="0"/>
              </a:spcBef>
              <a:spcAft>
                <a:spcPts val="0"/>
              </a:spcAft>
              <a:buClr>
                <a:schemeClr val="dk1"/>
              </a:buClr>
              <a:buSzPts val="1100"/>
              <a:buFont typeface="Arial"/>
              <a:buNone/>
            </a:pPr>
            <a:r>
              <a:rPr lang="en"/>
              <a:t>Ensuring competence in the public health workforce</a:t>
            </a:r>
            <a:endParaRPr/>
          </a:p>
          <a:p>
            <a:pPr marL="0" lvl="0" indent="0" algn="l" rtl="0">
              <a:lnSpc>
                <a:spcPct val="115000"/>
              </a:lnSpc>
              <a:spcBef>
                <a:spcPts val="0"/>
              </a:spcBef>
              <a:spcAft>
                <a:spcPts val="0"/>
              </a:spcAft>
              <a:buClr>
                <a:schemeClr val="dk1"/>
              </a:buClr>
              <a:buSzPts val="1100"/>
              <a:buFont typeface="Arial"/>
              <a:buNone/>
            </a:pPr>
            <a:r>
              <a:rPr lang="en"/>
              <a:t>And Giving stakeholders a voice</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42ba6f38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42ba6f38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DISCUSSION: </a:t>
            </a:r>
            <a:r>
              <a:rPr lang="en" sz="1200">
                <a:solidFill>
                  <a:schemeClr val="dk1"/>
                </a:solidFill>
              </a:rPr>
              <a:t>This list comes from NACCHO’s public health ethics workbook. </a:t>
            </a:r>
            <a:r>
              <a:rPr lang="en"/>
              <a:t>How do these values align with Public Health Modernization?</a:t>
            </a:r>
            <a:endParaRPr/>
          </a:p>
          <a:p>
            <a:pPr marL="0" lvl="0" indent="0" algn="l" rtl="0">
              <a:spcBef>
                <a:spcPts val="0"/>
              </a:spcBef>
              <a:spcAft>
                <a:spcPts val="0"/>
              </a:spcAft>
              <a:buNone/>
            </a:pPr>
            <a:endParaRPr/>
          </a:p>
          <a:p>
            <a:pPr marL="0" lvl="0" indent="0" algn="l" rtl="0">
              <a:spcBef>
                <a:spcPts val="0"/>
              </a:spcBef>
              <a:spcAft>
                <a:spcPts val="0"/>
              </a:spcAft>
              <a:buNone/>
            </a:pPr>
            <a:r>
              <a:rPr lang="en" sz="1200">
                <a:solidFill>
                  <a:schemeClr val="dk1"/>
                </a:solidFill>
              </a:rPr>
              <a:t>I found that this list of public health ethical principles strongly corresponds with Oregon’s Public Health Modernization Manual foundational capabilities.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f7c908487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f7c90848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Here are some connections. I think the connection to the foundational capabilities is powerful because it supports that public health work is fundamentally about “upstream, ethics-in-all-policies approaches to decision </a:t>
            </a:r>
            <a:r>
              <a:rPr lang="en" dirty="0" smtClean="0"/>
              <a:t>making</a:t>
            </a:r>
            <a:r>
              <a:rPr lang="en-US" dirty="0" smtClean="0"/>
              <a:t>,</a:t>
            </a:r>
            <a:r>
              <a:rPr lang="en" dirty="0" smtClean="0"/>
              <a:t>”</a:t>
            </a:r>
            <a:r>
              <a:rPr lang="en-US" dirty="0" smtClean="0"/>
              <a:t> and</a:t>
            </a:r>
            <a:r>
              <a:rPr lang="en" dirty="0" smtClean="0"/>
              <a:t> </a:t>
            </a:r>
            <a:r>
              <a:rPr lang="en" dirty="0"/>
              <a:t>that ethics are integral to achieving improved health for society.</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dirty="0"/>
              <a:t>Before moving on from this list provided by NACCHO, I want to add beneficence and nonmaleficence to the list. These principles originate in bioethics, but they are appropriate to add here because it’s true of public health too that we shouldn’t harm others and our goal should always be to help improve health.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Let’s move on to applying these principles to ethical problems.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f7c908487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f7c908487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NACCHO provides three buckets of ethical problems in public health:</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a:solidFill>
                  <a:schemeClr val="dk1"/>
                </a:solidFill>
              </a:rPr>
              <a:t>1.</a:t>
            </a:r>
            <a:r>
              <a:rPr lang="en" sz="700">
                <a:solidFill>
                  <a:schemeClr val="dk1"/>
                </a:solidFill>
                <a:latin typeface="Times New Roman"/>
                <a:ea typeface="Times New Roman"/>
                <a:cs typeface="Times New Roman"/>
                <a:sym typeface="Times New Roman"/>
              </a:rPr>
              <a:t>     </a:t>
            </a:r>
            <a:r>
              <a:rPr lang="en">
                <a:solidFill>
                  <a:schemeClr val="dk1"/>
                </a:solidFill>
              </a:rPr>
              <a:t>Challenges in providing education through training and practice in skills and abilities. (to me this sounds like building the moral compass of a public health professional)</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a:solidFill>
                  <a:schemeClr val="dk1"/>
                </a:solidFill>
              </a:rPr>
              <a:t>2.</a:t>
            </a:r>
            <a:r>
              <a:rPr lang="en" sz="700">
                <a:solidFill>
                  <a:schemeClr val="dk1"/>
                </a:solidFill>
                <a:latin typeface="Times New Roman"/>
                <a:ea typeface="Times New Roman"/>
                <a:cs typeface="Times New Roman"/>
                <a:sym typeface="Times New Roman"/>
              </a:rPr>
              <a:t>     </a:t>
            </a:r>
            <a:r>
              <a:rPr lang="en">
                <a:solidFill>
                  <a:schemeClr val="dk1"/>
                </a:solidFill>
              </a:rPr>
              <a:t>Determinations based on established standards, rules, or guidance. (I would add laws to this list, and in Oregon, the Public Health Modernization Manual)</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a:solidFill>
                  <a:schemeClr val="dk1"/>
                </a:solidFill>
              </a:rPr>
              <a:t>3.</a:t>
            </a:r>
            <a:r>
              <a:rPr lang="en" sz="700">
                <a:solidFill>
                  <a:schemeClr val="dk1"/>
                </a:solidFill>
                <a:latin typeface="Times New Roman"/>
                <a:ea typeface="Times New Roman"/>
                <a:cs typeface="Times New Roman"/>
                <a:sym typeface="Times New Roman"/>
              </a:rPr>
              <a:t>     </a:t>
            </a:r>
            <a:r>
              <a:rPr lang="en">
                <a:solidFill>
                  <a:schemeClr val="dk1"/>
                </a:solidFill>
              </a:rPr>
              <a:t>Deliberations that involve utilitarian weighing, and balancing stakeholder claims and values in relation to program goals. (I personally would swap out program goals for health outcomes here because improved health is the goal of all our programs).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42ba6f38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42ba6f38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DISCUSSION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spcBef>
                <a:spcPts val="0"/>
              </a:spcBef>
              <a:spcAft>
                <a:spcPts val="0"/>
              </a:spcAft>
              <a:buNone/>
            </a:pPr>
            <a:r>
              <a:rPr lang="en" sz="1200" dirty="0">
                <a:solidFill>
                  <a:schemeClr val="dk1"/>
                </a:solidFill>
              </a:rPr>
              <a:t>What are some real life examples that may fall in these buckets? </a:t>
            </a:r>
            <a:endParaRPr lang="en-US" sz="1200" dirty="0" smtClean="0">
              <a:solidFill>
                <a:schemeClr val="dk1"/>
              </a:solidFill>
            </a:endParaRPr>
          </a:p>
          <a:p>
            <a:pPr marL="0" lvl="0" indent="0" algn="l" rtl="0">
              <a:spcBef>
                <a:spcPts val="0"/>
              </a:spcBef>
              <a:spcAft>
                <a:spcPts val="0"/>
              </a:spcAft>
              <a:buNone/>
            </a:pPr>
            <a:endParaRPr lang="en-US" sz="1200" dirty="0" smtClean="0">
              <a:solidFill>
                <a:schemeClr val="dk1"/>
              </a:solidFill>
            </a:endParaRPr>
          </a:p>
          <a:p>
            <a:pPr marL="0" lvl="0" indent="0" algn="l" rtl="0">
              <a:spcBef>
                <a:spcPts val="0"/>
              </a:spcBef>
              <a:spcAft>
                <a:spcPts val="0"/>
              </a:spcAft>
              <a:buNone/>
            </a:pPr>
            <a:r>
              <a:rPr lang="en-US" sz="1200" dirty="0" smtClean="0">
                <a:solidFill>
                  <a:schemeClr val="dk1"/>
                </a:solidFill>
              </a:rPr>
              <a:t>Discussion Responses:</a:t>
            </a:r>
          </a:p>
          <a:p>
            <a:pPr marL="0" lvl="0" indent="0" algn="l" rtl="0">
              <a:spcBef>
                <a:spcPts val="0"/>
              </a:spcBef>
              <a:spcAft>
                <a:spcPts val="0"/>
              </a:spcAft>
              <a:buNone/>
            </a:pPr>
            <a:r>
              <a:rPr lang="en-US" sz="1200" dirty="0" smtClean="0">
                <a:solidFill>
                  <a:schemeClr val="dk1"/>
                </a:solidFill>
              </a:rPr>
              <a:t>Examples</a:t>
            </a:r>
            <a:r>
              <a:rPr lang="en-US" sz="1200" baseline="0" dirty="0" smtClean="0">
                <a:solidFill>
                  <a:schemeClr val="dk1"/>
                </a:solidFill>
              </a:rPr>
              <a:t> -</a:t>
            </a:r>
            <a:endParaRPr lang="en-US" sz="1200" dirty="0" smtClean="0">
              <a:solidFill>
                <a:schemeClr val="dk1"/>
              </a:solidFill>
            </a:endParaRPr>
          </a:p>
          <a:p>
            <a:pPr marL="0" lvl="0" indent="0" algn="l" rtl="0">
              <a:spcBef>
                <a:spcPts val="0"/>
              </a:spcBef>
              <a:spcAft>
                <a:spcPts val="0"/>
              </a:spcAft>
              <a:buNone/>
            </a:pPr>
            <a:r>
              <a:rPr lang="en-US" sz="1200" dirty="0" smtClean="0">
                <a:solidFill>
                  <a:schemeClr val="dk1"/>
                </a:solidFill>
              </a:rPr>
              <a:t>Bucket 2: Environmental</a:t>
            </a:r>
            <a:r>
              <a:rPr lang="en-US" sz="1200" baseline="0" dirty="0" smtClean="0">
                <a:solidFill>
                  <a:schemeClr val="dk1"/>
                </a:solidFill>
              </a:rPr>
              <a:t> Health regulatory work</a:t>
            </a:r>
          </a:p>
          <a:p>
            <a:pPr marL="0" lvl="0" indent="0" algn="l" rtl="0">
              <a:spcBef>
                <a:spcPts val="0"/>
              </a:spcBef>
              <a:spcAft>
                <a:spcPts val="0"/>
              </a:spcAft>
              <a:buNone/>
            </a:pPr>
            <a:r>
              <a:rPr lang="en-US" sz="1200" baseline="0" dirty="0" smtClean="0">
                <a:solidFill>
                  <a:schemeClr val="dk1"/>
                </a:solidFill>
              </a:rPr>
              <a:t>Bucket 3: HINI responses and choosing who should have priority to receive the limited number of available vaccines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f7c908487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f7c90848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Here are some ethical conflicts that public health professionals frequently face: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balancing individual liberty with protecting the public (enforcing environmental health regulations, reporting required diseases, requiring vaccinations to control an outbreak)</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handling potential conflicts of interest (perhaps in working with contractors or implementing organizational policies)</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community engagement (establishing what the adequate level of outreach is to support claims of a transparent and community informed process)</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allocating scarce resources</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navigating political contexts and constraints</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complying with ethical and legal regulations in a consistent way</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Now that we have expanded the scope of our conversation from interpersonal to community </a:t>
            </a:r>
            <a:r>
              <a:rPr lang="en" dirty="0" smtClean="0">
                <a:solidFill>
                  <a:schemeClr val="dk1"/>
                </a:solidFill>
              </a:rPr>
              <a:t>responsive </a:t>
            </a:r>
            <a:r>
              <a:rPr lang="en" dirty="0">
                <a:solidFill>
                  <a:schemeClr val="dk1"/>
                </a:solidFill>
              </a:rPr>
              <a:t>ethical principles, the next question is: how should public health professionals navigate ethical decisions?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We already covered one option for a framework to process ethical decisions that you could adapt for your own public health purposes, but now let’s look at something more tailored to public health authority:</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f7c908487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f7c908487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is NACCHO’s framework for ethical analysis. The three </a:t>
            </a:r>
            <a:r>
              <a:rPr lang="en" dirty="0" smtClean="0"/>
              <a:t>steps</a:t>
            </a:r>
            <a:r>
              <a:rPr lang="en-US" dirty="0" smtClean="0"/>
              <a:t> to respond to a public health ethical </a:t>
            </a:r>
            <a:r>
              <a:rPr lang="en-US" dirty="0" err="1" smtClean="0"/>
              <a:t>dillema</a:t>
            </a:r>
            <a:r>
              <a:rPr lang="en-US" dirty="0" smtClean="0"/>
              <a:t> and choose your course</a:t>
            </a:r>
            <a:r>
              <a:rPr lang="en-US" baseline="0" dirty="0" smtClean="0"/>
              <a:t> of action</a:t>
            </a:r>
            <a:r>
              <a:rPr lang="en" dirty="0" smtClean="0"/>
              <a:t> </a:t>
            </a:r>
            <a:r>
              <a:rPr lang="en" dirty="0"/>
              <a:t>are to 1) Gather and Analyze Relevant Facts for your ethical dilemma, 2) Design and Evaluate your options for responding to the ethical dilemma and choose a public health action, and 3) have a plan to publicly justify your ethical decision. </a:t>
            </a:r>
            <a:endParaRPr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This chart provides a high level summary of things to take into consideration in your ethical analysis. </a:t>
            </a:r>
            <a:r>
              <a:rPr lang="en" dirty="0" smtClean="0"/>
              <a:t>Moving through this framework may not be a completely linear process, but it pulls together a lot of important questions to justify public health actions in an ethical way.</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Some</a:t>
            </a:r>
            <a:r>
              <a:rPr lang="en-US" baseline="0" dirty="0" smtClean="0"/>
              <a:t> useful definitions:</a:t>
            </a:r>
            <a:endParaRPr dirty="0"/>
          </a:p>
          <a:p>
            <a:pPr marL="0" lvl="0" indent="0" algn="l" rtl="0">
              <a:spcBef>
                <a:spcPts val="0"/>
              </a:spcBef>
              <a:spcAft>
                <a:spcPts val="0"/>
              </a:spcAft>
              <a:buNone/>
            </a:pPr>
            <a:r>
              <a:rPr lang="en" dirty="0"/>
              <a:t>Utility: does the public health action balance benefits and harms?</a:t>
            </a:r>
            <a:endParaRPr dirty="0"/>
          </a:p>
          <a:p>
            <a:pPr marL="0" lvl="0" indent="0" algn="l" rtl="0">
              <a:spcBef>
                <a:spcPts val="0"/>
              </a:spcBef>
              <a:spcAft>
                <a:spcPts val="0"/>
              </a:spcAft>
              <a:buNone/>
            </a:pPr>
            <a:r>
              <a:rPr lang="en" dirty="0"/>
              <a:t>Justice: are benefits and burdens distributed fairly or equitably?</a:t>
            </a:r>
            <a:endParaRPr dirty="0"/>
          </a:p>
          <a:p>
            <a:pPr marL="0" lvl="0" indent="0" algn="l" rtl="0">
              <a:spcBef>
                <a:spcPts val="0"/>
              </a:spcBef>
              <a:spcAft>
                <a:spcPts val="0"/>
              </a:spcAft>
              <a:buNone/>
            </a:pPr>
            <a:r>
              <a:rPr lang="en" dirty="0"/>
              <a:t>Respect: does the public health action respect individuals, communities, and shared values? Some values to consider may include honesty, trustworthiness, consensus-building, protection of vulnerable populations, and reducing undue stigmatization, to name a few.</a:t>
            </a:r>
            <a:endParaRPr dirty="0"/>
          </a:p>
          <a:p>
            <a:pPr marL="0" lvl="0" indent="0" algn="l" rtl="0">
              <a:spcBef>
                <a:spcPts val="0"/>
              </a:spcBef>
              <a:spcAft>
                <a:spcPts val="0"/>
              </a:spcAft>
              <a:buNone/>
            </a:pPr>
            <a:r>
              <a:rPr lang="en" dirty="0" smtClean="0"/>
              <a:t>Proportionality</a:t>
            </a:r>
            <a:r>
              <a:rPr lang="en-US" dirty="0" smtClean="0"/>
              <a:t>:</a:t>
            </a:r>
            <a:r>
              <a:rPr lang="en" dirty="0" smtClean="0"/>
              <a:t> </a:t>
            </a:r>
            <a:r>
              <a:rPr lang="en" dirty="0"/>
              <a:t>refers to weighing whether the benefits of the decision outweigh other infringed moral considerations. Basically, do the costs and benefits balance each other.</a:t>
            </a: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6f7c90848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6f7c90848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f7c908487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f7c90848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Final piece of advice from NAACHO resources: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“Facts matter, but so do values:</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ym typeface="Times New Roman"/>
              </a:rPr>
              <a:t>It’s important to </a:t>
            </a:r>
            <a:r>
              <a:rPr lang="en" dirty="0">
                <a:solidFill>
                  <a:schemeClr val="dk1"/>
                </a:solidFill>
              </a:rPr>
              <a:t>minimize bias in acquiring evidence, but</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values help in mediating evidence and local context.</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Successful interventions translate from an evidence base to a local context in ways that resonate with stakeholder values.”</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That concludes our review of bioethics and public health ethics principles and two frameworks for approaching ethical decision making. I will now open up the conversation to discussion.</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f7c908487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f7c908487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Discussion Feedback:</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Participants said that they don’t have a</a:t>
            </a:r>
            <a:r>
              <a:rPr lang="en-US" baseline="0" dirty="0" smtClean="0"/>
              <a:t> formalized process for identifying or deciding ethical dilemmas. However, for local health departments working on Public Health Accreditation, this is important. Accreditation now has requirements related to ethical decision making. Resources in these slides may be useful for considering how to develop a formal process for ethical decision making. Participants said that often manager and administrators lead ethical decision making and will then expand the scope of stakeholders depending on the issue.</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f7c908487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f7c908487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Discussion Responses:</a:t>
            </a:r>
          </a:p>
          <a:p>
            <a:pPr marL="0" lvl="0" indent="0" algn="l" rtl="0">
              <a:spcBef>
                <a:spcPts val="0"/>
              </a:spcBef>
              <a:spcAft>
                <a:spcPts val="0"/>
              </a:spcAft>
              <a:buNone/>
            </a:pPr>
            <a:r>
              <a:rPr lang="en-US" dirty="0" smtClean="0"/>
              <a:t>A couple participants</a:t>
            </a:r>
            <a:r>
              <a:rPr lang="en-US" baseline="0" dirty="0" smtClean="0"/>
              <a:t> with backgrounds in Environmental Health said that their professional experience has led them to start with considering legal authority to respond to an ethical issue. Others said that they start with assessing the risks and harms. One participant said that they first react with minimizing harm and do their best with what resources are available, and then as an administrator they will think more about legal authority.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42ba6f3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42ba6f3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Discussion Responses:</a:t>
            </a:r>
          </a:p>
          <a:p>
            <a:pPr marL="171450" lvl="0" indent="-171450" algn="l" rtl="0">
              <a:spcBef>
                <a:spcPts val="0"/>
              </a:spcBef>
              <a:spcAft>
                <a:spcPts val="0"/>
              </a:spcAft>
              <a:buFontTx/>
              <a:buChar char="-"/>
            </a:pPr>
            <a:r>
              <a:rPr lang="en-US" dirty="0" smtClean="0"/>
              <a:t>Connection</a:t>
            </a:r>
            <a:r>
              <a:rPr lang="en-US" baseline="0" dirty="0" smtClean="0"/>
              <a:t> to accreditation requirements</a:t>
            </a:r>
          </a:p>
          <a:p>
            <a:pPr marL="171450" lvl="0" indent="-171450" algn="l" rtl="0">
              <a:spcBef>
                <a:spcPts val="0"/>
              </a:spcBef>
              <a:spcAft>
                <a:spcPts val="0"/>
              </a:spcAft>
              <a:buFontTx/>
              <a:buChar char="-"/>
            </a:pPr>
            <a:r>
              <a:rPr lang="en-US" baseline="0" dirty="0" smtClean="0"/>
              <a:t>Ethical decision making may be a useful topic for the Modernization Learning Collaborative</a:t>
            </a:r>
          </a:p>
          <a:p>
            <a:pPr marL="171450" lvl="0" indent="-171450" algn="l" rtl="0">
              <a:spcBef>
                <a:spcPts val="0"/>
              </a:spcBef>
              <a:spcAft>
                <a:spcPts val="0"/>
              </a:spcAft>
              <a:buFontTx/>
              <a:buChar char="-"/>
            </a:pPr>
            <a:r>
              <a:rPr lang="en-US" baseline="0" dirty="0" smtClean="0"/>
              <a:t>Importance of planning for ethical decision making processes to be more proactive, rather than reactive</a:t>
            </a:r>
          </a:p>
          <a:p>
            <a:pPr marL="171450" lvl="0" indent="-171450" algn="l" rtl="0">
              <a:spcBef>
                <a:spcPts val="0"/>
              </a:spcBef>
              <a:spcAft>
                <a:spcPts val="0"/>
              </a:spcAft>
              <a:buFontTx/>
              <a:buChar char="-"/>
            </a:pPr>
            <a:r>
              <a:rPr lang="en-US" baseline="0" dirty="0" smtClean="0"/>
              <a:t>Connecting ethics to preparedness and tobacco prevention. May be able to tie ethical decision making frameworks into presentations with decision-makers (e.g. commissioners) when talking about tobacco policy</a:t>
            </a:r>
          </a:p>
          <a:p>
            <a:pPr marL="171450" lvl="0" indent="-171450" algn="l" rtl="0">
              <a:spcBef>
                <a:spcPts val="0"/>
              </a:spcBef>
              <a:spcAft>
                <a:spcPts val="0"/>
              </a:spcAft>
              <a:buFontTx/>
              <a:buChar char="-"/>
            </a:pPr>
            <a:r>
              <a:rPr lang="en-US" baseline="0" dirty="0" smtClean="0"/>
              <a:t>Train new staff on public health ethics and revisit topic with experienced staff</a:t>
            </a:r>
          </a:p>
          <a:p>
            <a:pPr marL="171450" lvl="0" indent="-171450" algn="l" rtl="0">
              <a:spcBef>
                <a:spcPts val="0"/>
              </a:spcBef>
              <a:spcAft>
                <a:spcPts val="0"/>
              </a:spcAft>
              <a:buFontTx/>
              <a:buChar char="-"/>
            </a:pPr>
            <a:r>
              <a:rPr lang="en-US" baseline="0" dirty="0" smtClean="0"/>
              <a:t>This topic may be worth sharing with a bigger audience (e.g. OPHA Conference, Environmental health conference)</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42ba6f38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42ba6f38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Discussion Responses:</a:t>
            </a:r>
          </a:p>
          <a:p>
            <a:pPr marL="171450" lvl="0" indent="-171450" algn="l" rtl="0">
              <a:spcBef>
                <a:spcPts val="0"/>
              </a:spcBef>
              <a:spcAft>
                <a:spcPts val="0"/>
              </a:spcAft>
              <a:buFontTx/>
              <a:buChar char="-"/>
            </a:pPr>
            <a:r>
              <a:rPr lang="en-US" dirty="0" smtClean="0"/>
              <a:t>It’s important to start with the right people and have a thorough analysis</a:t>
            </a:r>
          </a:p>
          <a:p>
            <a:pPr marL="171450" lvl="0" indent="-171450" algn="l" rtl="0">
              <a:spcBef>
                <a:spcPts val="0"/>
              </a:spcBef>
              <a:spcAft>
                <a:spcPts val="0"/>
              </a:spcAft>
              <a:buFontTx/>
              <a:buChar char="-"/>
            </a:pPr>
            <a:r>
              <a:rPr lang="en-US" dirty="0" smtClean="0"/>
              <a:t>Sometimes</a:t>
            </a:r>
            <a:r>
              <a:rPr lang="en-US" baseline="0" dirty="0" smtClean="0"/>
              <a:t> you have to respond with cautionary principles to minimize harm when some information is unknown</a:t>
            </a:r>
          </a:p>
          <a:p>
            <a:pPr marL="171450" lvl="0" indent="-171450" algn="l" rtl="0">
              <a:spcBef>
                <a:spcPts val="0"/>
              </a:spcBef>
              <a:spcAft>
                <a:spcPts val="0"/>
              </a:spcAft>
              <a:buFontTx/>
              <a:buChar char="-"/>
            </a:pPr>
            <a:r>
              <a:rPr lang="en-US" baseline="0" dirty="0" smtClean="0"/>
              <a:t>Sometimes public health has to act with limited information (e.g. not knowing the precise cause of </a:t>
            </a:r>
            <a:r>
              <a:rPr lang="en-US" baseline="0" dirty="0" err="1" smtClean="0"/>
              <a:t>vaping</a:t>
            </a:r>
            <a:r>
              <a:rPr lang="en-US" baseline="0" dirty="0" smtClean="0"/>
              <a:t> illness)</a:t>
            </a:r>
          </a:p>
          <a:p>
            <a:pPr marL="171450" lvl="0" indent="-171450" algn="l" rtl="0">
              <a:spcBef>
                <a:spcPts val="0"/>
              </a:spcBef>
              <a:spcAft>
                <a:spcPts val="0"/>
              </a:spcAft>
              <a:buFontTx/>
              <a:buChar char="-"/>
            </a:pPr>
            <a:r>
              <a:rPr lang="en-US" baseline="0" dirty="0" smtClean="0"/>
              <a:t>Nuance in messaging individual rights vs. community safety</a:t>
            </a:r>
          </a:p>
          <a:p>
            <a:pPr marL="171450" lvl="0" indent="-171450" algn="l" rtl="0">
              <a:spcBef>
                <a:spcPts val="0"/>
              </a:spcBef>
              <a:spcAft>
                <a:spcPts val="0"/>
              </a:spcAft>
              <a:buFontTx/>
              <a:buChar char="-"/>
            </a:pPr>
            <a:r>
              <a:rPr lang="en-US" baseline="0" dirty="0" smtClean="0"/>
              <a:t>Example: OSU changed policy from “smoke free” to “tobacco free” campus and is doing in-depth work to appropriately message and communicate the change</a:t>
            </a:r>
          </a:p>
          <a:p>
            <a:pPr marL="171450" lvl="0" indent="-171450" algn="l" rtl="0">
              <a:spcBef>
                <a:spcPts val="0"/>
              </a:spcBef>
              <a:spcAft>
                <a:spcPts val="0"/>
              </a:spcAft>
              <a:buFontTx/>
              <a:buChar char="-"/>
            </a:pPr>
            <a:r>
              <a:rPr lang="en-US" baseline="0" dirty="0" smtClean="0"/>
              <a:t>Messaging ethical ethical decisions is challenging and important</a:t>
            </a:r>
          </a:p>
          <a:p>
            <a:pPr marL="171450" lvl="0" indent="-171450" algn="l" rtl="0">
              <a:spcBef>
                <a:spcPts val="0"/>
              </a:spcBef>
              <a:spcAft>
                <a:spcPts val="0"/>
              </a:spcAft>
              <a:buFontTx/>
              <a:buChar char="-"/>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f7c90848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6f7c90848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f7c90848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f7c9084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Today’s </a:t>
            </a:r>
            <a:r>
              <a:rPr lang="en" dirty="0"/>
              <a:t>webinar is part of the CLHO Leadership Program. The program will alternate each month between webinars open to all CLHO members and every other month Core Group discussion calls for new and experienced administrators focused on shared learning. If you want to join the Core Group discussions, send me an email! If you already participate and have something you’d like to discuss in </a:t>
            </a:r>
            <a:r>
              <a:rPr lang="en-US" dirty="0" smtClean="0"/>
              <a:t>February</a:t>
            </a:r>
            <a:r>
              <a:rPr lang="en" dirty="0" smtClean="0"/>
              <a:t>, </a:t>
            </a:r>
            <a:r>
              <a:rPr lang="en" dirty="0"/>
              <a:t>please let me know.</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f7c90848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f7c90848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smtClean="0"/>
              <a:t>This is a quick an easy-to-use</a:t>
            </a:r>
            <a:r>
              <a:rPr lang="en-US" baseline="0" dirty="0" smtClean="0"/>
              <a:t> tool to help you understand your own morals in ethical deliberations.</a:t>
            </a:r>
            <a:endParaRPr dirty="0"/>
          </a:p>
          <a:p>
            <a:pPr marL="0" lvl="0" indent="0" algn="l" rtl="0">
              <a:lnSpc>
                <a:spcPct val="115000"/>
              </a:lnSpc>
              <a:spcBef>
                <a:spcPts val="0"/>
              </a:spcBef>
              <a:spcAft>
                <a:spcPts val="0"/>
              </a:spcAft>
              <a:buClr>
                <a:schemeClr val="dk1"/>
              </a:buClr>
              <a:buSzPts val="1100"/>
              <a:buFont typeface="Arial"/>
              <a:buNone/>
            </a:pPr>
            <a:r>
              <a:rPr lang="en" dirty="0"/>
              <a:t> </a:t>
            </a:r>
            <a:endParaRPr dirty="0"/>
          </a:p>
          <a:p>
            <a:pPr marL="0" lvl="0" indent="0" algn="l" rtl="0">
              <a:lnSpc>
                <a:spcPct val="115000"/>
              </a:lnSpc>
              <a:spcBef>
                <a:spcPts val="0"/>
              </a:spcBef>
              <a:spcAft>
                <a:spcPts val="0"/>
              </a:spcAft>
              <a:buClr>
                <a:schemeClr val="dk1"/>
              </a:buClr>
              <a:buSzPts val="1100"/>
              <a:buFont typeface="Arial"/>
              <a:buNone/>
            </a:pPr>
            <a:r>
              <a:rPr lang="en-US" dirty="0" smtClean="0"/>
              <a:t>Before we move on</a:t>
            </a:r>
            <a:r>
              <a:rPr lang="en" dirty="0" smtClean="0"/>
              <a:t>: </a:t>
            </a:r>
            <a:r>
              <a:rPr lang="en" dirty="0"/>
              <a:t>I am not an expert in public health ethics. I believe that society has adapted a set of ethical principles for nearly every profession, but the actual application of those principles in a consistent and thoughtful way is a lifelong pursuit. </a:t>
            </a:r>
            <a:endParaRPr dirty="0"/>
          </a:p>
          <a:p>
            <a:pPr marL="0" lvl="0" indent="0" algn="l" rtl="0">
              <a:lnSpc>
                <a:spcPct val="115000"/>
              </a:lnSpc>
              <a:spcBef>
                <a:spcPts val="0"/>
              </a:spcBef>
              <a:spcAft>
                <a:spcPts val="0"/>
              </a:spcAft>
              <a:buClr>
                <a:schemeClr val="dk1"/>
              </a:buClr>
              <a:buSzPts val="1100"/>
              <a:buFont typeface="Arial"/>
              <a:buNone/>
            </a:pPr>
            <a:r>
              <a:rPr lang="en" dirty="0"/>
              <a:t> </a:t>
            </a:r>
            <a:endParaRPr dirty="0"/>
          </a:p>
          <a:p>
            <a:pPr marL="0" lvl="0" indent="0" algn="l" rtl="0">
              <a:lnSpc>
                <a:spcPct val="115000"/>
              </a:lnSpc>
              <a:spcBef>
                <a:spcPts val="0"/>
              </a:spcBef>
              <a:spcAft>
                <a:spcPts val="0"/>
              </a:spcAft>
              <a:buClr>
                <a:schemeClr val="dk1"/>
              </a:buClr>
              <a:buSzPts val="1100"/>
              <a:buFont typeface="Arial"/>
              <a:buNone/>
            </a:pPr>
            <a:r>
              <a:rPr lang="en" dirty="0"/>
              <a:t>My primary sources of information are tools and trainings from NACCHO University online, and materials from a course in biomedical ethics at Oregon State </a:t>
            </a:r>
            <a:r>
              <a:rPr lang="en" dirty="0" smtClean="0"/>
              <a:t>University</a:t>
            </a:r>
            <a:r>
              <a:rPr lang="en-US" dirty="0" smtClean="0"/>
              <a:t> by Professor Campbell</a:t>
            </a:r>
            <a:r>
              <a:rPr lang="en" dirty="0" smtClean="0"/>
              <a:t>.  </a:t>
            </a:r>
            <a:r>
              <a:rPr lang="en" dirty="0"/>
              <a:t>I chose to combine these two sources of information because in my experience, people are more familiar with bioethics and applying it to health care. Personally, when I think of bioethics I start thinking about interpersonal relationships between physician and patient or between medical researcher and study participant. With public health ethics, it’s sometimes more difficult to know where to start because the public’s health includes more complicated relationships and entire populations.</a:t>
            </a:r>
            <a:endParaRPr dirty="0"/>
          </a:p>
          <a:p>
            <a:pPr marL="0" lvl="0" indent="0" algn="l" rtl="0">
              <a:lnSpc>
                <a:spcPct val="115000"/>
              </a:lnSpc>
              <a:spcBef>
                <a:spcPts val="0"/>
              </a:spcBef>
              <a:spcAft>
                <a:spcPts val="0"/>
              </a:spcAft>
              <a:buClr>
                <a:schemeClr val="dk1"/>
              </a:buClr>
              <a:buSzPts val="1100"/>
              <a:buFont typeface="Arial"/>
              <a:buNone/>
            </a:pPr>
            <a:r>
              <a:rPr lang="en" dirty="0"/>
              <a:t> </a:t>
            </a:r>
            <a:endParaRPr dirty="0"/>
          </a:p>
          <a:p>
            <a:pPr marL="0" lvl="0" indent="0" algn="l" rtl="0">
              <a:lnSpc>
                <a:spcPct val="115000"/>
              </a:lnSpc>
              <a:spcBef>
                <a:spcPts val="0"/>
              </a:spcBef>
              <a:spcAft>
                <a:spcPts val="0"/>
              </a:spcAft>
              <a:buClr>
                <a:schemeClr val="dk1"/>
              </a:buClr>
              <a:buSzPts val="1100"/>
              <a:buFont typeface="Arial"/>
              <a:buNone/>
            </a:pPr>
            <a:r>
              <a:rPr lang="en" dirty="0"/>
              <a:t>For that reason, this presentation will start in the context of more tangible person-to-person ethical decision-making using some bioethics principles, and we will work to expand that to public health ethical decisions. With that said, let’s get started.</a:t>
            </a: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f7c908487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f7c90848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Why public health ethics?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This month the Leadership Program Webinar is focusing on public health ethics for three reasons.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1)</a:t>
            </a:r>
            <a:r>
              <a:rPr lang="en" sz="700" dirty="0">
                <a:solidFill>
                  <a:schemeClr val="dk1"/>
                </a:solidFill>
                <a:latin typeface="Times New Roman"/>
                <a:ea typeface="Times New Roman"/>
                <a:cs typeface="Times New Roman"/>
                <a:sym typeface="Times New Roman"/>
              </a:rPr>
              <a:t>   </a:t>
            </a:r>
            <a:r>
              <a:rPr lang="en" dirty="0">
                <a:solidFill>
                  <a:schemeClr val="dk1"/>
                </a:solidFill>
              </a:rPr>
              <a:t>Based on conversations I’ve had with some public health </a:t>
            </a:r>
            <a:r>
              <a:rPr lang="en-US" dirty="0" smtClean="0">
                <a:solidFill>
                  <a:schemeClr val="dk1"/>
                </a:solidFill>
              </a:rPr>
              <a:t>director</a:t>
            </a:r>
            <a:r>
              <a:rPr lang="en" dirty="0" smtClean="0">
                <a:solidFill>
                  <a:schemeClr val="dk1"/>
                </a:solidFill>
              </a:rPr>
              <a:t>s</a:t>
            </a:r>
            <a:r>
              <a:rPr lang="en" dirty="0">
                <a:solidFill>
                  <a:schemeClr val="dk1"/>
                </a:solidFill>
              </a:rPr>
              <a:t>, having a consistent ethical decision making process is an important leadership skill that some folks would like to review.</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2)</a:t>
            </a:r>
            <a:r>
              <a:rPr lang="en" sz="700" dirty="0">
                <a:solidFill>
                  <a:schemeClr val="dk1"/>
                </a:solidFill>
                <a:latin typeface="Times New Roman"/>
                <a:ea typeface="Times New Roman"/>
                <a:cs typeface="Times New Roman"/>
                <a:sym typeface="Times New Roman"/>
              </a:rPr>
              <a:t>   </a:t>
            </a:r>
            <a:r>
              <a:rPr lang="en" dirty="0">
                <a:solidFill>
                  <a:schemeClr val="dk1"/>
                </a:solidFill>
              </a:rPr>
              <a:t>The topic is relevant to the ongoing vaping public health issue.</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3)</a:t>
            </a:r>
            <a:r>
              <a:rPr lang="en" sz="700" dirty="0">
                <a:solidFill>
                  <a:schemeClr val="dk1"/>
                </a:solidFill>
                <a:latin typeface="Times New Roman"/>
                <a:ea typeface="Times New Roman"/>
                <a:cs typeface="Times New Roman"/>
                <a:sym typeface="Times New Roman"/>
              </a:rPr>
              <a:t> </a:t>
            </a:r>
            <a:r>
              <a:rPr lang="en-US" sz="1100" dirty="0" smtClean="0">
                <a:solidFill>
                  <a:schemeClr val="dk1"/>
                </a:solidFill>
                <a:latin typeface="Arial"/>
                <a:ea typeface="Arial"/>
                <a:cs typeface="Arial"/>
                <a:sym typeface="Arial"/>
              </a:rPr>
              <a:t>T</a:t>
            </a:r>
            <a:r>
              <a:rPr lang="en" dirty="0" smtClean="0">
                <a:solidFill>
                  <a:schemeClr val="dk1"/>
                </a:solidFill>
              </a:rPr>
              <a:t>he </a:t>
            </a:r>
            <a:r>
              <a:rPr lang="en" dirty="0">
                <a:solidFill>
                  <a:schemeClr val="dk1"/>
                </a:solidFill>
              </a:rPr>
              <a:t>content of this presentation reaffirms the value of the upcoming work the coalition will be doing to develop a shared understanding of health equity because equity comes into ethical considerations.</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 dirty="0"/>
              <a:t>Our learning objectives for this webinar are: (REVIEW SLIDE OBJECTIVES)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f7c908487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f7c90848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Let’s get started with our own moral compass.</a:t>
            </a:r>
            <a:endParaRPr dirty="0"/>
          </a:p>
          <a:p>
            <a:pPr marL="0" lvl="0" indent="0" algn="l" rtl="0">
              <a:lnSpc>
                <a:spcPct val="115000"/>
              </a:lnSpc>
              <a:spcBef>
                <a:spcPts val="0"/>
              </a:spcBef>
              <a:spcAft>
                <a:spcPts val="0"/>
              </a:spcAft>
              <a:buClr>
                <a:schemeClr val="dk1"/>
              </a:buClr>
              <a:buSzPts val="1100"/>
              <a:buFont typeface="Arial"/>
              <a:buNone/>
            </a:pPr>
            <a:r>
              <a:rPr lang="en" dirty="0"/>
              <a:t> </a:t>
            </a:r>
            <a:endParaRPr dirty="0"/>
          </a:p>
          <a:p>
            <a:pPr marL="0" lvl="0" indent="0" algn="l" rtl="0">
              <a:lnSpc>
                <a:spcPct val="115000"/>
              </a:lnSpc>
              <a:spcBef>
                <a:spcPts val="0"/>
              </a:spcBef>
              <a:spcAft>
                <a:spcPts val="0"/>
              </a:spcAft>
              <a:buClr>
                <a:schemeClr val="dk1"/>
              </a:buClr>
              <a:buSzPts val="1100"/>
              <a:buFont typeface="Arial"/>
              <a:buNone/>
            </a:pPr>
            <a:r>
              <a:rPr lang="en" dirty="0"/>
              <a:t>Your moral compass is your first ethical decision making tool. Our foundational morals give direction as to what is right or wrong. We establish a moral compass over the course of our lives through social experience, how we are raised, cultural norms, and also our professional experiences. Our moral compass informs our ethical orientation.</a:t>
            </a:r>
            <a:endParaRPr dirty="0"/>
          </a:p>
          <a:p>
            <a:pPr marL="0" lvl="0" indent="0" algn="l" rtl="0">
              <a:lnSpc>
                <a:spcPct val="115000"/>
              </a:lnSpc>
              <a:spcBef>
                <a:spcPts val="0"/>
              </a:spcBef>
              <a:spcAft>
                <a:spcPts val="0"/>
              </a:spcAft>
              <a:buClr>
                <a:schemeClr val="dk1"/>
              </a:buClr>
              <a:buSzPts val="1100"/>
              <a:buFont typeface="Arial"/>
              <a:buNone/>
            </a:pPr>
            <a:r>
              <a:rPr lang="en" dirty="0"/>
              <a:t> </a:t>
            </a:r>
            <a:endParaRPr dirty="0"/>
          </a:p>
          <a:p>
            <a:pPr marL="0" lvl="0" indent="0" algn="l" rtl="0">
              <a:lnSpc>
                <a:spcPct val="115000"/>
              </a:lnSpc>
              <a:spcBef>
                <a:spcPts val="0"/>
              </a:spcBef>
              <a:spcAft>
                <a:spcPts val="0"/>
              </a:spcAft>
              <a:buNone/>
            </a:pPr>
            <a:r>
              <a:rPr lang="en-US" dirty="0" smtClean="0"/>
              <a:t>Completing</a:t>
            </a:r>
            <a:r>
              <a:rPr lang="en-US" baseline="0" dirty="0" smtClean="0"/>
              <a:t> the Moral Foundations Questionnaire and reflecting on these moral development influencers will help you understand your personal moral compass.</a:t>
            </a:r>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 dirty="0"/>
              <a:t>At this point, we’ve taken some time to review our personal morals, but as public health professionals you are also guided by professional codes.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f7c90848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f7c90848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In bioethics, the most common example of a professional code– and the foundation to ethical decision making in physician-patient relationships – is the Hippocratic oath.</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main ethical parameters to the Hippocratic oath are to benefit the sick, avoid harm and injustice, refrain from exploiting others, patient privacy, and a duty to respect the practice of medicine and to pass on knowledge.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Hippocratic oath has been around for a long time, and as the practice of medicine has advanced, and as society has learned more about treating illness and keeping people healthy, the professional code of ethics for physicians has evolved. A modern physician must consider these additional ethics: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1.</a:t>
            </a:r>
            <a:r>
              <a:rPr lang="en" sz="700" dirty="0">
                <a:solidFill>
                  <a:schemeClr val="dk1"/>
                </a:solidFill>
                <a:latin typeface="Times New Roman"/>
                <a:ea typeface="Times New Roman"/>
                <a:cs typeface="Times New Roman"/>
                <a:sym typeface="Times New Roman"/>
              </a:rPr>
              <a:t>     </a:t>
            </a:r>
            <a:r>
              <a:rPr lang="en" dirty="0">
                <a:solidFill>
                  <a:schemeClr val="dk1"/>
                </a:solidFill>
              </a:rPr>
              <a:t>beneficence and non-maleficence (which means help others and do no harm)</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2.</a:t>
            </a:r>
            <a:r>
              <a:rPr lang="en" sz="700" dirty="0">
                <a:solidFill>
                  <a:schemeClr val="dk1"/>
                </a:solidFill>
                <a:latin typeface="Times New Roman"/>
                <a:ea typeface="Times New Roman"/>
                <a:cs typeface="Times New Roman"/>
                <a:sym typeface="Times New Roman"/>
              </a:rPr>
              <a:t>     </a:t>
            </a:r>
            <a:r>
              <a:rPr lang="en" dirty="0">
                <a:solidFill>
                  <a:schemeClr val="dk1"/>
                </a:solidFill>
              </a:rPr>
              <a:t>autonomy (which means respecting individuals and upholding the duty of achieving informed consent)</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3.</a:t>
            </a:r>
            <a:r>
              <a:rPr lang="en" sz="700" dirty="0">
                <a:solidFill>
                  <a:schemeClr val="dk1"/>
                </a:solidFill>
                <a:latin typeface="Times New Roman"/>
                <a:ea typeface="Times New Roman"/>
                <a:cs typeface="Times New Roman"/>
                <a:sym typeface="Times New Roman"/>
              </a:rPr>
              <a:t>     </a:t>
            </a:r>
            <a:r>
              <a:rPr lang="en" dirty="0">
                <a:solidFill>
                  <a:schemeClr val="dk1"/>
                </a:solidFill>
              </a:rPr>
              <a:t>social justice (examples include: equitable distribution of resources, just scientific research)</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4.</a:t>
            </a:r>
            <a:r>
              <a:rPr lang="en" sz="700" dirty="0">
                <a:solidFill>
                  <a:schemeClr val="dk1"/>
                </a:solidFill>
                <a:latin typeface="Times New Roman"/>
                <a:ea typeface="Times New Roman"/>
                <a:cs typeface="Times New Roman"/>
                <a:sym typeface="Times New Roman"/>
              </a:rPr>
              <a:t>     </a:t>
            </a:r>
            <a:r>
              <a:rPr lang="en" dirty="0">
                <a:solidFill>
                  <a:schemeClr val="dk1"/>
                </a:solidFill>
              </a:rPr>
              <a:t>professional competence (such as practicing within a physician’s trained scope)</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5.</a:t>
            </a:r>
            <a:r>
              <a:rPr lang="en" sz="700" dirty="0">
                <a:solidFill>
                  <a:schemeClr val="dk1"/>
                </a:solidFill>
                <a:latin typeface="Times New Roman"/>
                <a:ea typeface="Times New Roman"/>
                <a:cs typeface="Times New Roman"/>
                <a:sym typeface="Times New Roman"/>
              </a:rPr>
              <a:t>     </a:t>
            </a:r>
            <a:r>
              <a:rPr lang="en" dirty="0">
                <a:solidFill>
                  <a:schemeClr val="dk1"/>
                </a:solidFill>
              </a:rPr>
              <a:t>honesty</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6.</a:t>
            </a:r>
            <a:r>
              <a:rPr lang="en" sz="700" dirty="0">
                <a:solidFill>
                  <a:schemeClr val="dk1"/>
                </a:solidFill>
                <a:latin typeface="Times New Roman"/>
                <a:ea typeface="Times New Roman"/>
                <a:cs typeface="Times New Roman"/>
                <a:sym typeface="Times New Roman"/>
              </a:rPr>
              <a:t>     </a:t>
            </a:r>
            <a:r>
              <a:rPr lang="en" dirty="0">
                <a:solidFill>
                  <a:schemeClr val="dk1"/>
                </a:solidFill>
              </a:rPr>
              <a:t>patient confidentiality (and complying with HIPPA)</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7.</a:t>
            </a:r>
            <a:r>
              <a:rPr lang="en" sz="700" dirty="0">
                <a:solidFill>
                  <a:schemeClr val="dk1"/>
                </a:solidFill>
                <a:latin typeface="Times New Roman"/>
                <a:ea typeface="Times New Roman"/>
                <a:cs typeface="Times New Roman"/>
                <a:sym typeface="Times New Roman"/>
              </a:rPr>
              <a:t>     </a:t>
            </a:r>
            <a:r>
              <a:rPr lang="en" dirty="0">
                <a:solidFill>
                  <a:schemeClr val="dk1"/>
                </a:solidFill>
              </a:rPr>
              <a:t>maintaining professional relationships</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8.</a:t>
            </a:r>
            <a:r>
              <a:rPr lang="en" sz="700" dirty="0">
                <a:solidFill>
                  <a:schemeClr val="dk1"/>
                </a:solidFill>
                <a:latin typeface="Times New Roman"/>
                <a:ea typeface="Times New Roman"/>
                <a:cs typeface="Times New Roman"/>
                <a:sym typeface="Times New Roman"/>
              </a:rPr>
              <a:t>     </a:t>
            </a:r>
            <a:r>
              <a:rPr lang="en" dirty="0">
                <a:solidFill>
                  <a:schemeClr val="dk1"/>
                </a:solidFill>
              </a:rPr>
              <a:t>improving the quality of care</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9.</a:t>
            </a:r>
            <a:r>
              <a:rPr lang="en" sz="700" dirty="0">
                <a:solidFill>
                  <a:schemeClr val="dk1"/>
                </a:solidFill>
                <a:latin typeface="Times New Roman"/>
                <a:ea typeface="Times New Roman"/>
                <a:cs typeface="Times New Roman"/>
                <a:sym typeface="Times New Roman"/>
              </a:rPr>
              <a:t>     </a:t>
            </a:r>
            <a:r>
              <a:rPr lang="en" dirty="0">
                <a:solidFill>
                  <a:schemeClr val="dk1"/>
                </a:solidFill>
              </a:rPr>
              <a:t>improving access to care</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dirty="0">
                <a:solidFill>
                  <a:schemeClr val="dk1"/>
                </a:solidFill>
              </a:rPr>
              <a:t>10.</a:t>
            </a:r>
            <a:r>
              <a:rPr lang="en" sz="700" dirty="0">
                <a:solidFill>
                  <a:schemeClr val="dk1"/>
                </a:solidFill>
                <a:latin typeface="Times New Roman"/>
                <a:ea typeface="Times New Roman"/>
                <a:cs typeface="Times New Roman"/>
                <a:sym typeface="Times New Roman"/>
              </a:rPr>
              <a:t> </a:t>
            </a:r>
            <a:r>
              <a:rPr lang="en-US" sz="700" baseline="0" dirty="0" smtClean="0">
                <a:solidFill>
                  <a:schemeClr val="dk1"/>
                </a:solidFill>
                <a:latin typeface="Times New Roman"/>
                <a:ea typeface="Times New Roman"/>
                <a:cs typeface="Times New Roman"/>
                <a:sym typeface="Times New Roman"/>
              </a:rPr>
              <a:t>  </a:t>
            </a:r>
            <a:r>
              <a:rPr lang="en" dirty="0" smtClean="0">
                <a:solidFill>
                  <a:schemeClr val="dk1"/>
                </a:solidFill>
              </a:rPr>
              <a:t>managing </a:t>
            </a:r>
            <a:r>
              <a:rPr lang="en" dirty="0">
                <a:solidFill>
                  <a:schemeClr val="dk1"/>
                </a:solidFill>
              </a:rPr>
              <a:t>conflicts of interest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Comparing this list to the Hippocratic oath, we already are starting to see a shift from focusing on physician-patient relationship to considering how health care impacts larger groups of people.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At this point we have discussed personal moral foundations, and a professional code of ethics for medicine. Let’s run through a quick example of how to apply these ethics in a moral deliberation process:</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f7c908487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f7c90848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We are going to use a six-step moral deliberation process:</a:t>
            </a:r>
            <a:endParaRPr/>
          </a:p>
          <a:p>
            <a:pPr marL="0" lvl="0" indent="0" algn="l" rtl="0">
              <a:lnSpc>
                <a:spcPct val="115000"/>
              </a:lnSpc>
              <a:spcBef>
                <a:spcPts val="0"/>
              </a:spcBef>
              <a:spcAft>
                <a:spcPts val="0"/>
              </a:spcAft>
              <a:buClr>
                <a:schemeClr val="dk1"/>
              </a:buClr>
              <a:buSzPts val="1100"/>
              <a:buFont typeface="Arial"/>
              <a:buNone/>
            </a:pPr>
            <a:r>
              <a:rPr lang="en"/>
              <a:t> </a:t>
            </a:r>
            <a:endParaRPr/>
          </a:p>
          <a:p>
            <a:pPr marL="0" lvl="0" indent="0" algn="l" rtl="0">
              <a:lnSpc>
                <a:spcPct val="115000"/>
              </a:lnSpc>
              <a:spcBef>
                <a:spcPts val="0"/>
              </a:spcBef>
              <a:spcAft>
                <a:spcPts val="0"/>
              </a:spcAft>
              <a:buClr>
                <a:schemeClr val="dk1"/>
              </a:buClr>
              <a:buSzPts val="1100"/>
              <a:buFont typeface="Arial"/>
              <a:buNone/>
            </a:pPr>
            <a:r>
              <a:rPr lang="en"/>
              <a:t>First, we will frame the ethical question, which includes stating the problem, outlining the decision to be made, and considering stakeholders.</a:t>
            </a:r>
            <a:endParaRPr/>
          </a:p>
          <a:p>
            <a:pPr marL="0" lvl="0" indent="0" algn="l" rtl="0">
              <a:lnSpc>
                <a:spcPct val="115000"/>
              </a:lnSpc>
              <a:spcBef>
                <a:spcPts val="0"/>
              </a:spcBef>
              <a:spcAft>
                <a:spcPts val="0"/>
              </a:spcAft>
              <a:buClr>
                <a:schemeClr val="dk1"/>
              </a:buClr>
              <a:buSzPts val="1100"/>
              <a:buFont typeface="Arial"/>
              <a:buNone/>
            </a:pPr>
            <a:r>
              <a:rPr lang="en"/>
              <a:t>Second, we identify the ethics jam: this is where we identify what professional values and ethical principles are in conflict.</a:t>
            </a:r>
            <a:endParaRPr/>
          </a:p>
          <a:p>
            <a:pPr marL="0" lvl="0" indent="0" algn="l" rtl="0">
              <a:lnSpc>
                <a:spcPct val="115000"/>
              </a:lnSpc>
              <a:spcBef>
                <a:spcPts val="0"/>
              </a:spcBef>
              <a:spcAft>
                <a:spcPts val="0"/>
              </a:spcAft>
              <a:buClr>
                <a:schemeClr val="dk1"/>
              </a:buClr>
              <a:buSzPts val="1100"/>
              <a:buFont typeface="Arial"/>
              <a:buNone/>
            </a:pPr>
            <a:r>
              <a:rPr lang="en"/>
              <a:t>Third, we do some fact-finding to build a case for the possible ethical decisions that we could make.</a:t>
            </a:r>
            <a:endParaRPr/>
          </a:p>
          <a:p>
            <a:pPr marL="0" lvl="0" indent="0" algn="l" rtl="0">
              <a:lnSpc>
                <a:spcPct val="115000"/>
              </a:lnSpc>
              <a:spcBef>
                <a:spcPts val="0"/>
              </a:spcBef>
              <a:spcAft>
                <a:spcPts val="0"/>
              </a:spcAft>
              <a:buClr>
                <a:schemeClr val="dk1"/>
              </a:buClr>
              <a:buSzPts val="1100"/>
              <a:buFont typeface="Arial"/>
              <a:buNone/>
            </a:pPr>
            <a:r>
              <a:rPr lang="en"/>
              <a:t>Fourth, we face an ethical crossroads where with all the information that we have, we make an ethical decision supported by morals, values, or ethical codes.</a:t>
            </a:r>
            <a:endParaRPr/>
          </a:p>
          <a:p>
            <a:pPr marL="0" lvl="0" indent="0" algn="l" rtl="0">
              <a:lnSpc>
                <a:spcPct val="115000"/>
              </a:lnSpc>
              <a:spcBef>
                <a:spcPts val="0"/>
              </a:spcBef>
              <a:spcAft>
                <a:spcPts val="0"/>
              </a:spcAft>
              <a:buClr>
                <a:schemeClr val="dk1"/>
              </a:buClr>
              <a:buSzPts val="1100"/>
              <a:buFont typeface="Arial"/>
              <a:buNone/>
            </a:pPr>
            <a:r>
              <a:rPr lang="en"/>
              <a:t>Fifth, we arrive at our ethical verdict of what should happen.</a:t>
            </a:r>
            <a:endParaRPr/>
          </a:p>
          <a:p>
            <a:pPr marL="0" lvl="0" indent="0" algn="l" rtl="0">
              <a:lnSpc>
                <a:spcPct val="115000"/>
              </a:lnSpc>
              <a:spcBef>
                <a:spcPts val="0"/>
              </a:spcBef>
              <a:spcAft>
                <a:spcPts val="0"/>
              </a:spcAft>
              <a:buClr>
                <a:schemeClr val="dk1"/>
              </a:buClr>
              <a:buSzPts val="1100"/>
              <a:buFont typeface="Arial"/>
              <a:buNone/>
            </a:pPr>
            <a:r>
              <a:rPr lang="en"/>
              <a:t>And Sixth, we apply a moral compass test.</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f7c908487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f7c90848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Here’s a quick example: A pregnant woman comes into an emergency room in active labor. As part of her intake process she informs the medical providers that she recently lost health insurance coverage. What should the medical providers in the hospital do?</a:t>
            </a:r>
            <a:endParaRPr/>
          </a:p>
          <a:p>
            <a:pPr marL="0" lvl="0" indent="0" algn="l" rtl="0">
              <a:lnSpc>
                <a:spcPct val="115000"/>
              </a:lnSpc>
              <a:spcBef>
                <a:spcPts val="0"/>
              </a:spcBef>
              <a:spcAft>
                <a:spcPts val="0"/>
              </a:spcAft>
              <a:buClr>
                <a:schemeClr val="dk1"/>
              </a:buClr>
              <a:buSzPts val="1100"/>
              <a:buFont typeface="Arial"/>
              <a:buNone/>
            </a:pPr>
            <a:r>
              <a:rPr lang="en"/>
              <a:t> </a:t>
            </a:r>
            <a:endParaRPr/>
          </a:p>
          <a:p>
            <a:pPr marL="0" lvl="0" indent="0" algn="l" rtl="0">
              <a:lnSpc>
                <a:spcPct val="115000"/>
              </a:lnSpc>
              <a:spcBef>
                <a:spcPts val="0"/>
              </a:spcBef>
              <a:spcAft>
                <a:spcPts val="0"/>
              </a:spcAft>
              <a:buClr>
                <a:schemeClr val="dk1"/>
              </a:buClr>
              <a:buSzPts val="1100"/>
              <a:buFont typeface="Arial"/>
              <a:buNone/>
            </a:pPr>
            <a:r>
              <a:rPr lang="en"/>
              <a:t>This is an easy example because the United States federal government has already deliberated on this moral issue. The ethical framing is that a pregnant woman needs urgent care but she’s unable to pay for the services. The values of beneficence and social justice for the physicians are in conflict with the hospital’s business values and interests of requiring payment for services. The facts are that the pregnant woman requires immediate care, whereas payment for services is a less pressing immediate issue. Not only is it the morally right decision to help the pregnant woman, but the medical providers and hospital are required by federal law (known as EMTALA) to provide emergency care regardless of ability to pay. The ethical verdict is that the medical providers should provide care.</a:t>
            </a:r>
            <a:endParaRPr/>
          </a:p>
          <a:p>
            <a:pPr marL="0" lvl="0" indent="0" algn="l" rtl="0">
              <a:lnSpc>
                <a:spcPct val="115000"/>
              </a:lnSpc>
              <a:spcBef>
                <a:spcPts val="0"/>
              </a:spcBef>
              <a:spcAft>
                <a:spcPts val="0"/>
              </a:spcAft>
              <a:buClr>
                <a:schemeClr val="dk1"/>
              </a:buClr>
              <a:buSzPts val="1100"/>
              <a:buFont typeface="Arial"/>
              <a:buNone/>
            </a:pPr>
            <a:r>
              <a:rPr lang="en"/>
              <a:t> </a:t>
            </a:r>
            <a:endParaRPr/>
          </a:p>
          <a:p>
            <a:pPr marL="0" lvl="0" indent="0" algn="l" rtl="0">
              <a:lnSpc>
                <a:spcPct val="115000"/>
              </a:lnSpc>
              <a:spcBef>
                <a:spcPts val="0"/>
              </a:spcBef>
              <a:spcAft>
                <a:spcPts val="0"/>
              </a:spcAft>
              <a:buClr>
                <a:schemeClr val="dk1"/>
              </a:buClr>
              <a:buSzPts val="1100"/>
              <a:buFont typeface="Arial"/>
              <a:buNone/>
            </a:pPr>
            <a:r>
              <a:rPr lang="en"/>
              <a:t>Finally, let’s apply the moral compass test:</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erra@oregonclho.org" TargetMode="Externa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0.jp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s://liberalarts.oregonstate.edu/users/courtney-campbell" TargetMode="External"/><Relationship Id="rId4" Type="http://schemas.openxmlformats.org/officeDocument/2006/relationships/hyperlink" Target="https://www.pathlms.com/naccho" TargetMode="Externa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806100"/>
            <a:ext cx="7360200" cy="4337400"/>
          </a:xfrm>
          <a:prstGeom prst="rtTriangle">
            <a:avLst/>
          </a:prstGeom>
          <a:solidFill>
            <a:schemeClr val="lt2"/>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b="1">
                <a:solidFill>
                  <a:srgbClr val="6AA84F"/>
                </a:solidFill>
                <a:latin typeface="Century Gothic"/>
                <a:ea typeface="Century Gothic"/>
                <a:cs typeface="Century Gothic"/>
                <a:sym typeface="Century Gothic"/>
              </a:rPr>
              <a:t>CLHO Leadership Program Webinar</a:t>
            </a:r>
            <a:endParaRPr sz="5000" b="1">
              <a:solidFill>
                <a:srgbClr val="6AA84F"/>
              </a:solidFill>
              <a:latin typeface="Century Gothic"/>
              <a:ea typeface="Century Gothic"/>
              <a:cs typeface="Century Gothic"/>
              <a:sym typeface="Century Gothic"/>
            </a:endParaRPr>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Public Health Ethics</a:t>
            </a:r>
            <a:endParaRPr sz="3000"/>
          </a:p>
        </p:txBody>
      </p:sp>
      <p:sp>
        <p:nvSpPr>
          <p:cNvPr id="57" name="Google Shape;57;p13"/>
          <p:cNvSpPr txBox="1"/>
          <p:nvPr/>
        </p:nvSpPr>
        <p:spPr>
          <a:xfrm>
            <a:off x="275700" y="4330775"/>
            <a:ext cx="8431800" cy="59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r>
              <a:rPr lang="en-US" dirty="0" smtClean="0"/>
              <a:t>Email </a:t>
            </a:r>
            <a:r>
              <a:rPr lang="en-US" dirty="0" smtClean="0">
                <a:hlinkClick r:id="rId3"/>
              </a:rPr>
              <a:t>sierra@oregonclho.org</a:t>
            </a:r>
            <a:r>
              <a:rPr lang="en-US" dirty="0" smtClean="0"/>
              <a:t> to receive a </a:t>
            </a:r>
            <a:r>
              <a:rPr lang="en" i="1" dirty="0" smtClean="0"/>
              <a:t>Moral </a:t>
            </a:r>
            <a:r>
              <a:rPr lang="en" i="1" dirty="0"/>
              <a:t>Foundations Questionnaire</a:t>
            </a:r>
            <a:endParaRPr i="1" dirty="0"/>
          </a:p>
        </p:txBody>
      </p:sp>
      <p:pic>
        <p:nvPicPr>
          <p:cNvPr id="58" name="Google Shape;58;p13"/>
          <p:cNvPicPr preferRelativeResize="0"/>
          <p:nvPr/>
        </p:nvPicPr>
        <p:blipFill>
          <a:blip r:embed="rId4">
            <a:alphaModFix/>
          </a:blip>
          <a:stretch>
            <a:fillRect/>
          </a:stretch>
        </p:blipFill>
        <p:spPr>
          <a:xfrm>
            <a:off x="7661925" y="3663675"/>
            <a:ext cx="1435150" cy="14351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Moral Compass Test</a:t>
            </a:r>
            <a:endParaRPr>
              <a:latin typeface="Century Gothic"/>
              <a:ea typeface="Century Gothic"/>
              <a:cs typeface="Century Gothic"/>
              <a:sym typeface="Century Gothic"/>
            </a:endParaRPr>
          </a:p>
        </p:txBody>
      </p:sp>
      <p:sp>
        <p:nvSpPr>
          <p:cNvPr id="115" name="Google Shape;11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Practicality: Can the ethical decision be implemented, and how?</a:t>
            </a:r>
            <a:endParaRPr/>
          </a:p>
          <a:p>
            <a:pPr marL="0" lvl="0" indent="0" algn="l" rtl="0">
              <a:spcBef>
                <a:spcPts val="1600"/>
              </a:spcBef>
              <a:spcAft>
                <a:spcPts val="0"/>
              </a:spcAft>
              <a:buNone/>
            </a:pPr>
            <a:r>
              <a:rPr lang="en"/>
              <a:t>Collegiality: Would professional peers support the decision?</a:t>
            </a:r>
            <a:endParaRPr/>
          </a:p>
          <a:p>
            <a:pPr marL="0" lvl="0" indent="0" algn="l" rtl="0">
              <a:spcBef>
                <a:spcPts val="1600"/>
              </a:spcBef>
              <a:spcAft>
                <a:spcPts val="0"/>
              </a:spcAft>
              <a:buNone/>
            </a:pPr>
            <a:r>
              <a:rPr lang="en"/>
              <a:t>Publicity: If the ethical decision were made public, could you explain and defend your decision?</a:t>
            </a:r>
            <a:endParaRPr/>
          </a:p>
          <a:p>
            <a:pPr marL="0" lvl="0" indent="0" algn="l" rtl="0">
              <a:spcBef>
                <a:spcPts val="1600"/>
              </a:spcBef>
              <a:spcAft>
                <a:spcPts val="1600"/>
              </a:spcAft>
              <a:buNone/>
            </a:pPr>
            <a:r>
              <a:rPr lang="en"/>
              <a:t>Reversibility: If you reversed places, would you agree that an ethical decision was made?</a:t>
            </a:r>
            <a:endParaRPr/>
          </a:p>
        </p:txBody>
      </p:sp>
      <p:pic>
        <p:nvPicPr>
          <p:cNvPr id="116" name="Google Shape;116;p22"/>
          <p:cNvPicPr preferRelativeResize="0"/>
          <p:nvPr/>
        </p:nvPicPr>
        <p:blipFill>
          <a:blip r:embed="rId3">
            <a:alphaModFix/>
          </a:blip>
          <a:stretch>
            <a:fillRect/>
          </a:stretch>
        </p:blipFill>
        <p:spPr>
          <a:xfrm>
            <a:off x="7215275" y="200289"/>
            <a:ext cx="1617024" cy="161228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Ethical Theories</a:t>
            </a:r>
            <a:endParaRPr>
              <a:latin typeface="Century Gothic"/>
              <a:ea typeface="Century Gothic"/>
              <a:cs typeface="Century Gothic"/>
              <a:sym typeface="Century Gothic"/>
            </a:endParaRPr>
          </a:p>
        </p:txBody>
      </p:sp>
      <p:sp>
        <p:nvSpPr>
          <p:cNvPr id="122" name="Google Shape;122;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b="1"/>
              <a:t>Virtue/Care Ethics:</a:t>
            </a:r>
            <a:r>
              <a:rPr lang="en"/>
              <a:t> Why type of person am I? What acts are right/wrong based on my virtues?</a:t>
            </a:r>
            <a:endParaRPr/>
          </a:p>
          <a:p>
            <a:pPr marL="0" lvl="0" indent="0" algn="l" rtl="0">
              <a:spcBef>
                <a:spcPts val="1600"/>
              </a:spcBef>
              <a:spcAft>
                <a:spcPts val="0"/>
              </a:spcAft>
              <a:buNone/>
            </a:pPr>
            <a:endParaRPr/>
          </a:p>
          <a:p>
            <a:pPr marL="457200" lvl="0" indent="-342900" algn="l" rtl="0">
              <a:spcBef>
                <a:spcPts val="1600"/>
              </a:spcBef>
              <a:spcAft>
                <a:spcPts val="0"/>
              </a:spcAft>
              <a:buSzPts val="1800"/>
              <a:buAutoNum type="arabicPeriod"/>
            </a:pPr>
            <a:r>
              <a:rPr lang="en" b="1"/>
              <a:t>Duty Ethics (Deontology): </a:t>
            </a:r>
            <a:r>
              <a:rPr lang="en"/>
              <a:t>What acts treat others as ends-in-themselves, not as means? What acts treat people with dignity?</a:t>
            </a:r>
            <a:endParaRPr/>
          </a:p>
          <a:p>
            <a:pPr marL="0" lvl="0" indent="0" algn="l" rtl="0">
              <a:spcBef>
                <a:spcPts val="1600"/>
              </a:spcBef>
              <a:spcAft>
                <a:spcPts val="0"/>
              </a:spcAft>
              <a:buNone/>
            </a:pPr>
            <a:endParaRPr/>
          </a:p>
          <a:p>
            <a:pPr marL="457200" lvl="0" indent="-342900" algn="l" rtl="0">
              <a:spcBef>
                <a:spcPts val="1600"/>
              </a:spcBef>
              <a:spcAft>
                <a:spcPts val="0"/>
              </a:spcAft>
              <a:buSzPts val="1800"/>
              <a:buAutoNum type="arabicPeriod"/>
            </a:pPr>
            <a:r>
              <a:rPr lang="en" b="1"/>
              <a:t>Utilitarian Ethics (Consequentialism):</a:t>
            </a:r>
            <a:r>
              <a:rPr lang="en"/>
              <a:t> What acts have the best results for the greatest number of people?</a:t>
            </a:r>
            <a:endParaRPr/>
          </a:p>
          <a:p>
            <a:pPr marL="0" lvl="0" indent="0" algn="l" rtl="0">
              <a:spcBef>
                <a:spcPts val="1600"/>
              </a:spcBef>
              <a:spcAft>
                <a:spcPts val="1600"/>
              </a:spcAft>
              <a:buNone/>
            </a:pPr>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975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entury Gothic"/>
                <a:ea typeface="Century Gothic"/>
                <a:cs typeface="Century Gothic"/>
                <a:sym typeface="Century Gothic"/>
              </a:rPr>
              <a:t>Health Care vs. Public Health</a:t>
            </a:r>
            <a:endParaRPr>
              <a:latin typeface="Century Gothic"/>
              <a:ea typeface="Century Gothic"/>
              <a:cs typeface="Century Gothic"/>
              <a:sym typeface="Century Gothic"/>
            </a:endParaRPr>
          </a:p>
        </p:txBody>
      </p:sp>
      <p:graphicFrame>
        <p:nvGraphicFramePr>
          <p:cNvPr id="128" name="Google Shape;128;p24"/>
          <p:cNvGraphicFramePr/>
          <p:nvPr/>
        </p:nvGraphicFramePr>
        <p:xfrm>
          <a:off x="952500" y="670250"/>
          <a:ext cx="7505450" cy="4394874"/>
        </p:xfrm>
        <a:graphic>
          <a:graphicData uri="http://schemas.openxmlformats.org/drawingml/2006/table">
            <a:tbl>
              <a:tblPr>
                <a:noFill/>
                <a:tableStyleId>{F5A7EF4D-8510-4A5D-B2AB-2E883A73972A}</a:tableStyleId>
              </a:tblPr>
              <a:tblGrid>
                <a:gridCol w="3752725"/>
                <a:gridCol w="3752725"/>
              </a:tblGrid>
              <a:tr h="374125">
                <a:tc>
                  <a:txBody>
                    <a:bodyPr/>
                    <a:lstStyle/>
                    <a:p>
                      <a:pPr marL="0" lvl="0" indent="0" algn="ctr" rtl="0">
                        <a:spcBef>
                          <a:spcPts val="0"/>
                        </a:spcBef>
                        <a:spcAft>
                          <a:spcPts val="0"/>
                        </a:spcAft>
                        <a:buNone/>
                      </a:pPr>
                      <a:r>
                        <a:rPr lang="en" b="1"/>
                        <a:t>Medicine/Health Care focuses on:</a:t>
                      </a:r>
                      <a:endParaRPr b="1"/>
                    </a:p>
                  </a:txBody>
                  <a:tcPr marL="91425" marR="91425" marT="91425" marB="91425">
                    <a:solidFill>
                      <a:srgbClr val="C9DAF8"/>
                    </a:solidFill>
                  </a:tcPr>
                </a:tc>
                <a:tc>
                  <a:txBody>
                    <a:bodyPr/>
                    <a:lstStyle/>
                    <a:p>
                      <a:pPr marL="0" lvl="0" indent="0" algn="ctr" rtl="0">
                        <a:spcBef>
                          <a:spcPts val="0"/>
                        </a:spcBef>
                        <a:spcAft>
                          <a:spcPts val="0"/>
                        </a:spcAft>
                        <a:buNone/>
                      </a:pPr>
                      <a:r>
                        <a:rPr lang="en" b="1"/>
                        <a:t>Public Health focuses on:</a:t>
                      </a:r>
                      <a:endParaRPr b="1"/>
                    </a:p>
                  </a:txBody>
                  <a:tcPr marL="91425" marR="91425" marT="91425" marB="91425">
                    <a:solidFill>
                      <a:srgbClr val="D9EAD3"/>
                    </a:solidFill>
                  </a:tcPr>
                </a:tc>
              </a:tr>
              <a:tr h="374125">
                <a:tc>
                  <a:txBody>
                    <a:bodyPr/>
                    <a:lstStyle/>
                    <a:p>
                      <a:pPr marL="0" lvl="0" indent="0" algn="l" rtl="0">
                        <a:spcBef>
                          <a:spcPts val="0"/>
                        </a:spcBef>
                        <a:spcAft>
                          <a:spcPts val="0"/>
                        </a:spcAft>
                        <a:buNone/>
                      </a:pPr>
                      <a:r>
                        <a:rPr lang="en"/>
                        <a:t>Treatment</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Prevention</a:t>
                      </a:r>
                      <a:endParaRPr/>
                    </a:p>
                  </a:txBody>
                  <a:tcPr marL="91425" marR="91425" marT="91425" marB="91425">
                    <a:solidFill>
                      <a:srgbClr val="D9EAD3"/>
                    </a:solidFill>
                  </a:tcPr>
                </a:tc>
              </a:tr>
              <a:tr h="374125">
                <a:tc>
                  <a:txBody>
                    <a:bodyPr/>
                    <a:lstStyle/>
                    <a:p>
                      <a:pPr marL="0" lvl="0" indent="0" algn="l" rtl="0">
                        <a:spcBef>
                          <a:spcPts val="0"/>
                        </a:spcBef>
                        <a:spcAft>
                          <a:spcPts val="0"/>
                        </a:spcAft>
                        <a:buNone/>
                      </a:pPr>
                      <a:r>
                        <a:rPr lang="en"/>
                        <a:t>Individual patients</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Populations and communities</a:t>
                      </a:r>
                      <a:endParaRPr/>
                    </a:p>
                  </a:txBody>
                  <a:tcPr marL="91425" marR="91425" marT="91425" marB="91425">
                    <a:solidFill>
                      <a:srgbClr val="D9EAD3"/>
                    </a:solidFill>
                  </a:tcPr>
                </a:tc>
              </a:tr>
              <a:tr h="374125">
                <a:tc>
                  <a:txBody>
                    <a:bodyPr/>
                    <a:lstStyle/>
                    <a:p>
                      <a:pPr marL="0" lvl="0" indent="0" algn="l" rtl="0">
                        <a:spcBef>
                          <a:spcPts val="0"/>
                        </a:spcBef>
                        <a:spcAft>
                          <a:spcPts val="0"/>
                        </a:spcAft>
                        <a:buNone/>
                      </a:pPr>
                      <a:r>
                        <a:rPr lang="en"/>
                        <a:t>Acute medical interventions</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Variety of interventions</a:t>
                      </a:r>
                      <a:endParaRPr/>
                    </a:p>
                  </a:txBody>
                  <a:tcPr marL="91425" marR="91425" marT="91425" marB="91425">
                    <a:solidFill>
                      <a:srgbClr val="D9EAD3"/>
                    </a:solidFill>
                  </a:tcPr>
                </a:tc>
              </a:tr>
              <a:tr h="374125">
                <a:tc>
                  <a:txBody>
                    <a:bodyPr/>
                    <a:lstStyle/>
                    <a:p>
                      <a:pPr marL="0" lvl="0" indent="0" algn="l" rtl="0">
                        <a:spcBef>
                          <a:spcPts val="0"/>
                        </a:spcBef>
                        <a:spcAft>
                          <a:spcPts val="0"/>
                        </a:spcAft>
                        <a:buNone/>
                      </a:pPr>
                      <a:r>
                        <a:rPr lang="en"/>
                        <a:t>Fiduciary relation to private patients</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Public stewardship</a:t>
                      </a:r>
                      <a:endParaRPr/>
                    </a:p>
                  </a:txBody>
                  <a:tcPr marL="91425" marR="91425" marT="91425" marB="91425">
                    <a:solidFill>
                      <a:srgbClr val="D9EAD3"/>
                    </a:solidFill>
                  </a:tcPr>
                </a:tc>
              </a:tr>
              <a:tr h="374125">
                <a:tc>
                  <a:txBody>
                    <a:bodyPr/>
                    <a:lstStyle/>
                    <a:p>
                      <a:pPr marL="0" lvl="0" indent="0" algn="l" rtl="0">
                        <a:spcBef>
                          <a:spcPts val="0"/>
                        </a:spcBef>
                        <a:spcAft>
                          <a:spcPts val="0"/>
                        </a:spcAft>
                        <a:buNone/>
                      </a:pPr>
                      <a:r>
                        <a:rPr lang="en"/>
                        <a:t>Authority from expertise</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Authority based on police powers</a:t>
                      </a:r>
                      <a:endParaRPr/>
                    </a:p>
                  </a:txBody>
                  <a:tcPr marL="91425" marR="91425" marT="91425" marB="91425">
                    <a:solidFill>
                      <a:srgbClr val="D9EAD3"/>
                    </a:solidFill>
                  </a:tcPr>
                </a:tc>
              </a:tr>
              <a:tr h="374125">
                <a:tc>
                  <a:txBody>
                    <a:bodyPr/>
                    <a:lstStyle/>
                    <a:p>
                      <a:pPr marL="0" lvl="0" indent="0" algn="l" rtl="0">
                        <a:spcBef>
                          <a:spcPts val="0"/>
                        </a:spcBef>
                        <a:spcAft>
                          <a:spcPts val="0"/>
                        </a:spcAft>
                        <a:buNone/>
                      </a:pPr>
                      <a:r>
                        <a:rPr lang="en"/>
                        <a:t>Laws restrict practice</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Laws expand practice</a:t>
                      </a:r>
                      <a:endParaRPr/>
                    </a:p>
                  </a:txBody>
                  <a:tcPr marL="91425" marR="91425" marT="91425" marB="91425">
                    <a:solidFill>
                      <a:srgbClr val="D9EAD3"/>
                    </a:solidFill>
                  </a:tcPr>
                </a:tc>
              </a:tr>
              <a:tr h="374125">
                <a:tc>
                  <a:txBody>
                    <a:bodyPr/>
                    <a:lstStyle/>
                    <a:p>
                      <a:pPr marL="0" lvl="0" indent="0" algn="l" rtl="0">
                        <a:spcBef>
                          <a:spcPts val="0"/>
                        </a:spcBef>
                        <a:spcAft>
                          <a:spcPts val="0"/>
                        </a:spcAft>
                        <a:buNone/>
                      </a:pPr>
                      <a:r>
                        <a:rPr lang="en"/>
                        <a:t>Individual benefit/ harm</a:t>
                      </a:r>
                      <a:endParaRPr/>
                    </a:p>
                  </a:txBody>
                  <a:tcPr marL="91425" marR="91425" marT="91425" marB="91425">
                    <a:solidFill>
                      <a:srgbClr val="C9DAF8"/>
                    </a:solidFill>
                  </a:tcPr>
                </a:tc>
                <a:tc>
                  <a:txBody>
                    <a:bodyPr/>
                    <a:lstStyle/>
                    <a:p>
                      <a:pPr marL="0" lvl="0" indent="0" algn="l" rtl="0">
                        <a:spcBef>
                          <a:spcPts val="0"/>
                        </a:spcBef>
                        <a:spcAft>
                          <a:spcPts val="0"/>
                        </a:spcAft>
                        <a:buClr>
                          <a:schemeClr val="dk1"/>
                        </a:buClr>
                        <a:buSzPts val="1100"/>
                        <a:buFont typeface="Arial"/>
                        <a:buNone/>
                      </a:pPr>
                      <a:r>
                        <a:rPr lang="en">
                          <a:solidFill>
                            <a:schemeClr val="dk1"/>
                          </a:solidFill>
                        </a:rPr>
                        <a:t>Greatest net social good</a:t>
                      </a:r>
                      <a:endParaRPr/>
                    </a:p>
                  </a:txBody>
                  <a:tcPr marL="91425" marR="91425" marT="91425" marB="91425">
                    <a:solidFill>
                      <a:srgbClr val="D9EAD3"/>
                    </a:solidFill>
                  </a:tcPr>
                </a:tc>
              </a:tr>
              <a:tr h="374125">
                <a:tc>
                  <a:txBody>
                    <a:bodyPr/>
                    <a:lstStyle/>
                    <a:p>
                      <a:pPr marL="0" lvl="0" indent="0" algn="l" rtl="0">
                        <a:spcBef>
                          <a:spcPts val="0"/>
                        </a:spcBef>
                        <a:spcAft>
                          <a:spcPts val="0"/>
                        </a:spcAft>
                        <a:buNone/>
                      </a:pPr>
                      <a:r>
                        <a:rPr lang="en"/>
                        <a:t>Personal autonomy</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solidFill>
                            <a:schemeClr val="dk1"/>
                          </a:solidFill>
                        </a:rPr>
                        <a:t>Relational interdependence</a:t>
                      </a:r>
                      <a:endParaRPr/>
                    </a:p>
                  </a:txBody>
                  <a:tcPr marL="91425" marR="91425" marT="91425" marB="91425">
                    <a:solidFill>
                      <a:srgbClr val="D9EAD3"/>
                    </a:solidFill>
                  </a:tcPr>
                </a:tc>
              </a:tr>
              <a:tr h="432775">
                <a:tc>
                  <a:txBody>
                    <a:bodyPr/>
                    <a:lstStyle/>
                    <a:p>
                      <a:pPr marL="0" lvl="0" indent="0" algn="l" rtl="0">
                        <a:spcBef>
                          <a:spcPts val="0"/>
                        </a:spcBef>
                        <a:spcAft>
                          <a:spcPts val="0"/>
                        </a:spcAft>
                        <a:buNone/>
                      </a:pPr>
                      <a:r>
                        <a:rPr lang="en"/>
                        <a:t>Informed consent</a:t>
                      </a:r>
                      <a:endParaRPr/>
                    </a:p>
                  </a:txBody>
                  <a:tcPr marL="91425" marR="91425" marT="91425" marB="91425">
                    <a:solidFill>
                      <a:srgbClr val="C9DAF8"/>
                    </a:solidFill>
                  </a:tcPr>
                </a:tc>
                <a:tc>
                  <a:txBody>
                    <a:bodyPr/>
                    <a:lstStyle/>
                    <a:p>
                      <a:pPr marL="0" lvl="0" indent="0" algn="l" rtl="0">
                        <a:spcBef>
                          <a:spcPts val="0"/>
                        </a:spcBef>
                        <a:spcAft>
                          <a:spcPts val="0"/>
                        </a:spcAft>
                        <a:buClr>
                          <a:schemeClr val="dk1"/>
                        </a:buClr>
                        <a:buSzPts val="1100"/>
                        <a:buFont typeface="Arial"/>
                        <a:buNone/>
                      </a:pPr>
                      <a:r>
                        <a:rPr lang="en">
                          <a:solidFill>
                            <a:schemeClr val="dk1"/>
                          </a:solidFill>
                        </a:rPr>
                        <a:t>Community engagement and aligning values</a:t>
                      </a:r>
                      <a:endParaRPr/>
                    </a:p>
                  </a:txBody>
                  <a:tcPr marL="91425" marR="91425" marT="91425" marB="91425">
                    <a:solidFill>
                      <a:srgbClr val="D9EAD3"/>
                    </a:solidFill>
                  </a:tcPr>
                </a:tc>
              </a:tr>
              <a:tr h="374125">
                <a:tc>
                  <a:txBody>
                    <a:bodyPr/>
                    <a:lstStyle/>
                    <a:p>
                      <a:pPr marL="0" lvl="0" indent="0" algn="l" rtl="0">
                        <a:spcBef>
                          <a:spcPts val="0"/>
                        </a:spcBef>
                        <a:spcAft>
                          <a:spcPts val="0"/>
                        </a:spcAft>
                        <a:buNone/>
                      </a:pPr>
                      <a:r>
                        <a:rPr lang="en"/>
                        <a:t>Social justice focuses on access to care</a:t>
                      </a:r>
                      <a:endParaRPr/>
                    </a:p>
                  </a:txBody>
                  <a:tcPr marL="91425" marR="91425" marT="91425" marB="91425">
                    <a:solidFill>
                      <a:srgbClr val="C9DAF8"/>
                    </a:solidFill>
                  </a:tcPr>
                </a:tc>
                <a:tc>
                  <a:txBody>
                    <a:bodyPr/>
                    <a:lstStyle/>
                    <a:p>
                      <a:pPr marL="0" lvl="0" indent="0" algn="l" rtl="0">
                        <a:spcBef>
                          <a:spcPts val="0"/>
                        </a:spcBef>
                        <a:spcAft>
                          <a:spcPts val="0"/>
                        </a:spcAft>
                        <a:buNone/>
                      </a:pPr>
                      <a:r>
                        <a:rPr lang="en"/>
                        <a:t>Social justice focuses on SDOH-HE</a:t>
                      </a:r>
                      <a:endParaRPr/>
                    </a:p>
                  </a:txBody>
                  <a:tcPr marL="91425" marR="91425" marT="91425" marB="91425">
                    <a:solidFill>
                      <a:srgbClr val="D9EAD3"/>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entury Gothic"/>
                <a:ea typeface="Century Gothic"/>
                <a:cs typeface="Century Gothic"/>
                <a:sym typeface="Century Gothic"/>
              </a:rPr>
              <a:t>Public Health Ethical Principles</a:t>
            </a:r>
            <a:endParaRPr>
              <a:latin typeface="Century Gothic"/>
              <a:ea typeface="Century Gothic"/>
              <a:cs typeface="Century Gothic"/>
              <a:sym typeface="Century Gothic"/>
            </a:endParaRPr>
          </a:p>
        </p:txBody>
      </p:sp>
      <p:sp>
        <p:nvSpPr>
          <p:cNvPr id="134" name="Google Shape;134;p25"/>
          <p:cNvSpPr txBox="1">
            <a:spLocks noGrp="1"/>
          </p:cNvSpPr>
          <p:nvPr>
            <p:ph type="body" idx="1"/>
          </p:nvPr>
        </p:nvSpPr>
        <p:spPr>
          <a:xfrm>
            <a:off x="311700" y="1152475"/>
            <a:ext cx="8520600" cy="712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a:t>Core Values</a:t>
            </a:r>
            <a:endParaRPr b="1"/>
          </a:p>
          <a:p>
            <a:pPr marL="0" lvl="0" indent="0" algn="ctr" rtl="0">
              <a:lnSpc>
                <a:spcPct val="100000"/>
              </a:lnSpc>
              <a:spcBef>
                <a:spcPts val="0"/>
              </a:spcBef>
              <a:spcAft>
                <a:spcPts val="0"/>
              </a:spcAft>
              <a:buNone/>
            </a:pPr>
            <a:r>
              <a:rPr lang="en"/>
              <a:t>Health, Community, Evidence-Based Interventions</a:t>
            </a:r>
            <a:endParaRPr/>
          </a:p>
        </p:txBody>
      </p:sp>
      <p:sp>
        <p:nvSpPr>
          <p:cNvPr id="135" name="Google Shape;135;p25"/>
          <p:cNvSpPr txBox="1"/>
          <p:nvPr/>
        </p:nvSpPr>
        <p:spPr>
          <a:xfrm>
            <a:off x="457200" y="2000025"/>
            <a:ext cx="3511200" cy="26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Address root causes</a:t>
            </a:r>
            <a:endParaRPr sz="1600"/>
          </a:p>
          <a:p>
            <a:pPr marL="0" lvl="0" indent="0" algn="l" rtl="0">
              <a:spcBef>
                <a:spcPts val="0"/>
              </a:spcBef>
              <a:spcAft>
                <a:spcPts val="0"/>
              </a:spcAft>
              <a:buNone/>
            </a:pPr>
            <a:r>
              <a:rPr lang="en" sz="1600"/>
              <a:t>Respond to emergencies</a:t>
            </a:r>
            <a:endParaRPr sz="1600"/>
          </a:p>
          <a:p>
            <a:pPr marL="0" lvl="0" indent="0" algn="l" rtl="0">
              <a:spcBef>
                <a:spcPts val="0"/>
              </a:spcBef>
              <a:spcAft>
                <a:spcPts val="0"/>
              </a:spcAft>
              <a:buNone/>
            </a:pPr>
            <a:r>
              <a:rPr lang="en" sz="1600"/>
              <a:t>Enhance environment</a:t>
            </a:r>
            <a:endParaRPr sz="1600"/>
          </a:p>
          <a:p>
            <a:pPr marL="0" lvl="0" indent="0" algn="l" rtl="0">
              <a:spcBef>
                <a:spcPts val="0"/>
              </a:spcBef>
              <a:spcAft>
                <a:spcPts val="0"/>
              </a:spcAft>
              <a:buNone/>
            </a:pPr>
            <a:r>
              <a:rPr lang="en" sz="1600"/>
              <a:t>Respect communities</a:t>
            </a:r>
            <a:endParaRPr sz="1600"/>
          </a:p>
          <a:p>
            <a:pPr marL="0" lvl="0" indent="0" algn="l" rtl="0">
              <a:spcBef>
                <a:spcPts val="0"/>
              </a:spcBef>
              <a:spcAft>
                <a:spcPts val="0"/>
              </a:spcAft>
              <a:buNone/>
            </a:pPr>
            <a:r>
              <a:rPr lang="en" sz="1600"/>
              <a:t>Display cultural competence</a:t>
            </a:r>
            <a:endParaRPr sz="1600"/>
          </a:p>
          <a:p>
            <a:pPr marL="0" lvl="0" indent="0" algn="l" rtl="0">
              <a:spcBef>
                <a:spcPts val="0"/>
              </a:spcBef>
              <a:spcAft>
                <a:spcPts val="0"/>
              </a:spcAft>
              <a:buNone/>
            </a:pPr>
            <a:r>
              <a:rPr lang="en" sz="1600"/>
              <a:t>Gain community consent</a:t>
            </a:r>
            <a:endParaRPr sz="1600"/>
          </a:p>
          <a:p>
            <a:pPr marL="0" lvl="0" indent="0" algn="l" rtl="0">
              <a:spcBef>
                <a:spcPts val="0"/>
              </a:spcBef>
              <a:spcAft>
                <a:spcPts val="0"/>
              </a:spcAft>
              <a:buNone/>
            </a:pPr>
            <a:r>
              <a:rPr lang="en" sz="1600"/>
              <a:t>Establish collaboration to build trust</a:t>
            </a:r>
            <a:endParaRPr sz="1600"/>
          </a:p>
          <a:p>
            <a:pPr marL="0" lvl="0" indent="0" algn="l" rtl="0">
              <a:spcBef>
                <a:spcPts val="0"/>
              </a:spcBef>
              <a:spcAft>
                <a:spcPts val="0"/>
              </a:spcAft>
              <a:buNone/>
            </a:pPr>
            <a:r>
              <a:rPr lang="en" sz="1600"/>
              <a:t>Achieve health equity</a:t>
            </a:r>
            <a:endParaRPr sz="1600"/>
          </a:p>
          <a:p>
            <a:pPr marL="0" lvl="0" indent="0" algn="l" rtl="0">
              <a:spcBef>
                <a:spcPts val="0"/>
              </a:spcBef>
              <a:spcAft>
                <a:spcPts val="0"/>
              </a:spcAft>
              <a:buNone/>
            </a:pPr>
            <a:r>
              <a:rPr lang="en" sz="1600"/>
              <a:t>Evidence-based programs</a:t>
            </a:r>
            <a:endParaRPr sz="1600"/>
          </a:p>
          <a:p>
            <a:pPr marL="0" lvl="0" indent="0" algn="l" rtl="0">
              <a:spcBef>
                <a:spcPts val="0"/>
              </a:spcBef>
              <a:spcAft>
                <a:spcPts val="0"/>
              </a:spcAft>
              <a:buNone/>
            </a:pPr>
            <a:r>
              <a:rPr lang="en" sz="1600"/>
              <a:t>Maintain data confidentiality</a:t>
            </a:r>
            <a:endParaRPr sz="1600"/>
          </a:p>
          <a:p>
            <a:pPr marL="0" lvl="0" indent="0" algn="l" rtl="0">
              <a:spcBef>
                <a:spcPts val="0"/>
              </a:spcBef>
              <a:spcAft>
                <a:spcPts val="0"/>
              </a:spcAft>
              <a:buNone/>
            </a:pPr>
            <a:r>
              <a:rPr lang="en" sz="1600"/>
              <a:t>Competent workforce</a:t>
            </a:r>
            <a:endParaRPr sz="1600"/>
          </a:p>
          <a:p>
            <a:pPr marL="0" lvl="0" indent="0" algn="l" rtl="0">
              <a:spcBef>
                <a:spcPts val="0"/>
              </a:spcBef>
              <a:spcAft>
                <a:spcPts val="0"/>
              </a:spcAft>
              <a:buNone/>
            </a:pPr>
            <a:r>
              <a:rPr lang="en" sz="1600"/>
              <a:t>Give stakeholders a voice</a:t>
            </a:r>
            <a:endParaRPr sz="160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entury Gothic"/>
                <a:ea typeface="Century Gothic"/>
                <a:cs typeface="Century Gothic"/>
                <a:sym typeface="Century Gothic"/>
              </a:rPr>
              <a:t>Public Health Ethical Principles</a:t>
            </a:r>
            <a:endParaRPr>
              <a:latin typeface="Century Gothic"/>
              <a:ea typeface="Century Gothic"/>
              <a:cs typeface="Century Gothic"/>
              <a:sym typeface="Century Gothic"/>
            </a:endParaRPr>
          </a:p>
        </p:txBody>
      </p:sp>
      <p:sp>
        <p:nvSpPr>
          <p:cNvPr id="141" name="Google Shape;141;p26"/>
          <p:cNvSpPr txBox="1">
            <a:spLocks noGrp="1"/>
          </p:cNvSpPr>
          <p:nvPr>
            <p:ph type="body" idx="1"/>
          </p:nvPr>
        </p:nvSpPr>
        <p:spPr>
          <a:xfrm>
            <a:off x="311700" y="1152475"/>
            <a:ext cx="8520600" cy="712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a:t>Core Values</a:t>
            </a:r>
            <a:endParaRPr b="1"/>
          </a:p>
          <a:p>
            <a:pPr marL="0" lvl="0" indent="0" algn="ctr" rtl="0">
              <a:lnSpc>
                <a:spcPct val="100000"/>
              </a:lnSpc>
              <a:spcBef>
                <a:spcPts val="0"/>
              </a:spcBef>
              <a:spcAft>
                <a:spcPts val="0"/>
              </a:spcAft>
              <a:buNone/>
            </a:pPr>
            <a:r>
              <a:rPr lang="en"/>
              <a:t>Health, Community, Evidence-Based Interventions</a:t>
            </a:r>
            <a:endParaRPr/>
          </a:p>
        </p:txBody>
      </p:sp>
      <p:sp>
        <p:nvSpPr>
          <p:cNvPr id="142" name="Google Shape;142;p26"/>
          <p:cNvSpPr txBox="1"/>
          <p:nvPr/>
        </p:nvSpPr>
        <p:spPr>
          <a:xfrm>
            <a:off x="457200" y="2000025"/>
            <a:ext cx="3511200" cy="26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Address root causes</a:t>
            </a:r>
            <a:endParaRPr sz="1600"/>
          </a:p>
          <a:p>
            <a:pPr marL="0" lvl="0" indent="0" algn="l" rtl="0">
              <a:spcBef>
                <a:spcPts val="0"/>
              </a:spcBef>
              <a:spcAft>
                <a:spcPts val="0"/>
              </a:spcAft>
              <a:buNone/>
            </a:pPr>
            <a:r>
              <a:rPr lang="en" sz="1600"/>
              <a:t>Respond to emergencies</a:t>
            </a:r>
            <a:endParaRPr sz="1600"/>
          </a:p>
          <a:p>
            <a:pPr marL="0" lvl="0" indent="0" algn="l" rtl="0">
              <a:spcBef>
                <a:spcPts val="0"/>
              </a:spcBef>
              <a:spcAft>
                <a:spcPts val="0"/>
              </a:spcAft>
              <a:buNone/>
            </a:pPr>
            <a:r>
              <a:rPr lang="en" sz="1600"/>
              <a:t>Enhance environment</a:t>
            </a:r>
            <a:endParaRPr sz="1600"/>
          </a:p>
          <a:p>
            <a:pPr marL="0" lvl="0" indent="0" algn="l" rtl="0">
              <a:spcBef>
                <a:spcPts val="0"/>
              </a:spcBef>
              <a:spcAft>
                <a:spcPts val="0"/>
              </a:spcAft>
              <a:buNone/>
            </a:pPr>
            <a:r>
              <a:rPr lang="en" sz="1600"/>
              <a:t>Respect communities</a:t>
            </a:r>
            <a:endParaRPr sz="1600"/>
          </a:p>
          <a:p>
            <a:pPr marL="0" lvl="0" indent="0" algn="l" rtl="0">
              <a:spcBef>
                <a:spcPts val="0"/>
              </a:spcBef>
              <a:spcAft>
                <a:spcPts val="0"/>
              </a:spcAft>
              <a:buNone/>
            </a:pPr>
            <a:r>
              <a:rPr lang="en" sz="1600"/>
              <a:t>Display cultural competence</a:t>
            </a:r>
            <a:endParaRPr sz="1600"/>
          </a:p>
          <a:p>
            <a:pPr marL="0" lvl="0" indent="0" algn="l" rtl="0">
              <a:spcBef>
                <a:spcPts val="0"/>
              </a:spcBef>
              <a:spcAft>
                <a:spcPts val="0"/>
              </a:spcAft>
              <a:buNone/>
            </a:pPr>
            <a:r>
              <a:rPr lang="en" sz="1600"/>
              <a:t>Gain community consent</a:t>
            </a:r>
            <a:endParaRPr sz="1600"/>
          </a:p>
          <a:p>
            <a:pPr marL="0" lvl="0" indent="0" algn="l" rtl="0">
              <a:spcBef>
                <a:spcPts val="0"/>
              </a:spcBef>
              <a:spcAft>
                <a:spcPts val="0"/>
              </a:spcAft>
              <a:buNone/>
            </a:pPr>
            <a:r>
              <a:rPr lang="en" sz="1600"/>
              <a:t>Establish collaboration to build trust</a:t>
            </a:r>
            <a:endParaRPr sz="1600"/>
          </a:p>
          <a:p>
            <a:pPr marL="0" lvl="0" indent="0" algn="l" rtl="0">
              <a:spcBef>
                <a:spcPts val="0"/>
              </a:spcBef>
              <a:spcAft>
                <a:spcPts val="0"/>
              </a:spcAft>
              <a:buNone/>
            </a:pPr>
            <a:r>
              <a:rPr lang="en" sz="1600"/>
              <a:t>Achieve health equity</a:t>
            </a:r>
            <a:endParaRPr sz="1600"/>
          </a:p>
          <a:p>
            <a:pPr marL="0" lvl="0" indent="0" algn="l" rtl="0">
              <a:spcBef>
                <a:spcPts val="0"/>
              </a:spcBef>
              <a:spcAft>
                <a:spcPts val="0"/>
              </a:spcAft>
              <a:buNone/>
            </a:pPr>
            <a:r>
              <a:rPr lang="en" sz="1600"/>
              <a:t>Evidence-based programs</a:t>
            </a:r>
            <a:endParaRPr sz="1600"/>
          </a:p>
          <a:p>
            <a:pPr marL="0" lvl="0" indent="0" algn="l" rtl="0">
              <a:spcBef>
                <a:spcPts val="0"/>
              </a:spcBef>
              <a:spcAft>
                <a:spcPts val="0"/>
              </a:spcAft>
              <a:buNone/>
            </a:pPr>
            <a:r>
              <a:rPr lang="en" sz="1600"/>
              <a:t>Maintain data confidentiality</a:t>
            </a:r>
            <a:endParaRPr sz="1600"/>
          </a:p>
          <a:p>
            <a:pPr marL="0" lvl="0" indent="0" algn="l" rtl="0">
              <a:spcBef>
                <a:spcPts val="0"/>
              </a:spcBef>
              <a:spcAft>
                <a:spcPts val="0"/>
              </a:spcAft>
              <a:buNone/>
            </a:pPr>
            <a:r>
              <a:rPr lang="en" sz="1600"/>
              <a:t>Competent workforce</a:t>
            </a:r>
            <a:endParaRPr sz="1600"/>
          </a:p>
          <a:p>
            <a:pPr marL="0" lvl="0" indent="0" algn="l" rtl="0">
              <a:spcBef>
                <a:spcPts val="0"/>
              </a:spcBef>
              <a:spcAft>
                <a:spcPts val="0"/>
              </a:spcAft>
              <a:buNone/>
            </a:pPr>
            <a:r>
              <a:rPr lang="en" sz="1600"/>
              <a:t>Give stakeholders a voice</a:t>
            </a:r>
            <a:endParaRPr sz="1600"/>
          </a:p>
        </p:txBody>
      </p:sp>
      <p:sp>
        <p:nvSpPr>
          <p:cNvPr id="143" name="Google Shape;143;p26"/>
          <p:cNvSpPr/>
          <p:nvPr/>
        </p:nvSpPr>
        <p:spPr>
          <a:xfrm>
            <a:off x="4114800" y="2410250"/>
            <a:ext cx="4564080" cy="2108160"/>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txBox="1"/>
          <p:nvPr/>
        </p:nvSpPr>
        <p:spPr>
          <a:xfrm>
            <a:off x="4833650" y="2783225"/>
            <a:ext cx="3148200" cy="123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Discussion: </a:t>
            </a:r>
            <a:endParaRPr sz="1600"/>
          </a:p>
          <a:p>
            <a:pPr marL="0" lvl="0" indent="0" algn="ctr" rtl="0">
              <a:spcBef>
                <a:spcPts val="0"/>
              </a:spcBef>
              <a:spcAft>
                <a:spcPts val="0"/>
              </a:spcAft>
              <a:buNone/>
            </a:pPr>
            <a:r>
              <a:rPr lang="en" sz="1600"/>
              <a:t>How do these values align with Public Health Modernization?</a:t>
            </a:r>
            <a:endParaRPr sz="16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entury Gothic"/>
                <a:ea typeface="Century Gothic"/>
                <a:cs typeface="Century Gothic"/>
                <a:sym typeface="Century Gothic"/>
              </a:rPr>
              <a:t>Public Health Ethical Principles</a:t>
            </a:r>
            <a:endParaRPr>
              <a:latin typeface="Century Gothic"/>
              <a:ea typeface="Century Gothic"/>
              <a:cs typeface="Century Gothic"/>
              <a:sym typeface="Century Gothic"/>
            </a:endParaRPr>
          </a:p>
        </p:txBody>
      </p:sp>
      <p:sp>
        <p:nvSpPr>
          <p:cNvPr id="150" name="Google Shape;150;p27"/>
          <p:cNvSpPr txBox="1">
            <a:spLocks noGrp="1"/>
          </p:cNvSpPr>
          <p:nvPr>
            <p:ph type="body" idx="1"/>
          </p:nvPr>
        </p:nvSpPr>
        <p:spPr>
          <a:xfrm>
            <a:off x="311700" y="1152475"/>
            <a:ext cx="8520600" cy="712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t>Ethical Principles → Modernization Foundation Capabilities</a:t>
            </a:r>
            <a:endParaRPr/>
          </a:p>
        </p:txBody>
      </p:sp>
      <p:sp>
        <p:nvSpPr>
          <p:cNvPr id="151" name="Google Shape;151;p27"/>
          <p:cNvSpPr txBox="1"/>
          <p:nvPr/>
        </p:nvSpPr>
        <p:spPr>
          <a:xfrm>
            <a:off x="418000" y="1804075"/>
            <a:ext cx="3511200" cy="31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Address root causes</a:t>
            </a:r>
            <a:endParaRPr sz="1600"/>
          </a:p>
          <a:p>
            <a:pPr marL="0" lvl="0" indent="0" algn="l" rtl="0">
              <a:spcBef>
                <a:spcPts val="0"/>
              </a:spcBef>
              <a:spcAft>
                <a:spcPts val="0"/>
              </a:spcAft>
              <a:buNone/>
            </a:pPr>
            <a:r>
              <a:rPr lang="en" sz="1600"/>
              <a:t>Respond to emergencies</a:t>
            </a:r>
            <a:endParaRPr sz="1600"/>
          </a:p>
          <a:p>
            <a:pPr marL="0" lvl="0" indent="0" algn="l" rtl="0">
              <a:spcBef>
                <a:spcPts val="0"/>
              </a:spcBef>
              <a:spcAft>
                <a:spcPts val="0"/>
              </a:spcAft>
              <a:buNone/>
            </a:pPr>
            <a:r>
              <a:rPr lang="en" sz="1600"/>
              <a:t>Enhance environment</a:t>
            </a:r>
            <a:endParaRPr sz="1600"/>
          </a:p>
          <a:p>
            <a:pPr marL="0" lvl="0" indent="0" algn="l" rtl="0">
              <a:spcBef>
                <a:spcPts val="0"/>
              </a:spcBef>
              <a:spcAft>
                <a:spcPts val="0"/>
              </a:spcAft>
              <a:buNone/>
            </a:pPr>
            <a:r>
              <a:rPr lang="en" sz="1600"/>
              <a:t>Respect communities</a:t>
            </a:r>
            <a:endParaRPr sz="1600"/>
          </a:p>
          <a:p>
            <a:pPr marL="0" lvl="0" indent="0" algn="l" rtl="0">
              <a:spcBef>
                <a:spcPts val="0"/>
              </a:spcBef>
              <a:spcAft>
                <a:spcPts val="0"/>
              </a:spcAft>
              <a:buNone/>
            </a:pPr>
            <a:r>
              <a:rPr lang="en" sz="1600"/>
              <a:t>Gain community consent</a:t>
            </a:r>
            <a:endParaRPr sz="1600"/>
          </a:p>
          <a:p>
            <a:pPr marL="0" lvl="0" indent="0" algn="l" rtl="0">
              <a:spcBef>
                <a:spcPts val="0"/>
              </a:spcBef>
              <a:spcAft>
                <a:spcPts val="0"/>
              </a:spcAft>
              <a:buNone/>
            </a:pPr>
            <a:r>
              <a:rPr lang="en" sz="1600"/>
              <a:t>Establish collaboration to build trust</a:t>
            </a:r>
            <a:endParaRPr sz="1600"/>
          </a:p>
          <a:p>
            <a:pPr marL="0" lvl="0" indent="0" algn="l" rtl="0">
              <a:spcBef>
                <a:spcPts val="0"/>
              </a:spcBef>
              <a:spcAft>
                <a:spcPts val="0"/>
              </a:spcAft>
              <a:buNone/>
            </a:pPr>
            <a:r>
              <a:rPr lang="en" sz="1600"/>
              <a:t>Achieve health equity</a:t>
            </a:r>
            <a:endParaRPr sz="1600"/>
          </a:p>
          <a:p>
            <a:pPr marL="0" lvl="0" indent="0" algn="l" rtl="0">
              <a:spcBef>
                <a:spcPts val="0"/>
              </a:spcBef>
              <a:spcAft>
                <a:spcPts val="0"/>
              </a:spcAft>
              <a:buNone/>
            </a:pPr>
            <a:r>
              <a:rPr lang="en" sz="1600"/>
              <a:t>Display cultural competence</a:t>
            </a:r>
            <a:endParaRPr sz="1600"/>
          </a:p>
          <a:p>
            <a:pPr marL="0" lvl="0" indent="0" algn="l" rtl="0">
              <a:spcBef>
                <a:spcPts val="0"/>
              </a:spcBef>
              <a:spcAft>
                <a:spcPts val="0"/>
              </a:spcAft>
              <a:buNone/>
            </a:pPr>
            <a:r>
              <a:rPr lang="en" sz="1600"/>
              <a:t>Evidence-based programs/policies</a:t>
            </a:r>
            <a:endParaRPr sz="1600"/>
          </a:p>
          <a:p>
            <a:pPr marL="0" lvl="0" indent="0" algn="l" rtl="0">
              <a:spcBef>
                <a:spcPts val="0"/>
              </a:spcBef>
              <a:spcAft>
                <a:spcPts val="0"/>
              </a:spcAft>
              <a:buNone/>
            </a:pPr>
            <a:r>
              <a:rPr lang="en" sz="1600"/>
              <a:t>Maintain data confidentiality</a:t>
            </a:r>
            <a:endParaRPr sz="1600"/>
          </a:p>
          <a:p>
            <a:pPr marL="0" lvl="0" indent="0" algn="l" rtl="0">
              <a:spcBef>
                <a:spcPts val="0"/>
              </a:spcBef>
              <a:spcAft>
                <a:spcPts val="0"/>
              </a:spcAft>
              <a:buNone/>
            </a:pPr>
            <a:r>
              <a:rPr lang="en" sz="1600"/>
              <a:t>Competent workforce</a:t>
            </a:r>
            <a:endParaRPr sz="1600"/>
          </a:p>
          <a:p>
            <a:pPr marL="0" lvl="0" indent="0" algn="l" rtl="0">
              <a:spcBef>
                <a:spcPts val="0"/>
              </a:spcBef>
              <a:spcAft>
                <a:spcPts val="0"/>
              </a:spcAft>
              <a:buNone/>
            </a:pPr>
            <a:r>
              <a:rPr lang="en" sz="1600"/>
              <a:t>Give stakeholders a voice</a:t>
            </a:r>
            <a:endParaRPr sz="1600"/>
          </a:p>
        </p:txBody>
      </p:sp>
      <p:sp>
        <p:nvSpPr>
          <p:cNvPr id="152" name="Google Shape;152;p27"/>
          <p:cNvSpPr txBox="1"/>
          <p:nvPr/>
        </p:nvSpPr>
        <p:spPr>
          <a:xfrm>
            <a:off x="4864500" y="2000025"/>
            <a:ext cx="3967800" cy="29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Emergency Preparedness &amp; Response</a:t>
            </a:r>
            <a:endParaRPr>
              <a:solidFill>
                <a:srgbClr val="980000"/>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4A86E8"/>
                </a:solidFill>
              </a:rPr>
              <a:t>Community Partnership Development</a:t>
            </a:r>
            <a:endParaRPr>
              <a:solidFill>
                <a:srgbClr val="4A86E8"/>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38761D"/>
                </a:solidFill>
              </a:rPr>
              <a:t>Health Equity &amp; Cultural Responsiveness</a:t>
            </a:r>
            <a:endParaRPr>
              <a:solidFill>
                <a:srgbClr val="38761D"/>
              </a:solidFill>
            </a:endParaRPr>
          </a:p>
          <a:p>
            <a:pPr marL="0" lvl="0" indent="0" algn="l" rtl="0">
              <a:spcBef>
                <a:spcPts val="0"/>
              </a:spcBef>
              <a:spcAft>
                <a:spcPts val="0"/>
              </a:spcAft>
              <a:buNone/>
            </a:pPr>
            <a:r>
              <a:rPr lang="en">
                <a:solidFill>
                  <a:srgbClr val="E69138"/>
                </a:solidFill>
              </a:rPr>
              <a:t>Policy &amp; Planning</a:t>
            </a:r>
            <a:endParaRPr>
              <a:solidFill>
                <a:srgbClr val="E69138"/>
              </a:solidFill>
            </a:endParaRPr>
          </a:p>
          <a:p>
            <a:pPr marL="0" lvl="0" indent="0" algn="l" rtl="0">
              <a:spcBef>
                <a:spcPts val="0"/>
              </a:spcBef>
              <a:spcAft>
                <a:spcPts val="0"/>
              </a:spcAft>
              <a:buNone/>
            </a:pPr>
            <a:r>
              <a:rPr lang="en">
                <a:solidFill>
                  <a:srgbClr val="A64D79"/>
                </a:solidFill>
              </a:rPr>
              <a:t>Assessment &amp; Epidemiology</a:t>
            </a:r>
            <a:endParaRPr>
              <a:solidFill>
                <a:srgbClr val="A64D79"/>
              </a:solidFill>
            </a:endParaRPr>
          </a:p>
          <a:p>
            <a:pPr marL="0" lvl="0" indent="0" algn="l" rtl="0">
              <a:spcBef>
                <a:spcPts val="0"/>
              </a:spcBef>
              <a:spcAft>
                <a:spcPts val="0"/>
              </a:spcAft>
              <a:buNone/>
            </a:pPr>
            <a:r>
              <a:rPr lang="en">
                <a:solidFill>
                  <a:srgbClr val="674EA7"/>
                </a:solidFill>
              </a:rPr>
              <a:t>Leadership &amp; Organizational Competencies</a:t>
            </a:r>
            <a:endParaRPr>
              <a:solidFill>
                <a:srgbClr val="674EA7"/>
              </a:solidFill>
            </a:endParaRPr>
          </a:p>
          <a:p>
            <a:pPr marL="0" lvl="0" indent="0" algn="l" rtl="0">
              <a:spcBef>
                <a:spcPts val="0"/>
              </a:spcBef>
              <a:spcAft>
                <a:spcPts val="0"/>
              </a:spcAft>
              <a:buNone/>
            </a:pPr>
            <a:r>
              <a:rPr lang="en">
                <a:solidFill>
                  <a:srgbClr val="999999"/>
                </a:solidFill>
              </a:rPr>
              <a:t>Communications</a:t>
            </a:r>
            <a:endParaRPr>
              <a:solidFill>
                <a:srgbClr val="999999"/>
              </a:solidFill>
            </a:endParaRPr>
          </a:p>
        </p:txBody>
      </p:sp>
      <p:cxnSp>
        <p:nvCxnSpPr>
          <p:cNvPr id="153" name="Google Shape;153;p27"/>
          <p:cNvCxnSpPr/>
          <p:nvPr/>
        </p:nvCxnSpPr>
        <p:spPr>
          <a:xfrm rot="10800000" flipH="1">
            <a:off x="2958725" y="2263125"/>
            <a:ext cx="1890900" cy="29400"/>
          </a:xfrm>
          <a:prstGeom prst="straightConnector1">
            <a:avLst/>
          </a:prstGeom>
          <a:noFill/>
          <a:ln w="28575" cap="flat" cmpd="sng">
            <a:solidFill>
              <a:srgbClr val="980000"/>
            </a:solidFill>
            <a:prstDash val="solid"/>
            <a:round/>
            <a:headEnd type="none" w="med" len="med"/>
            <a:tailEnd type="triangle" w="med" len="med"/>
          </a:ln>
        </p:spPr>
      </p:cxnSp>
      <p:cxnSp>
        <p:nvCxnSpPr>
          <p:cNvPr id="154" name="Google Shape;154;p27"/>
          <p:cNvCxnSpPr/>
          <p:nvPr/>
        </p:nvCxnSpPr>
        <p:spPr>
          <a:xfrm>
            <a:off x="3164475" y="3728425"/>
            <a:ext cx="1704600" cy="127500"/>
          </a:xfrm>
          <a:prstGeom prst="straightConnector1">
            <a:avLst/>
          </a:prstGeom>
          <a:noFill/>
          <a:ln w="28575" cap="flat" cmpd="sng">
            <a:solidFill>
              <a:srgbClr val="38761D"/>
            </a:solidFill>
            <a:prstDash val="solid"/>
            <a:round/>
            <a:headEnd type="none" w="med" len="med"/>
            <a:tailEnd type="triangle" w="med" len="med"/>
          </a:ln>
        </p:spPr>
      </p:cxnSp>
      <p:cxnSp>
        <p:nvCxnSpPr>
          <p:cNvPr id="155" name="Google Shape;155;p27"/>
          <p:cNvCxnSpPr/>
          <p:nvPr/>
        </p:nvCxnSpPr>
        <p:spPr>
          <a:xfrm>
            <a:off x="2548325" y="2763875"/>
            <a:ext cx="2340600" cy="53400"/>
          </a:xfrm>
          <a:prstGeom prst="straightConnector1">
            <a:avLst/>
          </a:prstGeom>
          <a:noFill/>
          <a:ln w="28575" cap="flat" cmpd="sng">
            <a:solidFill>
              <a:srgbClr val="4A86E8"/>
            </a:solidFill>
            <a:prstDash val="solid"/>
            <a:round/>
            <a:headEnd type="none" w="med" len="med"/>
            <a:tailEnd type="triangle" w="med" len="med"/>
          </a:ln>
        </p:spPr>
      </p:cxnSp>
      <p:cxnSp>
        <p:nvCxnSpPr>
          <p:cNvPr id="156" name="Google Shape;156;p27"/>
          <p:cNvCxnSpPr/>
          <p:nvPr/>
        </p:nvCxnSpPr>
        <p:spPr>
          <a:xfrm rot="10800000" flipH="1">
            <a:off x="2857475" y="2915375"/>
            <a:ext cx="1776600" cy="109800"/>
          </a:xfrm>
          <a:prstGeom prst="straightConnector1">
            <a:avLst/>
          </a:prstGeom>
          <a:noFill/>
          <a:ln w="28575" cap="flat" cmpd="sng">
            <a:solidFill>
              <a:srgbClr val="4A86E8"/>
            </a:solidFill>
            <a:prstDash val="solid"/>
            <a:round/>
            <a:headEnd type="none" w="med" len="med"/>
            <a:tailEnd type="triangle" w="med" len="med"/>
          </a:ln>
        </p:spPr>
      </p:cxnSp>
      <p:cxnSp>
        <p:nvCxnSpPr>
          <p:cNvPr id="157" name="Google Shape;157;p27"/>
          <p:cNvCxnSpPr/>
          <p:nvPr/>
        </p:nvCxnSpPr>
        <p:spPr>
          <a:xfrm rot="10800000" flipH="1">
            <a:off x="3774075" y="3013125"/>
            <a:ext cx="1026600" cy="231900"/>
          </a:xfrm>
          <a:prstGeom prst="straightConnector1">
            <a:avLst/>
          </a:prstGeom>
          <a:noFill/>
          <a:ln w="28575" cap="flat" cmpd="sng">
            <a:solidFill>
              <a:srgbClr val="4A86E8"/>
            </a:solidFill>
            <a:prstDash val="solid"/>
            <a:round/>
            <a:headEnd type="none" w="med" len="med"/>
            <a:tailEnd type="triangle" w="med" len="med"/>
          </a:ln>
        </p:spPr>
      </p:cxnSp>
      <p:cxnSp>
        <p:nvCxnSpPr>
          <p:cNvPr id="158" name="Google Shape;158;p27"/>
          <p:cNvCxnSpPr/>
          <p:nvPr/>
        </p:nvCxnSpPr>
        <p:spPr>
          <a:xfrm>
            <a:off x="2548325" y="3501425"/>
            <a:ext cx="2027100" cy="207300"/>
          </a:xfrm>
          <a:prstGeom prst="straightConnector1">
            <a:avLst/>
          </a:prstGeom>
          <a:noFill/>
          <a:ln w="28575" cap="flat" cmpd="sng">
            <a:solidFill>
              <a:srgbClr val="38761D"/>
            </a:solidFill>
            <a:prstDash val="solid"/>
            <a:round/>
            <a:headEnd type="none" w="med" len="med"/>
            <a:tailEnd type="triangle" w="med" len="med"/>
          </a:ln>
        </p:spPr>
      </p:cxnSp>
      <p:cxnSp>
        <p:nvCxnSpPr>
          <p:cNvPr id="159" name="Google Shape;159;p27"/>
          <p:cNvCxnSpPr/>
          <p:nvPr/>
        </p:nvCxnSpPr>
        <p:spPr>
          <a:xfrm>
            <a:off x="3677175" y="3994525"/>
            <a:ext cx="1211700" cy="86700"/>
          </a:xfrm>
          <a:prstGeom prst="straightConnector1">
            <a:avLst/>
          </a:prstGeom>
          <a:noFill/>
          <a:ln w="28575" cap="flat" cmpd="sng">
            <a:solidFill>
              <a:srgbClr val="E69138"/>
            </a:solidFill>
            <a:prstDash val="solid"/>
            <a:round/>
            <a:headEnd type="none" w="med" len="med"/>
            <a:tailEnd type="triangle" w="med" len="med"/>
          </a:ln>
        </p:spPr>
      </p:cxnSp>
      <p:cxnSp>
        <p:nvCxnSpPr>
          <p:cNvPr id="160" name="Google Shape;160;p27"/>
          <p:cNvCxnSpPr/>
          <p:nvPr/>
        </p:nvCxnSpPr>
        <p:spPr>
          <a:xfrm>
            <a:off x="3071325" y="4249225"/>
            <a:ext cx="1797900" cy="86700"/>
          </a:xfrm>
          <a:prstGeom prst="straightConnector1">
            <a:avLst/>
          </a:prstGeom>
          <a:noFill/>
          <a:ln w="28575" cap="flat" cmpd="sng">
            <a:solidFill>
              <a:srgbClr val="A64D79"/>
            </a:solidFill>
            <a:prstDash val="solid"/>
            <a:round/>
            <a:headEnd type="none" w="med" len="med"/>
            <a:tailEnd type="triangle" w="med" len="med"/>
          </a:ln>
        </p:spPr>
      </p:cxnSp>
      <p:cxnSp>
        <p:nvCxnSpPr>
          <p:cNvPr id="161" name="Google Shape;161;p27"/>
          <p:cNvCxnSpPr/>
          <p:nvPr/>
        </p:nvCxnSpPr>
        <p:spPr>
          <a:xfrm>
            <a:off x="2548325" y="4491425"/>
            <a:ext cx="2291400" cy="30600"/>
          </a:xfrm>
          <a:prstGeom prst="straightConnector1">
            <a:avLst/>
          </a:prstGeom>
          <a:noFill/>
          <a:ln w="28575" cap="flat" cmpd="sng">
            <a:solidFill>
              <a:srgbClr val="674EA7"/>
            </a:solidFill>
            <a:prstDash val="solid"/>
            <a:round/>
            <a:headEnd type="none" w="med" len="med"/>
            <a:tailEnd type="triangle" w="med" len="med"/>
          </a:ln>
        </p:spPr>
      </p:cxnSp>
      <p:cxnSp>
        <p:nvCxnSpPr>
          <p:cNvPr id="162" name="Google Shape;162;p27"/>
          <p:cNvCxnSpPr/>
          <p:nvPr/>
        </p:nvCxnSpPr>
        <p:spPr>
          <a:xfrm rot="10800000" flipH="1">
            <a:off x="2958725" y="4729225"/>
            <a:ext cx="1890900" cy="29400"/>
          </a:xfrm>
          <a:prstGeom prst="straightConnector1">
            <a:avLst/>
          </a:prstGeom>
          <a:noFill/>
          <a:ln w="28575" cap="flat" cmpd="sng">
            <a:solidFill>
              <a:srgbClr val="B7B7B7"/>
            </a:solidFill>
            <a:prstDash val="solid"/>
            <a:round/>
            <a:headEnd type="none" w="med" len="med"/>
            <a:tailEnd type="triangle" w="med" len="med"/>
          </a:ln>
        </p:spPr>
      </p:cxn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Ethical Problems in Public Health</a:t>
            </a:r>
            <a:endParaRPr>
              <a:latin typeface="Century Gothic"/>
              <a:ea typeface="Century Gothic"/>
              <a:cs typeface="Century Gothic"/>
              <a:sym typeface="Century Gothic"/>
            </a:endParaRPr>
          </a:p>
        </p:txBody>
      </p:sp>
      <p:pic>
        <p:nvPicPr>
          <p:cNvPr id="168" name="Google Shape;168;p28"/>
          <p:cNvPicPr preferRelativeResize="0"/>
          <p:nvPr/>
        </p:nvPicPr>
        <p:blipFill>
          <a:blip r:embed="rId3">
            <a:alphaModFix/>
          </a:blip>
          <a:stretch>
            <a:fillRect/>
          </a:stretch>
        </p:blipFill>
        <p:spPr>
          <a:xfrm>
            <a:off x="891300" y="1236750"/>
            <a:ext cx="1162576" cy="1335001"/>
          </a:xfrm>
          <a:prstGeom prst="rect">
            <a:avLst/>
          </a:prstGeom>
          <a:noFill/>
          <a:ln>
            <a:noFill/>
          </a:ln>
        </p:spPr>
      </p:pic>
      <p:pic>
        <p:nvPicPr>
          <p:cNvPr id="169" name="Google Shape;169;p28"/>
          <p:cNvPicPr preferRelativeResize="0"/>
          <p:nvPr/>
        </p:nvPicPr>
        <p:blipFill>
          <a:blip r:embed="rId4">
            <a:alphaModFix/>
          </a:blip>
          <a:stretch>
            <a:fillRect/>
          </a:stretch>
        </p:blipFill>
        <p:spPr>
          <a:xfrm>
            <a:off x="3990713" y="1236750"/>
            <a:ext cx="1162576" cy="1335001"/>
          </a:xfrm>
          <a:prstGeom prst="rect">
            <a:avLst/>
          </a:prstGeom>
          <a:noFill/>
          <a:ln>
            <a:noFill/>
          </a:ln>
        </p:spPr>
      </p:pic>
      <p:pic>
        <p:nvPicPr>
          <p:cNvPr id="170" name="Google Shape;170;p28"/>
          <p:cNvPicPr preferRelativeResize="0"/>
          <p:nvPr/>
        </p:nvPicPr>
        <p:blipFill>
          <a:blip r:embed="rId5">
            <a:alphaModFix/>
          </a:blip>
          <a:stretch>
            <a:fillRect/>
          </a:stretch>
        </p:blipFill>
        <p:spPr>
          <a:xfrm>
            <a:off x="6819400" y="1236750"/>
            <a:ext cx="1162576" cy="1335001"/>
          </a:xfrm>
          <a:prstGeom prst="rect">
            <a:avLst/>
          </a:prstGeom>
          <a:noFill/>
          <a:ln>
            <a:noFill/>
          </a:ln>
        </p:spPr>
      </p:pic>
      <p:sp>
        <p:nvSpPr>
          <p:cNvPr id="171" name="Google Shape;171;p28"/>
          <p:cNvSpPr txBox="1"/>
          <p:nvPr/>
        </p:nvSpPr>
        <p:spPr>
          <a:xfrm>
            <a:off x="498450" y="2639475"/>
            <a:ext cx="2507400" cy="2197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666666"/>
              </a:buClr>
              <a:buSzPts val="1800"/>
              <a:buAutoNum type="arabicPeriod"/>
            </a:pPr>
            <a:r>
              <a:rPr lang="en" sz="1800">
                <a:solidFill>
                  <a:srgbClr val="666666"/>
                </a:solidFill>
              </a:rPr>
              <a:t>Challenges in providing education through training and practice in skills and abilities. </a:t>
            </a:r>
            <a:endParaRPr sz="1800">
              <a:solidFill>
                <a:srgbClr val="666666"/>
              </a:solidFill>
            </a:endParaRPr>
          </a:p>
        </p:txBody>
      </p:sp>
      <p:sp>
        <p:nvSpPr>
          <p:cNvPr id="172" name="Google Shape;172;p28"/>
          <p:cNvSpPr txBox="1"/>
          <p:nvPr/>
        </p:nvSpPr>
        <p:spPr>
          <a:xfrm>
            <a:off x="3406050" y="2639475"/>
            <a:ext cx="2428500" cy="2197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666666"/>
              </a:buClr>
              <a:buSzPts val="1800"/>
              <a:buAutoNum type="arabicPeriod" startAt="2"/>
            </a:pPr>
            <a:r>
              <a:rPr lang="en" sz="1800">
                <a:solidFill>
                  <a:srgbClr val="666666"/>
                </a:solidFill>
              </a:rPr>
              <a:t>Determinations based on established standards, rules, or guidance. </a:t>
            </a:r>
            <a:endParaRPr sz="1800">
              <a:solidFill>
                <a:srgbClr val="666666"/>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a:t>
            </a:r>
            <a:endParaRPr/>
          </a:p>
        </p:txBody>
      </p:sp>
      <p:sp>
        <p:nvSpPr>
          <p:cNvPr id="173" name="Google Shape;173;p28"/>
          <p:cNvSpPr txBox="1"/>
          <p:nvPr/>
        </p:nvSpPr>
        <p:spPr>
          <a:xfrm>
            <a:off x="6234751" y="2639475"/>
            <a:ext cx="2507400" cy="2197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666666"/>
              </a:buClr>
              <a:buSzPts val="1800"/>
              <a:buAutoNum type="arabicPeriod" startAt="3"/>
            </a:pPr>
            <a:r>
              <a:rPr lang="en" sz="1800">
                <a:solidFill>
                  <a:srgbClr val="666666"/>
                </a:solidFill>
              </a:rPr>
              <a:t>Deliberations that involve utilitarian weighing, and balancing stakeholder claims and values in relation to program goals.  </a:t>
            </a:r>
            <a:endParaRPr sz="1800">
              <a:solidFill>
                <a:srgbClr val="666666"/>
              </a:solidFill>
            </a:endParaRPr>
          </a:p>
          <a:p>
            <a:pPr marL="0" lvl="0" indent="0" algn="l" rtl="0">
              <a:spcBef>
                <a:spcPts val="0"/>
              </a:spcBef>
              <a:spcAft>
                <a:spcPts val="0"/>
              </a:spcAft>
              <a:buNone/>
            </a:pPr>
            <a:endParaRPr sz="1200">
              <a:solidFill>
                <a:srgbClr val="666666"/>
              </a:solidFill>
            </a:endParaRPr>
          </a:p>
          <a:p>
            <a:pPr marL="0" lvl="0" indent="0" algn="l" rtl="0">
              <a:spcBef>
                <a:spcPts val="0"/>
              </a:spcBef>
              <a:spcAft>
                <a:spcPts val="0"/>
              </a:spcAft>
              <a:buNone/>
            </a:pPr>
            <a:r>
              <a:rPr lang="en" sz="1200">
                <a:solidFill>
                  <a:schemeClr val="dk1"/>
                </a:solidFill>
              </a:rPr>
              <a:t> </a:t>
            </a:r>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Ethical Problems in Public Health</a:t>
            </a:r>
            <a:endParaRPr>
              <a:latin typeface="Century Gothic"/>
              <a:ea typeface="Century Gothic"/>
              <a:cs typeface="Century Gothic"/>
              <a:sym typeface="Century Gothic"/>
            </a:endParaRPr>
          </a:p>
        </p:txBody>
      </p:sp>
      <p:pic>
        <p:nvPicPr>
          <p:cNvPr id="179" name="Google Shape;179;p29"/>
          <p:cNvPicPr preferRelativeResize="0"/>
          <p:nvPr/>
        </p:nvPicPr>
        <p:blipFill>
          <a:blip r:embed="rId3">
            <a:alphaModFix/>
          </a:blip>
          <a:stretch>
            <a:fillRect/>
          </a:stretch>
        </p:blipFill>
        <p:spPr>
          <a:xfrm>
            <a:off x="891300" y="1236750"/>
            <a:ext cx="1162576" cy="1335001"/>
          </a:xfrm>
          <a:prstGeom prst="rect">
            <a:avLst/>
          </a:prstGeom>
          <a:noFill/>
          <a:ln>
            <a:noFill/>
          </a:ln>
        </p:spPr>
      </p:pic>
      <p:pic>
        <p:nvPicPr>
          <p:cNvPr id="180" name="Google Shape;180;p29"/>
          <p:cNvPicPr preferRelativeResize="0"/>
          <p:nvPr/>
        </p:nvPicPr>
        <p:blipFill>
          <a:blip r:embed="rId4">
            <a:alphaModFix/>
          </a:blip>
          <a:stretch>
            <a:fillRect/>
          </a:stretch>
        </p:blipFill>
        <p:spPr>
          <a:xfrm>
            <a:off x="3990713" y="1236750"/>
            <a:ext cx="1162576" cy="1335001"/>
          </a:xfrm>
          <a:prstGeom prst="rect">
            <a:avLst/>
          </a:prstGeom>
          <a:noFill/>
          <a:ln>
            <a:noFill/>
          </a:ln>
        </p:spPr>
      </p:pic>
      <p:pic>
        <p:nvPicPr>
          <p:cNvPr id="181" name="Google Shape;181;p29"/>
          <p:cNvPicPr preferRelativeResize="0"/>
          <p:nvPr/>
        </p:nvPicPr>
        <p:blipFill>
          <a:blip r:embed="rId5">
            <a:alphaModFix/>
          </a:blip>
          <a:stretch>
            <a:fillRect/>
          </a:stretch>
        </p:blipFill>
        <p:spPr>
          <a:xfrm>
            <a:off x="6819400" y="1236750"/>
            <a:ext cx="1162576" cy="1335001"/>
          </a:xfrm>
          <a:prstGeom prst="rect">
            <a:avLst/>
          </a:prstGeom>
          <a:noFill/>
          <a:ln>
            <a:noFill/>
          </a:ln>
        </p:spPr>
      </p:pic>
      <p:sp>
        <p:nvSpPr>
          <p:cNvPr id="182" name="Google Shape;182;p29"/>
          <p:cNvSpPr txBox="1"/>
          <p:nvPr/>
        </p:nvSpPr>
        <p:spPr>
          <a:xfrm>
            <a:off x="498450" y="3597175"/>
            <a:ext cx="2507400" cy="1239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AutoNum type="arabicPeriod"/>
            </a:pPr>
            <a:r>
              <a:rPr lang="en">
                <a:solidFill>
                  <a:srgbClr val="666666"/>
                </a:solidFill>
              </a:rPr>
              <a:t>Challenges in providing education through training and practice in skills and abilities. </a:t>
            </a:r>
            <a:endParaRPr>
              <a:solidFill>
                <a:srgbClr val="666666"/>
              </a:solidFill>
            </a:endParaRPr>
          </a:p>
        </p:txBody>
      </p:sp>
      <p:sp>
        <p:nvSpPr>
          <p:cNvPr id="183" name="Google Shape;183;p29"/>
          <p:cNvSpPr txBox="1"/>
          <p:nvPr/>
        </p:nvSpPr>
        <p:spPr>
          <a:xfrm>
            <a:off x="3406050" y="3597075"/>
            <a:ext cx="2428500" cy="1239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AutoNum type="arabicPeriod" startAt="2"/>
            </a:pPr>
            <a:r>
              <a:rPr lang="en">
                <a:solidFill>
                  <a:srgbClr val="666666"/>
                </a:solidFill>
              </a:rPr>
              <a:t>Determinations based on established standards, rules, or guidance. </a:t>
            </a:r>
            <a:endParaRPr>
              <a:solidFill>
                <a:srgbClr val="666666"/>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 </a:t>
            </a:r>
            <a:endParaRPr/>
          </a:p>
        </p:txBody>
      </p:sp>
      <p:sp>
        <p:nvSpPr>
          <p:cNvPr id="184" name="Google Shape;184;p29"/>
          <p:cNvSpPr txBox="1"/>
          <p:nvPr/>
        </p:nvSpPr>
        <p:spPr>
          <a:xfrm>
            <a:off x="6234750" y="3597075"/>
            <a:ext cx="2507400" cy="1239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AutoNum type="arabicPeriod" startAt="3"/>
            </a:pPr>
            <a:r>
              <a:rPr lang="en">
                <a:solidFill>
                  <a:srgbClr val="666666"/>
                </a:solidFill>
              </a:rPr>
              <a:t>Deliberations that involve utilitarian weighing, and balancing stakeholder claims and values in relation to program goals.  </a:t>
            </a:r>
            <a:endParaRPr>
              <a:solidFill>
                <a:srgbClr val="666666"/>
              </a:solidFill>
            </a:endParaRPr>
          </a:p>
          <a:p>
            <a:pPr marL="0" lvl="0" indent="0" algn="l" rtl="0">
              <a:spcBef>
                <a:spcPts val="0"/>
              </a:spcBef>
              <a:spcAft>
                <a:spcPts val="0"/>
              </a:spcAft>
              <a:buNone/>
            </a:pPr>
            <a:endParaRPr sz="1200">
              <a:solidFill>
                <a:srgbClr val="666666"/>
              </a:solidFill>
            </a:endParaRPr>
          </a:p>
          <a:p>
            <a:pPr marL="0" lvl="0" indent="0" algn="l" rtl="0">
              <a:spcBef>
                <a:spcPts val="0"/>
              </a:spcBef>
              <a:spcAft>
                <a:spcPts val="0"/>
              </a:spcAft>
              <a:buNone/>
            </a:pPr>
            <a:r>
              <a:rPr lang="en" sz="1200">
                <a:solidFill>
                  <a:schemeClr val="dk1"/>
                </a:solidFill>
              </a:rPr>
              <a:t> </a:t>
            </a:r>
            <a:endParaRPr/>
          </a:p>
        </p:txBody>
      </p:sp>
      <p:sp>
        <p:nvSpPr>
          <p:cNvPr id="185" name="Google Shape;185;p29"/>
          <p:cNvSpPr/>
          <p:nvPr/>
        </p:nvSpPr>
        <p:spPr>
          <a:xfrm>
            <a:off x="2139025" y="1916400"/>
            <a:ext cx="4865940" cy="150325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txBox="1"/>
          <p:nvPr/>
        </p:nvSpPr>
        <p:spPr>
          <a:xfrm>
            <a:off x="2730152" y="2048375"/>
            <a:ext cx="3683700" cy="123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t>Discussion: </a:t>
            </a:r>
            <a:endParaRPr sz="1600"/>
          </a:p>
          <a:p>
            <a:pPr marL="0" lvl="0" indent="0" algn="ctr" rtl="0">
              <a:spcBef>
                <a:spcPts val="0"/>
              </a:spcBef>
              <a:spcAft>
                <a:spcPts val="0"/>
              </a:spcAft>
              <a:buNone/>
            </a:pPr>
            <a:r>
              <a:rPr lang="en" sz="1600"/>
              <a:t>What are some real life examples that may fall in these buckets?</a:t>
            </a:r>
            <a:endParaRPr sz="160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311700" y="555600"/>
            <a:ext cx="46104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Public Health Ethical Conflicts</a:t>
            </a:r>
            <a:endParaRPr>
              <a:latin typeface="Century Gothic"/>
              <a:ea typeface="Century Gothic"/>
              <a:cs typeface="Century Gothic"/>
              <a:sym typeface="Century Gothic"/>
            </a:endParaRPr>
          </a:p>
        </p:txBody>
      </p:sp>
      <p:sp>
        <p:nvSpPr>
          <p:cNvPr id="192" name="Google Shape;192;p30"/>
          <p:cNvSpPr txBox="1">
            <a:spLocks noGrp="1"/>
          </p:cNvSpPr>
          <p:nvPr>
            <p:ph type="body" idx="1"/>
          </p:nvPr>
        </p:nvSpPr>
        <p:spPr>
          <a:xfrm>
            <a:off x="311700" y="1389600"/>
            <a:ext cx="5154600" cy="3179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666666"/>
              </a:buClr>
              <a:buSzPts val="1600"/>
              <a:buChar char="●"/>
            </a:pPr>
            <a:r>
              <a:rPr lang="en" sz="1600">
                <a:solidFill>
                  <a:srgbClr val="666666"/>
                </a:solidFill>
              </a:rPr>
              <a:t>Balancing individual liberty with protecting the public</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Handling potential conflicts of interest</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Community engagement </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Allocating scarce resources</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Navigating political contexts and constraints</a:t>
            </a:r>
            <a:endParaRPr sz="1600">
              <a:solidFill>
                <a:srgbClr val="666666"/>
              </a:solidFill>
            </a:endParaRPr>
          </a:p>
          <a:p>
            <a:pPr marL="457200" lvl="0" indent="-330200" algn="l" rtl="0">
              <a:spcBef>
                <a:spcPts val="0"/>
              </a:spcBef>
              <a:spcAft>
                <a:spcPts val="0"/>
              </a:spcAft>
              <a:buClr>
                <a:srgbClr val="666666"/>
              </a:buClr>
              <a:buSzPts val="1600"/>
              <a:buChar char="●"/>
            </a:pPr>
            <a:r>
              <a:rPr lang="en" sz="1600">
                <a:solidFill>
                  <a:srgbClr val="666666"/>
                </a:solidFill>
              </a:rPr>
              <a:t>Complying with ethical and legal regulations in a consistent way</a:t>
            </a:r>
            <a:endParaRPr sz="1600">
              <a:solidFill>
                <a:srgbClr val="666666"/>
              </a:solidFill>
            </a:endParaRPr>
          </a:p>
          <a:p>
            <a:pPr marL="0" lvl="0" indent="0" algn="l" rtl="0">
              <a:spcBef>
                <a:spcPts val="0"/>
              </a:spcBef>
              <a:spcAft>
                <a:spcPts val="1600"/>
              </a:spcAft>
              <a:buNone/>
            </a:pPr>
            <a:endParaRPr/>
          </a:p>
        </p:txBody>
      </p:sp>
      <p:pic>
        <p:nvPicPr>
          <p:cNvPr id="193" name="Google Shape;193;p30"/>
          <p:cNvPicPr preferRelativeResize="0"/>
          <p:nvPr/>
        </p:nvPicPr>
        <p:blipFill>
          <a:blip r:embed="rId3">
            <a:alphaModFix/>
          </a:blip>
          <a:stretch>
            <a:fillRect/>
          </a:stretch>
        </p:blipFill>
        <p:spPr>
          <a:xfrm>
            <a:off x="5713575" y="3392176"/>
            <a:ext cx="2626974" cy="1751324"/>
          </a:xfrm>
          <a:prstGeom prst="rect">
            <a:avLst/>
          </a:prstGeom>
          <a:noFill/>
          <a:ln>
            <a:noFill/>
          </a:ln>
        </p:spPr>
      </p:pic>
      <p:pic>
        <p:nvPicPr>
          <p:cNvPr id="194" name="Google Shape;194;p30"/>
          <p:cNvPicPr preferRelativeResize="0"/>
          <p:nvPr/>
        </p:nvPicPr>
        <p:blipFill>
          <a:blip r:embed="rId4">
            <a:alphaModFix/>
          </a:blip>
          <a:stretch>
            <a:fillRect/>
          </a:stretch>
        </p:blipFill>
        <p:spPr>
          <a:xfrm>
            <a:off x="6272725" y="287874"/>
            <a:ext cx="2626976" cy="1964075"/>
          </a:xfrm>
          <a:prstGeom prst="rect">
            <a:avLst/>
          </a:prstGeom>
          <a:noFill/>
          <a:ln>
            <a:noFill/>
          </a:ln>
        </p:spPr>
      </p:pic>
      <p:pic>
        <p:nvPicPr>
          <p:cNvPr id="195" name="Google Shape;195;p30"/>
          <p:cNvPicPr preferRelativeResize="0"/>
          <p:nvPr/>
        </p:nvPicPr>
        <p:blipFill>
          <a:blip r:embed="rId5">
            <a:alphaModFix/>
          </a:blip>
          <a:stretch>
            <a:fillRect/>
          </a:stretch>
        </p:blipFill>
        <p:spPr>
          <a:xfrm>
            <a:off x="311700" y="3832735"/>
            <a:ext cx="2626975" cy="1310763"/>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3 Step Ethical Analysis Procedure</a:t>
            </a:r>
            <a:endParaRPr>
              <a:latin typeface="Century Gothic"/>
              <a:ea typeface="Century Gothic"/>
              <a:cs typeface="Century Gothic"/>
              <a:sym typeface="Century Gothic"/>
            </a:endParaRPr>
          </a:p>
        </p:txBody>
      </p:sp>
      <p:graphicFrame>
        <p:nvGraphicFramePr>
          <p:cNvPr id="201" name="Google Shape;201;p31"/>
          <p:cNvGraphicFramePr/>
          <p:nvPr/>
        </p:nvGraphicFramePr>
        <p:xfrm>
          <a:off x="952500" y="1428750"/>
          <a:ext cx="7239000" cy="3444059"/>
        </p:xfrm>
        <a:graphic>
          <a:graphicData uri="http://schemas.openxmlformats.org/drawingml/2006/table">
            <a:tbl>
              <a:tblPr>
                <a:noFill/>
                <a:tableStyleId>{F5A7EF4D-8510-4A5D-B2AB-2E883A73972A}</a:tableStyleId>
              </a:tblPr>
              <a:tblGrid>
                <a:gridCol w="2413000"/>
                <a:gridCol w="2413000"/>
                <a:gridCol w="2413000"/>
              </a:tblGrid>
              <a:tr h="381000">
                <a:tc>
                  <a:txBody>
                    <a:bodyPr/>
                    <a:lstStyle/>
                    <a:p>
                      <a:pPr marL="0" lvl="0" indent="0" algn="l" rtl="0">
                        <a:spcBef>
                          <a:spcPts val="0"/>
                        </a:spcBef>
                        <a:spcAft>
                          <a:spcPts val="0"/>
                        </a:spcAft>
                        <a:buNone/>
                      </a:pPr>
                      <a:r>
                        <a:rPr lang="en"/>
                        <a:t>Gather and Analyze Relevant Facts</a:t>
                      </a:r>
                      <a:endParaRPr/>
                    </a:p>
                  </a:txBody>
                  <a:tcPr marL="91425" marR="91425" marT="91425" marB="91425">
                    <a:lnR w="9525" cap="flat" cmpd="sng">
                      <a:solidFill>
                        <a:srgbClr val="CCCCCC"/>
                      </a:solidFill>
                      <a:prstDash val="solid"/>
                      <a:round/>
                      <a:headEnd type="none" w="sm" len="sm"/>
                      <a:tailEnd type="none" w="sm" len="sm"/>
                    </a:lnR>
                    <a:solidFill>
                      <a:srgbClr val="D9EAD3"/>
                    </a:solidFill>
                  </a:tcPr>
                </a:tc>
                <a:tc>
                  <a:txBody>
                    <a:bodyPr/>
                    <a:lstStyle/>
                    <a:p>
                      <a:pPr marL="0" lvl="0" indent="0" algn="l" rtl="0">
                        <a:spcBef>
                          <a:spcPts val="0"/>
                        </a:spcBef>
                        <a:spcAft>
                          <a:spcPts val="0"/>
                        </a:spcAft>
                        <a:buNone/>
                      </a:pPr>
                      <a:r>
                        <a:rPr lang="en"/>
                        <a:t>Design and Evaluate</a:t>
                      </a:r>
                      <a:endParaRPr/>
                    </a:p>
                  </a:txBody>
                  <a:tcPr marL="91425" marR="91425" marT="91425" marB="91425">
                    <a:lnL w="9525" cap="flat" cmpd="sng">
                      <a:solidFill>
                        <a:srgbClr val="CCCCCC"/>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
                        <a:t>Publicly Justify</a:t>
                      </a:r>
                      <a:endParaRPr/>
                    </a:p>
                  </a:txBody>
                  <a:tcPr marL="91425" marR="91425" marT="91425" marB="91425">
                    <a:lnL w="9525" cap="flat" cmpd="sng">
                      <a:solidFill>
                        <a:srgbClr val="D9D9D9"/>
                      </a:solidFill>
                      <a:prstDash val="solid"/>
                      <a:round/>
                      <a:headEnd type="none" w="sm" len="sm"/>
                      <a:tailEnd type="none" w="sm" len="sm"/>
                    </a:lnL>
                    <a:solidFill>
                      <a:srgbClr val="93C47D"/>
                    </a:solidFill>
                  </a:tcPr>
                </a:tc>
              </a:tr>
              <a:tr h="381000">
                <a:tc>
                  <a:txBody>
                    <a:bodyPr/>
                    <a:lstStyle/>
                    <a:p>
                      <a:pPr marL="0" lvl="0" indent="0" algn="l" rtl="0">
                        <a:spcBef>
                          <a:spcPts val="0"/>
                        </a:spcBef>
                        <a:spcAft>
                          <a:spcPts val="0"/>
                        </a:spcAft>
                        <a:buNone/>
                      </a:pPr>
                      <a:r>
                        <a:rPr lang="en"/>
                        <a:t>Public health goals</a:t>
                      </a:r>
                      <a:endParaRPr/>
                    </a:p>
                  </a:txBody>
                  <a:tcPr marL="91425" marR="91425" marT="91425" marB="91425"/>
                </a:tc>
                <a:tc>
                  <a:txBody>
                    <a:bodyPr/>
                    <a:lstStyle/>
                    <a:p>
                      <a:pPr marL="0" lvl="0" indent="0" algn="l" rtl="0">
                        <a:spcBef>
                          <a:spcPts val="0"/>
                        </a:spcBef>
                        <a:spcAft>
                          <a:spcPts val="0"/>
                        </a:spcAft>
                        <a:buNone/>
                      </a:pPr>
                      <a:r>
                        <a:rPr lang="en"/>
                        <a:t>Utility</a:t>
                      </a:r>
                      <a:endParaRPr/>
                    </a:p>
                  </a:txBody>
                  <a:tcPr marL="91425" marR="91425" marT="91425" marB="91425">
                    <a:lnT w="9525" cap="flat" cmpd="sng">
                      <a:solidFill>
                        <a:srgbClr val="B7B7B7"/>
                      </a:solidFill>
                      <a:prstDash val="solid"/>
                      <a:round/>
                      <a:headEnd type="none" w="sm" len="sm"/>
                      <a:tailEnd type="none" w="sm" len="sm"/>
                    </a:lnT>
                  </a:tcPr>
                </a:tc>
                <a:tc>
                  <a:txBody>
                    <a:bodyPr/>
                    <a:lstStyle/>
                    <a:p>
                      <a:pPr marL="0" lvl="0" indent="0" algn="l" rtl="0">
                        <a:spcBef>
                          <a:spcPts val="0"/>
                        </a:spcBef>
                        <a:spcAft>
                          <a:spcPts val="0"/>
                        </a:spcAft>
                        <a:buNone/>
                      </a:pPr>
                      <a:r>
                        <a:rPr lang="en"/>
                        <a:t>Effectiveness</a:t>
                      </a:r>
                      <a:endParaRPr/>
                    </a:p>
                  </a:txBody>
                  <a:tcPr marL="91425" marR="91425" marT="91425" marB="91425"/>
                </a:tc>
              </a:tr>
              <a:tr h="381000">
                <a:tc>
                  <a:txBody>
                    <a:bodyPr/>
                    <a:lstStyle/>
                    <a:p>
                      <a:pPr marL="0" lvl="0" indent="0" algn="l" rtl="0">
                        <a:spcBef>
                          <a:spcPts val="0"/>
                        </a:spcBef>
                        <a:spcAft>
                          <a:spcPts val="0"/>
                        </a:spcAft>
                        <a:buNone/>
                      </a:pPr>
                      <a:r>
                        <a:rPr lang="en"/>
                        <a:t>Stakeholder values, claims, interests</a:t>
                      </a:r>
                      <a:endParaRPr/>
                    </a:p>
                  </a:txBody>
                  <a:tcPr marL="91425" marR="91425" marT="91425" marB="91425"/>
                </a:tc>
                <a:tc>
                  <a:txBody>
                    <a:bodyPr/>
                    <a:lstStyle/>
                    <a:p>
                      <a:pPr marL="0" lvl="0" indent="0" algn="l" rtl="0">
                        <a:spcBef>
                          <a:spcPts val="0"/>
                        </a:spcBef>
                        <a:spcAft>
                          <a:spcPts val="0"/>
                        </a:spcAft>
                        <a:buNone/>
                      </a:pPr>
                      <a:r>
                        <a:rPr lang="en"/>
                        <a:t>Respect</a:t>
                      </a:r>
                      <a:endParaRPr/>
                    </a:p>
                  </a:txBody>
                  <a:tcPr marL="91425" marR="91425" marT="91425" marB="91425"/>
                </a:tc>
                <a:tc>
                  <a:txBody>
                    <a:bodyPr/>
                    <a:lstStyle/>
                    <a:p>
                      <a:pPr marL="0" lvl="0" indent="0" algn="l" rtl="0">
                        <a:spcBef>
                          <a:spcPts val="0"/>
                        </a:spcBef>
                        <a:spcAft>
                          <a:spcPts val="0"/>
                        </a:spcAft>
                        <a:buNone/>
                      </a:pPr>
                      <a:r>
                        <a:rPr lang="en"/>
                        <a:t>Proportionality</a:t>
                      </a:r>
                      <a:endParaRPr/>
                    </a:p>
                  </a:txBody>
                  <a:tcPr marL="91425" marR="91425" marT="91425" marB="91425"/>
                </a:tc>
              </a:tr>
              <a:tr h="381000">
                <a:tc>
                  <a:txBody>
                    <a:bodyPr/>
                    <a:lstStyle/>
                    <a:p>
                      <a:pPr marL="0" lvl="0" indent="0" algn="l" rtl="0">
                        <a:spcBef>
                          <a:spcPts val="0"/>
                        </a:spcBef>
                        <a:spcAft>
                          <a:spcPts val="0"/>
                        </a:spcAft>
                        <a:buNone/>
                      </a:pPr>
                      <a:r>
                        <a:rPr lang="en"/>
                        <a:t>Risks and harms</a:t>
                      </a:r>
                      <a:endParaRPr/>
                    </a:p>
                  </a:txBody>
                  <a:tcPr marL="91425" marR="91425" marT="91425" marB="91425"/>
                </a:tc>
                <a:tc>
                  <a:txBody>
                    <a:bodyPr/>
                    <a:lstStyle/>
                    <a:p>
                      <a:pPr marL="0" lvl="0" indent="0" algn="l" rtl="0">
                        <a:spcBef>
                          <a:spcPts val="0"/>
                        </a:spcBef>
                        <a:spcAft>
                          <a:spcPts val="0"/>
                        </a:spcAft>
                        <a:buNone/>
                      </a:pPr>
                      <a:r>
                        <a:rPr lang="en"/>
                        <a:t>Justice</a:t>
                      </a:r>
                      <a:endParaRPr/>
                    </a:p>
                  </a:txBody>
                  <a:tcPr marL="91425" marR="91425" marT="91425" marB="91425"/>
                </a:tc>
                <a:tc>
                  <a:txBody>
                    <a:bodyPr/>
                    <a:lstStyle/>
                    <a:p>
                      <a:pPr marL="0" lvl="0" indent="0" algn="l" rtl="0">
                        <a:spcBef>
                          <a:spcPts val="0"/>
                        </a:spcBef>
                        <a:spcAft>
                          <a:spcPts val="0"/>
                        </a:spcAft>
                        <a:buNone/>
                      </a:pPr>
                      <a:r>
                        <a:rPr lang="en"/>
                        <a:t>Necessity</a:t>
                      </a:r>
                      <a:endParaRPr/>
                    </a:p>
                  </a:txBody>
                  <a:tcPr marL="91425" marR="91425" marT="91425" marB="91425"/>
                </a:tc>
              </a:tr>
              <a:tr h="381000">
                <a:tc>
                  <a:txBody>
                    <a:bodyPr/>
                    <a:lstStyle/>
                    <a:p>
                      <a:pPr marL="0" lvl="0" indent="0" algn="l" rtl="0">
                        <a:spcBef>
                          <a:spcPts val="0"/>
                        </a:spcBef>
                        <a:spcAft>
                          <a:spcPts val="0"/>
                        </a:spcAft>
                        <a:buNone/>
                      </a:pPr>
                      <a:r>
                        <a:rPr lang="en"/>
                        <a:t>Legal authority and constraints on action</a:t>
                      </a:r>
                      <a:endParaRPr/>
                    </a:p>
                  </a:txBody>
                  <a:tcPr marL="91425" marR="91425" marT="91425" marB="91425"/>
                </a:tc>
                <a:tc>
                  <a:txBody>
                    <a:bodyPr/>
                    <a:lstStyle/>
                    <a:p>
                      <a:pPr marL="0" lvl="0" indent="0" algn="l" rtl="0">
                        <a:spcBef>
                          <a:spcPts val="0"/>
                        </a:spcBef>
                        <a:spcAft>
                          <a:spcPts val="0"/>
                        </a:spcAft>
                        <a:buNone/>
                      </a:pPr>
                      <a:r>
                        <a:rPr lang="en"/>
                        <a:t>Contextual appropriateness</a:t>
                      </a:r>
                      <a:endParaRPr/>
                    </a:p>
                  </a:txBody>
                  <a:tcPr marL="91425" marR="91425" marT="91425" marB="91425"/>
                </a:tc>
                <a:tc>
                  <a:txBody>
                    <a:bodyPr/>
                    <a:lstStyle/>
                    <a:p>
                      <a:pPr marL="0" lvl="0" indent="0" algn="l" rtl="0">
                        <a:spcBef>
                          <a:spcPts val="0"/>
                        </a:spcBef>
                        <a:spcAft>
                          <a:spcPts val="0"/>
                        </a:spcAft>
                        <a:buNone/>
                      </a:pPr>
                      <a:r>
                        <a:rPr lang="en"/>
                        <a:t>Least infringement</a:t>
                      </a:r>
                      <a:endParaRPr/>
                    </a:p>
                  </a:txBody>
                  <a:tcPr marL="91425" marR="91425" marT="91425" marB="91425"/>
                </a:tc>
              </a:tr>
              <a:tr h="381000">
                <a:tc>
                  <a:txBody>
                    <a:bodyPr/>
                    <a:lstStyle/>
                    <a:p>
                      <a:pPr marL="0" lvl="0" indent="0" algn="l" rtl="0">
                        <a:spcBef>
                          <a:spcPts val="0"/>
                        </a:spcBef>
                        <a:spcAft>
                          <a:spcPts val="0"/>
                        </a:spcAft>
                        <a:buNone/>
                      </a:pPr>
                      <a:r>
                        <a:rPr lang="en"/>
                        <a:t>Relevant precedents, guidance, documents, and ethics resources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Reasonable trade-offs between stakeholder interests and values</a:t>
                      </a:r>
                      <a:endParaRPr/>
                    </a:p>
                  </a:txBody>
                  <a:tcPr marL="91425" marR="91425" marT="91425" marB="91425"/>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Proxima Nova"/>
                <a:ea typeface="Proxima Nova"/>
                <a:cs typeface="Proxima Nova"/>
                <a:sym typeface="Proxima Nova"/>
              </a:rPr>
              <a:t>Zoom </a:t>
            </a:r>
            <a:r>
              <a:rPr lang="en" dirty="0" smtClean="0">
                <a:latin typeface="Proxima Nova"/>
                <a:ea typeface="Proxima Nova"/>
                <a:cs typeface="Proxima Nova"/>
                <a:sym typeface="Proxima Nova"/>
              </a:rPr>
              <a:t>Webinar </a:t>
            </a:r>
            <a:r>
              <a:rPr lang="en" dirty="0">
                <a:latin typeface="Proxima Nova"/>
                <a:ea typeface="Proxima Nova"/>
                <a:cs typeface="Proxima Nova"/>
                <a:sym typeface="Proxima Nova"/>
              </a:rPr>
              <a:t>Housekeeping</a:t>
            </a:r>
            <a:endParaRPr dirty="0">
              <a:latin typeface="Proxima Nova"/>
              <a:ea typeface="Proxima Nova"/>
              <a:cs typeface="Proxima Nova"/>
              <a:sym typeface="Proxima Nova"/>
            </a:endParaRPr>
          </a:p>
        </p:txBody>
      </p:sp>
      <p:sp>
        <p:nvSpPr>
          <p:cNvPr id="64" name="Google Shape;64;p14"/>
          <p:cNvSpPr txBox="1">
            <a:spLocks noGrp="1"/>
          </p:cNvSpPr>
          <p:nvPr>
            <p:ph type="body" idx="1"/>
          </p:nvPr>
        </p:nvSpPr>
        <p:spPr>
          <a:xfrm>
            <a:off x="311700" y="1152475"/>
            <a:ext cx="8520600" cy="37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Everyone will be on </a:t>
            </a:r>
            <a:r>
              <a:rPr lang="en" dirty="0">
                <a:solidFill>
                  <a:srgbClr val="CC4125"/>
                </a:solidFill>
              </a:rPr>
              <a:t>mute</a:t>
            </a:r>
            <a:r>
              <a:rPr lang="en" dirty="0"/>
              <a:t> until a discussion portion of the webinar.</a:t>
            </a:r>
            <a:endParaRPr dirty="0"/>
          </a:p>
          <a:p>
            <a:pPr marL="0" lvl="0" indent="0" algn="l" rtl="0">
              <a:spcBef>
                <a:spcPts val="1600"/>
              </a:spcBef>
              <a:spcAft>
                <a:spcPts val="0"/>
              </a:spcAft>
              <a:buNone/>
            </a:pPr>
            <a:r>
              <a:rPr lang="en" dirty="0"/>
              <a:t>For the discussion, I will </a:t>
            </a:r>
            <a:r>
              <a:rPr lang="en" dirty="0">
                <a:solidFill>
                  <a:srgbClr val="38761D"/>
                </a:solidFill>
              </a:rPr>
              <a:t>unmute</a:t>
            </a:r>
            <a:r>
              <a:rPr lang="en" dirty="0"/>
              <a:t> all participants, but you also need to make sure you are unmuted on your end. If you are using a phone, you may need to check if you are muted in </a:t>
            </a:r>
            <a:r>
              <a:rPr lang="en-US" dirty="0" smtClean="0"/>
              <a:t>Zoom</a:t>
            </a:r>
            <a:r>
              <a:rPr lang="en" dirty="0" smtClean="0"/>
              <a:t>.</a:t>
            </a:r>
            <a:endParaRPr dirty="0"/>
          </a:p>
          <a:p>
            <a:pPr marL="0" lvl="0" indent="0" algn="l" rtl="0">
              <a:spcBef>
                <a:spcPts val="1600"/>
              </a:spcBef>
              <a:spcAft>
                <a:spcPts val="0"/>
              </a:spcAft>
              <a:buNone/>
            </a:pPr>
            <a:r>
              <a:rPr lang="en" dirty="0"/>
              <a:t>If there is an echo, check if you are using computer </a:t>
            </a:r>
            <a:r>
              <a:rPr lang="en" i="1" dirty="0"/>
              <a:t>and </a:t>
            </a:r>
            <a:r>
              <a:rPr lang="en" dirty="0"/>
              <a:t>phone audio. Use one.</a:t>
            </a:r>
            <a:endParaRPr dirty="0"/>
          </a:p>
          <a:p>
            <a:pPr marL="0" lvl="0" indent="0" algn="l" rtl="0">
              <a:spcBef>
                <a:spcPts val="1600"/>
              </a:spcBef>
              <a:spcAft>
                <a:spcPts val="0"/>
              </a:spcAft>
              <a:buNone/>
            </a:pPr>
            <a:r>
              <a:rPr lang="en" dirty="0"/>
              <a:t>Please avoid background noise during the discussion.</a:t>
            </a:r>
            <a:endParaRPr dirty="0"/>
          </a:p>
          <a:p>
            <a:pPr marL="0" lvl="0" indent="0" algn="l" rtl="0">
              <a:spcBef>
                <a:spcPts val="1600"/>
              </a:spcBef>
              <a:spcAft>
                <a:spcPts val="0"/>
              </a:spcAft>
              <a:buNone/>
            </a:pPr>
            <a:r>
              <a:rPr lang="en" dirty="0"/>
              <a:t>If you are unable to talk, please feel free to type a question.</a:t>
            </a:r>
            <a:endParaRPr dirty="0"/>
          </a:p>
          <a:p>
            <a:pPr marL="0" lvl="0" indent="0" algn="l" rtl="0">
              <a:spcBef>
                <a:spcPts val="1600"/>
              </a:spcBef>
              <a:spcAft>
                <a:spcPts val="1600"/>
              </a:spcAft>
              <a:buNone/>
            </a:pPr>
            <a:r>
              <a:rPr lang="en" dirty="0"/>
              <a:t>Please introduce yourself when speaking during the discussion.</a:t>
            </a:r>
            <a:endParaRPr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latin typeface="Century Gothic"/>
                <a:ea typeface="Century Gothic"/>
                <a:cs typeface="Century Gothic"/>
                <a:sym typeface="Century Gothic"/>
              </a:rPr>
              <a:t>“Facts matter, but so do values:</a:t>
            </a:r>
            <a:endParaRPr sz="18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p>
            <a:pPr marL="457200" lvl="0" indent="-342900" algn="l" rtl="0">
              <a:lnSpc>
                <a:spcPct val="115000"/>
              </a:lnSpc>
              <a:spcBef>
                <a:spcPts val="0"/>
              </a:spcBef>
              <a:spcAft>
                <a:spcPts val="0"/>
              </a:spcAft>
              <a:buSzPts val="1800"/>
              <a:buFont typeface="Century Gothic"/>
              <a:buChar char="●"/>
            </a:pPr>
            <a:r>
              <a:rPr lang="en" sz="1800">
                <a:latin typeface="Century Gothic"/>
                <a:ea typeface="Century Gothic"/>
                <a:cs typeface="Century Gothic"/>
                <a:sym typeface="Century Gothic"/>
              </a:rPr>
              <a:t>minimize bias in acquiring evidence, but</a:t>
            </a:r>
            <a:endParaRPr sz="1800">
              <a:latin typeface="Century Gothic"/>
              <a:ea typeface="Century Gothic"/>
              <a:cs typeface="Century Gothic"/>
              <a:sym typeface="Century Gothic"/>
            </a:endParaRPr>
          </a:p>
          <a:p>
            <a:pPr marL="457200" lvl="0" indent="-342900" algn="l" rtl="0">
              <a:lnSpc>
                <a:spcPct val="115000"/>
              </a:lnSpc>
              <a:spcBef>
                <a:spcPts val="0"/>
              </a:spcBef>
              <a:spcAft>
                <a:spcPts val="0"/>
              </a:spcAft>
              <a:buSzPts val="1800"/>
              <a:buFont typeface="Century Gothic"/>
              <a:buChar char="●"/>
            </a:pPr>
            <a:r>
              <a:rPr lang="en" sz="1800">
                <a:latin typeface="Century Gothic"/>
                <a:ea typeface="Century Gothic"/>
                <a:cs typeface="Century Gothic"/>
                <a:sym typeface="Century Gothic"/>
              </a:rPr>
              <a:t>values help in mediating evidence and local context.</a:t>
            </a:r>
            <a:endParaRPr sz="1800">
              <a:latin typeface="Century Gothic"/>
              <a:ea typeface="Century Gothic"/>
              <a:cs typeface="Century Gothic"/>
              <a:sym typeface="Century Gothic"/>
            </a:endParaRPr>
          </a:p>
          <a:p>
            <a:pPr marL="457200" lvl="0" indent="-342900" algn="l" rtl="0">
              <a:lnSpc>
                <a:spcPct val="115000"/>
              </a:lnSpc>
              <a:spcBef>
                <a:spcPts val="0"/>
              </a:spcBef>
              <a:spcAft>
                <a:spcPts val="0"/>
              </a:spcAft>
              <a:buSzPts val="1800"/>
              <a:buFont typeface="Century Gothic"/>
              <a:buChar char="●"/>
            </a:pPr>
            <a:r>
              <a:rPr lang="en" sz="1800">
                <a:latin typeface="Century Gothic"/>
                <a:ea typeface="Century Gothic"/>
                <a:cs typeface="Century Gothic"/>
                <a:sym typeface="Century Gothic"/>
              </a:rPr>
              <a:t>Successful interventions translate from an evidence base to a local context in ways that resonate with stakeholder values.”</a:t>
            </a:r>
            <a:endParaRPr sz="1800">
              <a:latin typeface="Century Gothic"/>
              <a:ea typeface="Century Gothic"/>
              <a:cs typeface="Century Gothic"/>
              <a:sym typeface="Century Gothic"/>
            </a:endParaRPr>
          </a:p>
          <a:p>
            <a:pPr marL="0" lvl="0" indent="0" algn="l" rtl="0">
              <a:spcBef>
                <a:spcPts val="0"/>
              </a:spcBef>
              <a:spcAft>
                <a:spcPts val="0"/>
              </a:spcAft>
              <a:buNone/>
            </a:pPr>
            <a:endParaRPr/>
          </a:p>
        </p:txBody>
      </p:sp>
      <p:pic>
        <p:nvPicPr>
          <p:cNvPr id="207" name="Google Shape;207;p32"/>
          <p:cNvPicPr preferRelativeResize="0"/>
          <p:nvPr/>
        </p:nvPicPr>
        <p:blipFill>
          <a:blip r:embed="rId3">
            <a:alphaModFix/>
          </a:blip>
          <a:stretch>
            <a:fillRect/>
          </a:stretch>
        </p:blipFill>
        <p:spPr>
          <a:xfrm>
            <a:off x="5867475" y="3022425"/>
            <a:ext cx="3181626" cy="2121074"/>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p:nvPr/>
        </p:nvSpPr>
        <p:spPr>
          <a:xfrm>
            <a:off x="0" y="806100"/>
            <a:ext cx="7360200" cy="4337400"/>
          </a:xfrm>
          <a:prstGeom prst="rtTriangle">
            <a:avLst/>
          </a:prstGeom>
          <a:solidFill>
            <a:schemeClr val="lt2"/>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entury Gothic"/>
                <a:ea typeface="Century Gothic"/>
                <a:cs typeface="Century Gothic"/>
                <a:sym typeface="Century Gothic"/>
              </a:rPr>
              <a:t>Discussion (</a:t>
            </a:r>
            <a:r>
              <a:rPr lang="en" dirty="0" smtClean="0">
                <a:latin typeface="Century Gothic"/>
                <a:ea typeface="Century Gothic"/>
                <a:cs typeface="Century Gothic"/>
                <a:sym typeface="Century Gothic"/>
              </a:rPr>
              <a:t>1/</a:t>
            </a:r>
            <a:r>
              <a:rPr lang="en-US" dirty="0" smtClean="0">
                <a:latin typeface="Century Gothic"/>
                <a:ea typeface="Century Gothic"/>
                <a:cs typeface="Century Gothic"/>
                <a:sym typeface="Century Gothic"/>
              </a:rPr>
              <a:t>4</a:t>
            </a:r>
            <a:r>
              <a:rPr lang="en" dirty="0" smtClean="0">
                <a:latin typeface="Century Gothic"/>
                <a:ea typeface="Century Gothic"/>
                <a:cs typeface="Century Gothic"/>
                <a:sym typeface="Century Gothic"/>
              </a:rPr>
              <a:t>)</a:t>
            </a:r>
            <a:endParaRPr dirty="0">
              <a:latin typeface="Century Gothic"/>
              <a:ea typeface="Century Gothic"/>
              <a:cs typeface="Century Gothic"/>
              <a:sym typeface="Century Gothic"/>
            </a:endParaRPr>
          </a:p>
        </p:txBody>
      </p:sp>
      <p:sp>
        <p:nvSpPr>
          <p:cNvPr id="214" name="Google Shape;214;p33"/>
          <p:cNvSpPr txBox="1">
            <a:spLocks noGrp="1"/>
          </p:cNvSpPr>
          <p:nvPr>
            <p:ph type="body" idx="1"/>
          </p:nvPr>
        </p:nvSpPr>
        <p:spPr>
          <a:xfrm>
            <a:off x="311700" y="1152475"/>
            <a:ext cx="8520600" cy="3766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dirty="0" smtClean="0"/>
              <a:t>How does your publi</a:t>
            </a:r>
            <a:r>
              <a:rPr lang="en-US" dirty="0" smtClean="0"/>
              <a:t>c health department</a:t>
            </a:r>
            <a:r>
              <a:rPr lang="en-US" dirty="0" smtClean="0"/>
              <a:t> identify a </a:t>
            </a:r>
            <a:r>
              <a:rPr lang="en" dirty="0" smtClean="0"/>
              <a:t>public </a:t>
            </a:r>
            <a:r>
              <a:rPr lang="en" dirty="0"/>
              <a:t>health ethical </a:t>
            </a:r>
            <a:r>
              <a:rPr lang="en" dirty="0" smtClean="0"/>
              <a:t>dilemma?</a:t>
            </a:r>
            <a:endParaRPr dirty="0"/>
          </a:p>
          <a:p>
            <a:pPr marL="0" lvl="0" indent="0" algn="l" rtl="0">
              <a:spcBef>
                <a:spcPts val="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lang="en-US" dirty="0" smtClean="0"/>
          </a:p>
          <a:p>
            <a:pPr marL="0" lvl="0" indent="0" algn="l" rtl="0">
              <a:spcBef>
                <a:spcPts val="1600"/>
              </a:spcBef>
              <a:spcAft>
                <a:spcPts val="0"/>
              </a:spcAft>
              <a:buNone/>
            </a:pPr>
            <a:endParaRPr lang="en-US" dirty="0" smtClean="0"/>
          </a:p>
          <a:p>
            <a:pPr marL="0" lvl="0" indent="0" algn="l" rtl="0">
              <a:spcBef>
                <a:spcPts val="1600"/>
              </a:spcBef>
              <a:spcAft>
                <a:spcPts val="0"/>
              </a:spcAft>
              <a:buNone/>
            </a:pPr>
            <a:endParaRPr dirty="0"/>
          </a:p>
          <a:p>
            <a:pPr marL="0" lvl="0" indent="0" algn="l" rtl="0">
              <a:spcBef>
                <a:spcPts val="1600"/>
              </a:spcBef>
              <a:spcAft>
                <a:spcPts val="0"/>
              </a:spcAft>
              <a:buNone/>
            </a:pPr>
            <a:r>
              <a:rPr lang="en" sz="1400" dirty="0"/>
              <a:t>*If you are watching with other PH staff, feel free to </a:t>
            </a:r>
            <a:r>
              <a:rPr lang="en" sz="1400" dirty="0" smtClean="0"/>
              <a:t>discuss</a:t>
            </a:r>
            <a:r>
              <a:rPr lang="en-US" sz="1400" dirty="0" smtClean="0"/>
              <a:t> more</a:t>
            </a:r>
            <a:r>
              <a:rPr lang="en" sz="1400" dirty="0" smtClean="0"/>
              <a:t> </a:t>
            </a:r>
            <a:r>
              <a:rPr lang="en" sz="1400" dirty="0"/>
              <a:t>as a group after the webinar!</a:t>
            </a:r>
            <a:endParaRPr sz="1400" dirty="0"/>
          </a:p>
          <a:p>
            <a:pPr marL="0" lvl="0" indent="0" algn="l" rtl="0">
              <a:spcBef>
                <a:spcPts val="1600"/>
              </a:spcBef>
              <a:spcAft>
                <a:spcPts val="1600"/>
              </a:spcAft>
              <a:buNone/>
            </a:pPr>
            <a:endParaRPr dirty="0"/>
          </a:p>
        </p:txBody>
      </p:sp>
      <p:sp>
        <p:nvSpPr>
          <p:cNvPr id="215" name="Google Shape;215;p33"/>
          <p:cNvSpPr/>
          <p:nvPr/>
        </p:nvSpPr>
        <p:spPr>
          <a:xfrm>
            <a:off x="3790442" y="216500"/>
            <a:ext cx="4913244" cy="80611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txBox="1"/>
          <p:nvPr/>
        </p:nvSpPr>
        <p:spPr>
          <a:xfrm>
            <a:off x="5057125" y="445025"/>
            <a:ext cx="25716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Remember to say your name!</a:t>
            </a:r>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p:nvPr/>
        </p:nvSpPr>
        <p:spPr>
          <a:xfrm>
            <a:off x="0" y="806100"/>
            <a:ext cx="7360200" cy="4337400"/>
          </a:xfrm>
          <a:prstGeom prst="rtTriangle">
            <a:avLst/>
          </a:prstGeom>
          <a:solidFill>
            <a:schemeClr val="lt2"/>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entury Gothic"/>
                <a:ea typeface="Century Gothic"/>
                <a:cs typeface="Century Gothic"/>
                <a:sym typeface="Century Gothic"/>
              </a:rPr>
              <a:t>Discussion </a:t>
            </a:r>
            <a:r>
              <a:rPr lang="en" dirty="0" smtClean="0">
                <a:latin typeface="Century Gothic"/>
                <a:ea typeface="Century Gothic"/>
                <a:cs typeface="Century Gothic"/>
                <a:sym typeface="Century Gothic"/>
              </a:rPr>
              <a:t>(</a:t>
            </a:r>
            <a:r>
              <a:rPr lang="en-US" dirty="0" smtClean="0">
                <a:latin typeface="Century Gothic"/>
                <a:ea typeface="Century Gothic"/>
                <a:cs typeface="Century Gothic"/>
                <a:sym typeface="Century Gothic"/>
              </a:rPr>
              <a:t>2/4</a:t>
            </a:r>
            <a:r>
              <a:rPr lang="en" dirty="0" smtClean="0">
                <a:latin typeface="Century Gothic"/>
                <a:ea typeface="Century Gothic"/>
                <a:cs typeface="Century Gothic"/>
                <a:sym typeface="Century Gothic"/>
              </a:rPr>
              <a:t>)</a:t>
            </a:r>
            <a:endParaRPr dirty="0">
              <a:latin typeface="Century Gothic"/>
              <a:ea typeface="Century Gothic"/>
              <a:cs typeface="Century Gothic"/>
              <a:sym typeface="Century Gothic"/>
            </a:endParaRPr>
          </a:p>
        </p:txBody>
      </p:sp>
      <p:sp>
        <p:nvSpPr>
          <p:cNvPr id="214" name="Google Shape;214;p33"/>
          <p:cNvSpPr txBox="1">
            <a:spLocks noGrp="1"/>
          </p:cNvSpPr>
          <p:nvPr>
            <p:ph type="body" idx="1"/>
          </p:nvPr>
        </p:nvSpPr>
        <p:spPr>
          <a:xfrm>
            <a:off x="311700" y="1152475"/>
            <a:ext cx="8520600" cy="3766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In analyzing a public health ethical dilemma, you must analyze health goals, stakeholders, risks and harms, legal authority, and relevant precedent/guidance. Which of these areas would you personally start with in your analysis, and why?</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       What public health ethical principles would you use to support that decision?</a:t>
            </a:r>
            <a:endParaRPr dirty="0"/>
          </a:p>
          <a:p>
            <a:pPr marL="0" lvl="0" indent="0" algn="l" rtl="0">
              <a:spcBef>
                <a:spcPts val="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sz="1400" dirty="0"/>
              <a:t>*If you are watching with other PH staff, feel free to </a:t>
            </a:r>
            <a:r>
              <a:rPr lang="en" sz="1400" dirty="0" smtClean="0"/>
              <a:t>discuss</a:t>
            </a:r>
            <a:r>
              <a:rPr lang="en-US" sz="1400" dirty="0" smtClean="0"/>
              <a:t> more</a:t>
            </a:r>
            <a:r>
              <a:rPr lang="en" sz="1400" dirty="0" smtClean="0"/>
              <a:t> </a:t>
            </a:r>
            <a:r>
              <a:rPr lang="en" sz="1400" dirty="0"/>
              <a:t>as a group after the webinar!</a:t>
            </a:r>
            <a:endParaRPr sz="1400" dirty="0"/>
          </a:p>
          <a:p>
            <a:pPr marL="0" lvl="0" indent="0" algn="l" rtl="0">
              <a:spcBef>
                <a:spcPts val="1600"/>
              </a:spcBef>
              <a:spcAft>
                <a:spcPts val="1600"/>
              </a:spcAft>
              <a:buNone/>
            </a:pPr>
            <a:endParaRPr dirty="0"/>
          </a:p>
        </p:txBody>
      </p:sp>
      <p:sp>
        <p:nvSpPr>
          <p:cNvPr id="215" name="Google Shape;215;p33"/>
          <p:cNvSpPr/>
          <p:nvPr/>
        </p:nvSpPr>
        <p:spPr>
          <a:xfrm>
            <a:off x="3790442" y="216500"/>
            <a:ext cx="4913244" cy="80611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txBox="1"/>
          <p:nvPr/>
        </p:nvSpPr>
        <p:spPr>
          <a:xfrm>
            <a:off x="5057125" y="445025"/>
            <a:ext cx="25716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Remember to say your name!</a:t>
            </a:r>
            <a:endParaRPr/>
          </a:p>
        </p:txBody>
      </p:sp>
    </p:spTree>
    <p:extLst>
      <p:ext uri="{BB962C8B-B14F-4D97-AF65-F5344CB8AC3E}">
        <p14:creationId xmlns:p14="http://schemas.microsoft.com/office/powerpoint/2010/main" val="25963612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4"/>
          <p:cNvSpPr/>
          <p:nvPr/>
        </p:nvSpPr>
        <p:spPr>
          <a:xfrm>
            <a:off x="0" y="806100"/>
            <a:ext cx="7360200" cy="4337400"/>
          </a:xfrm>
          <a:prstGeom prst="rtTriangle">
            <a:avLst/>
          </a:prstGeom>
          <a:solidFill>
            <a:schemeClr val="lt2"/>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entury Gothic"/>
                <a:ea typeface="Century Gothic"/>
                <a:cs typeface="Century Gothic"/>
                <a:sym typeface="Century Gothic"/>
              </a:rPr>
              <a:t>Discussion </a:t>
            </a:r>
            <a:r>
              <a:rPr lang="en" dirty="0" smtClean="0">
                <a:latin typeface="Century Gothic"/>
                <a:ea typeface="Century Gothic"/>
                <a:cs typeface="Century Gothic"/>
                <a:sym typeface="Century Gothic"/>
              </a:rPr>
              <a:t>(</a:t>
            </a:r>
            <a:r>
              <a:rPr lang="en-US" dirty="0" smtClean="0">
                <a:latin typeface="Century Gothic"/>
                <a:ea typeface="Century Gothic"/>
                <a:cs typeface="Century Gothic"/>
                <a:sym typeface="Century Gothic"/>
              </a:rPr>
              <a:t>3/4</a:t>
            </a:r>
            <a:r>
              <a:rPr lang="en" dirty="0" smtClean="0">
                <a:latin typeface="Century Gothic"/>
                <a:ea typeface="Century Gothic"/>
                <a:cs typeface="Century Gothic"/>
                <a:sym typeface="Century Gothic"/>
              </a:rPr>
              <a:t>) </a:t>
            </a:r>
            <a:endParaRPr dirty="0">
              <a:latin typeface="Century Gothic"/>
              <a:ea typeface="Century Gothic"/>
              <a:cs typeface="Century Gothic"/>
              <a:sym typeface="Century Gothic"/>
            </a:endParaRPr>
          </a:p>
        </p:txBody>
      </p:sp>
      <p:sp>
        <p:nvSpPr>
          <p:cNvPr id="223" name="Google Shape;223;p34"/>
          <p:cNvSpPr txBox="1">
            <a:spLocks noGrp="1"/>
          </p:cNvSpPr>
          <p:nvPr>
            <p:ph type="body" idx="1"/>
          </p:nvPr>
        </p:nvSpPr>
        <p:spPr>
          <a:xfrm>
            <a:off x="311700" y="1152475"/>
            <a:ext cx="8520600" cy="376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457200" lvl="0" indent="-342900" algn="l" rtl="0">
              <a:spcBef>
                <a:spcPts val="0"/>
              </a:spcBef>
              <a:spcAft>
                <a:spcPts val="0"/>
              </a:spcAft>
              <a:buSzPts val="1800"/>
              <a:buChar char="●"/>
            </a:pPr>
            <a:r>
              <a:rPr lang="en" dirty="0"/>
              <a:t>What are your takeaways from this webinar and how might you apply it to your work?</a:t>
            </a:r>
            <a:endParaRPr dirty="0"/>
          </a:p>
          <a:p>
            <a:pPr marL="0" lvl="0" indent="0" algn="l" rtl="0">
              <a:spcBef>
                <a:spcPts val="1600"/>
              </a:spcBef>
              <a:spcAft>
                <a:spcPts val="0"/>
              </a:spcAft>
              <a:buNone/>
            </a:pPr>
            <a:endParaRPr dirty="0"/>
          </a:p>
          <a:p>
            <a:pPr marL="457200" lvl="0" indent="0" algn="l" rtl="0">
              <a:spcBef>
                <a:spcPts val="1600"/>
              </a:spcBef>
              <a:spcAft>
                <a:spcPts val="0"/>
              </a:spcAft>
              <a:buNone/>
            </a:pPr>
            <a:endParaRPr dirty="0"/>
          </a:p>
          <a:p>
            <a:pPr marL="45720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sz="1400" dirty="0"/>
              <a:t>*If you are watching with other PH staff, feel free to </a:t>
            </a:r>
            <a:r>
              <a:rPr lang="en" sz="1400" dirty="0" smtClean="0"/>
              <a:t>discuss</a:t>
            </a:r>
            <a:r>
              <a:rPr lang="en-US" sz="1400" dirty="0" smtClean="0"/>
              <a:t> more</a:t>
            </a:r>
            <a:r>
              <a:rPr lang="en" sz="1400" dirty="0" smtClean="0"/>
              <a:t> </a:t>
            </a:r>
            <a:r>
              <a:rPr lang="en" sz="1400" dirty="0"/>
              <a:t>as a group after the webinar!</a:t>
            </a:r>
            <a:endParaRPr sz="1400" dirty="0"/>
          </a:p>
          <a:p>
            <a:pPr marL="0" lvl="0" indent="0" algn="l" rtl="0">
              <a:spcBef>
                <a:spcPts val="1600"/>
              </a:spcBef>
              <a:spcAft>
                <a:spcPts val="1600"/>
              </a:spcAft>
              <a:buNone/>
            </a:pPr>
            <a:endParaRPr dirty="0"/>
          </a:p>
        </p:txBody>
      </p:sp>
      <p:sp>
        <p:nvSpPr>
          <p:cNvPr id="224" name="Google Shape;224;p34"/>
          <p:cNvSpPr/>
          <p:nvPr/>
        </p:nvSpPr>
        <p:spPr>
          <a:xfrm>
            <a:off x="3790442" y="216500"/>
            <a:ext cx="4913244" cy="80611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4"/>
          <p:cNvSpPr txBox="1"/>
          <p:nvPr/>
        </p:nvSpPr>
        <p:spPr>
          <a:xfrm>
            <a:off x="5057125" y="445025"/>
            <a:ext cx="25716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Remember to say your name!</a:t>
            </a:r>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p:nvPr/>
        </p:nvSpPr>
        <p:spPr>
          <a:xfrm>
            <a:off x="0" y="806100"/>
            <a:ext cx="7360200" cy="4337400"/>
          </a:xfrm>
          <a:prstGeom prst="rtTriangle">
            <a:avLst/>
          </a:prstGeom>
          <a:solidFill>
            <a:schemeClr val="lt2"/>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entury Gothic"/>
                <a:ea typeface="Century Gothic"/>
                <a:cs typeface="Century Gothic"/>
                <a:sym typeface="Century Gothic"/>
              </a:rPr>
              <a:t>Discussion </a:t>
            </a:r>
            <a:r>
              <a:rPr lang="en" dirty="0" smtClean="0">
                <a:latin typeface="Century Gothic"/>
                <a:ea typeface="Century Gothic"/>
                <a:cs typeface="Century Gothic"/>
                <a:sym typeface="Century Gothic"/>
              </a:rPr>
              <a:t>(</a:t>
            </a:r>
            <a:r>
              <a:rPr lang="en-US" dirty="0" smtClean="0">
                <a:latin typeface="Century Gothic"/>
                <a:ea typeface="Century Gothic"/>
                <a:cs typeface="Century Gothic"/>
                <a:sym typeface="Century Gothic"/>
              </a:rPr>
              <a:t>4/4</a:t>
            </a:r>
            <a:r>
              <a:rPr lang="en" dirty="0" smtClean="0">
                <a:latin typeface="Century Gothic"/>
                <a:ea typeface="Century Gothic"/>
                <a:cs typeface="Century Gothic"/>
                <a:sym typeface="Century Gothic"/>
              </a:rPr>
              <a:t>) </a:t>
            </a:r>
            <a:endParaRPr dirty="0">
              <a:latin typeface="Century Gothic"/>
              <a:ea typeface="Century Gothic"/>
              <a:cs typeface="Century Gothic"/>
              <a:sym typeface="Century Gothic"/>
            </a:endParaRPr>
          </a:p>
        </p:txBody>
      </p:sp>
      <p:sp>
        <p:nvSpPr>
          <p:cNvPr id="232" name="Google Shape;232;p35"/>
          <p:cNvSpPr txBox="1">
            <a:spLocks noGrp="1"/>
          </p:cNvSpPr>
          <p:nvPr>
            <p:ph type="body" idx="1"/>
          </p:nvPr>
        </p:nvSpPr>
        <p:spPr>
          <a:xfrm>
            <a:off x="311700" y="1152475"/>
            <a:ext cx="8520600" cy="376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457200" lvl="0" indent="-342900" algn="l" rtl="0">
              <a:spcBef>
                <a:spcPts val="0"/>
              </a:spcBef>
              <a:spcAft>
                <a:spcPts val="0"/>
              </a:spcAft>
              <a:buSzPts val="1800"/>
              <a:buChar char="●"/>
            </a:pPr>
            <a:r>
              <a:rPr lang="en" dirty="0"/>
              <a:t>How would you start an ethical analysis of Oregon’s public health intervention in the vaping illness epidemic?</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sz="1400" dirty="0"/>
              <a:t>*If you are watching with other PH staff, feel free to </a:t>
            </a:r>
            <a:r>
              <a:rPr lang="en" sz="1400" dirty="0" smtClean="0"/>
              <a:t>discuss</a:t>
            </a:r>
            <a:r>
              <a:rPr lang="en-US" sz="1400" dirty="0" smtClean="0"/>
              <a:t> more</a:t>
            </a:r>
            <a:r>
              <a:rPr lang="en" sz="1400" dirty="0" smtClean="0"/>
              <a:t> </a:t>
            </a:r>
            <a:r>
              <a:rPr lang="en" sz="1400" dirty="0"/>
              <a:t>as a group after the webinar!</a:t>
            </a:r>
            <a:endParaRPr sz="1400" dirty="0"/>
          </a:p>
          <a:p>
            <a:pPr marL="0" lvl="0" indent="0" algn="l" rtl="0">
              <a:spcBef>
                <a:spcPts val="1600"/>
              </a:spcBef>
              <a:spcAft>
                <a:spcPts val="1600"/>
              </a:spcAft>
              <a:buNone/>
            </a:pPr>
            <a:endParaRPr dirty="0"/>
          </a:p>
        </p:txBody>
      </p:sp>
      <p:sp>
        <p:nvSpPr>
          <p:cNvPr id="233" name="Google Shape;233;p35"/>
          <p:cNvSpPr/>
          <p:nvPr/>
        </p:nvSpPr>
        <p:spPr>
          <a:xfrm>
            <a:off x="3790442" y="216500"/>
            <a:ext cx="4913244" cy="806112"/>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5"/>
          <p:cNvSpPr txBox="1"/>
          <p:nvPr/>
        </p:nvSpPr>
        <p:spPr>
          <a:xfrm>
            <a:off x="5057125" y="445025"/>
            <a:ext cx="25716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Remember to say your name!</a:t>
            </a:r>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311700" y="1999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entury Gothic"/>
                <a:ea typeface="Century Gothic"/>
                <a:cs typeface="Century Gothic"/>
                <a:sym typeface="Century Gothic"/>
              </a:rPr>
              <a:t>References</a:t>
            </a:r>
            <a:endParaRPr dirty="0">
              <a:latin typeface="Century Gothic"/>
              <a:ea typeface="Century Gothic"/>
              <a:cs typeface="Century Gothic"/>
              <a:sym typeface="Century Gothic"/>
            </a:endParaRPr>
          </a:p>
        </p:txBody>
      </p:sp>
      <p:sp>
        <p:nvSpPr>
          <p:cNvPr id="240" name="Google Shape;240;p36"/>
          <p:cNvSpPr txBox="1">
            <a:spLocks noGrp="1"/>
          </p:cNvSpPr>
          <p:nvPr>
            <p:ph type="body" idx="1"/>
          </p:nvPr>
        </p:nvSpPr>
        <p:spPr>
          <a:xfrm>
            <a:off x="311700" y="2714100"/>
            <a:ext cx="8520600" cy="21444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sz="1400"/>
              <a:t>Biomedical Ethics Information. Professor Courtney Campbell, </a:t>
            </a:r>
            <a:r>
              <a:rPr lang="en" sz="1400">
                <a:solidFill>
                  <a:srgbClr val="252525"/>
                </a:solidFill>
                <a:highlight>
                  <a:srgbClr val="FFFFFF"/>
                </a:highlight>
              </a:rPr>
              <a:t>Hundere Chair for Religion &amp; Culture and Philosophy Professor. </a:t>
            </a:r>
            <a:r>
              <a:rPr lang="en" sz="1400"/>
              <a:t>Oregon State University. Materials from Course PHL 544: Biomedical Ethics. Spring 2017 </a:t>
            </a:r>
            <a:r>
              <a:rPr lang="en" sz="1400" u="sng">
                <a:solidFill>
                  <a:schemeClr val="hlink"/>
                </a:solidFill>
                <a:hlinkClick r:id="rId3"/>
              </a:rPr>
              <a:t>https://liberalarts.oregonstate.edu/users/courtney-campbell</a:t>
            </a:r>
            <a:endParaRPr sz="1400"/>
          </a:p>
          <a:p>
            <a:pPr marL="0" lvl="0" indent="0" algn="l" rtl="0">
              <a:lnSpc>
                <a:spcPct val="100000"/>
              </a:lnSpc>
              <a:spcBef>
                <a:spcPts val="1600"/>
              </a:spcBef>
              <a:spcAft>
                <a:spcPts val="0"/>
              </a:spcAft>
              <a:buNone/>
            </a:pPr>
            <a:endParaRPr sz="600"/>
          </a:p>
          <a:p>
            <a:pPr marL="457200" lvl="0" indent="-317500" algn="l" rtl="0">
              <a:lnSpc>
                <a:spcPct val="100000"/>
              </a:lnSpc>
              <a:spcBef>
                <a:spcPts val="1600"/>
              </a:spcBef>
              <a:spcAft>
                <a:spcPts val="0"/>
              </a:spcAft>
              <a:buSzPts val="1400"/>
              <a:buChar char="●"/>
            </a:pPr>
            <a:r>
              <a:rPr lang="en" sz="1400"/>
              <a:t>NACCHO University. Course: Introduction to Ethical Decision Making. </a:t>
            </a:r>
            <a:r>
              <a:rPr lang="en" sz="1400" u="sng">
                <a:solidFill>
                  <a:schemeClr val="hlink"/>
                </a:solidFill>
                <a:hlinkClick r:id="rId4"/>
              </a:rPr>
              <a:t>https://www.pathlms.com/naccho</a:t>
            </a:r>
            <a:endParaRPr sz="1400"/>
          </a:p>
        </p:txBody>
      </p:sp>
      <p:sp>
        <p:nvSpPr>
          <p:cNvPr id="241" name="Google Shape;241;p36"/>
          <p:cNvSpPr txBox="1">
            <a:spLocks noGrp="1"/>
          </p:cNvSpPr>
          <p:nvPr>
            <p:ph type="subTitle" idx="4294967295"/>
          </p:nvPr>
        </p:nvSpPr>
        <p:spPr>
          <a:xfrm>
            <a:off x="0" y="0"/>
            <a:ext cx="9144000" cy="18567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endParaRPr b="1" dirty="0">
              <a:solidFill>
                <a:srgbClr val="6AA84F"/>
              </a:solidFill>
              <a:latin typeface="Century Gothic"/>
              <a:ea typeface="Century Gothic"/>
              <a:cs typeface="Century Gothic"/>
              <a:sym typeface="Century Gothic"/>
            </a:endParaRPr>
          </a:p>
          <a:p>
            <a:pPr marL="0" lvl="0" indent="0" algn="ctr" rtl="0">
              <a:spcBef>
                <a:spcPts val="1600"/>
              </a:spcBef>
              <a:spcAft>
                <a:spcPts val="1600"/>
              </a:spcAft>
              <a:buNone/>
            </a:pPr>
            <a:r>
              <a:rPr lang="en" sz="5000" b="1" dirty="0">
                <a:solidFill>
                  <a:srgbClr val="6AA84F"/>
                </a:solidFill>
                <a:latin typeface="Century Gothic"/>
                <a:ea typeface="Century Gothic"/>
                <a:cs typeface="Century Gothic"/>
                <a:sym typeface="Century Gothic"/>
              </a:rPr>
              <a:t>Thank you</a:t>
            </a:r>
            <a:r>
              <a:rPr lang="en" sz="5000" b="1" dirty="0" smtClean="0">
                <a:solidFill>
                  <a:srgbClr val="6AA84F"/>
                </a:solidFill>
                <a:latin typeface="Century Gothic"/>
                <a:ea typeface="Century Gothic"/>
                <a:cs typeface="Century Gothic"/>
                <a:sym typeface="Century Gothic"/>
              </a:rPr>
              <a:t>!</a:t>
            </a:r>
            <a:endParaRPr lang="en-US" sz="5000" b="1" dirty="0" smtClean="0">
              <a:solidFill>
                <a:srgbClr val="6AA84F"/>
              </a:solidFill>
              <a:latin typeface="Century Gothic"/>
              <a:ea typeface="Century Gothic"/>
              <a:cs typeface="Century Gothic"/>
              <a:sym typeface="Century Gothic"/>
            </a:endParaRPr>
          </a:p>
          <a:p>
            <a:pPr marL="0" lvl="0" indent="0" algn="ctr" rtl="0">
              <a:spcBef>
                <a:spcPts val="1600"/>
              </a:spcBef>
              <a:spcAft>
                <a:spcPts val="1600"/>
              </a:spcAft>
              <a:buNone/>
            </a:pPr>
            <a:r>
              <a:rPr lang="en-US" sz="1200" b="1" dirty="0" smtClean="0">
                <a:solidFill>
                  <a:srgbClr val="6AA84F"/>
                </a:solidFill>
                <a:latin typeface="Century Gothic"/>
                <a:ea typeface="Century Gothic"/>
                <a:cs typeface="Century Gothic"/>
                <a:sym typeface="Century Gothic"/>
              </a:rPr>
              <a:t>Slides will be available at </a:t>
            </a:r>
            <a:r>
              <a:rPr lang="en-US" sz="1200" b="1" dirty="0" err="1" smtClean="0">
                <a:solidFill>
                  <a:srgbClr val="6AA84F"/>
                </a:solidFill>
                <a:latin typeface="Century Gothic"/>
                <a:ea typeface="Century Gothic"/>
                <a:cs typeface="Century Gothic"/>
                <a:sym typeface="Century Gothic"/>
              </a:rPr>
              <a:t>oregonclho.org</a:t>
            </a:r>
            <a:endParaRPr sz="1200" b="1" dirty="0">
              <a:solidFill>
                <a:srgbClr val="6AA84F"/>
              </a:solidFill>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244575" y="140800"/>
            <a:ext cx="5839701" cy="4861875"/>
          </a:xfrm>
          <a:prstGeom prst="rect">
            <a:avLst/>
          </a:prstGeom>
          <a:noFill/>
          <a:ln>
            <a:noFill/>
          </a:ln>
        </p:spPr>
      </p:pic>
      <p:sp>
        <p:nvSpPr>
          <p:cNvPr id="70" name="Google Shape;70;p15"/>
          <p:cNvSpPr txBox="1"/>
          <p:nvPr/>
        </p:nvSpPr>
        <p:spPr>
          <a:xfrm>
            <a:off x="6295025" y="425025"/>
            <a:ext cx="2573400" cy="43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entury Gothic"/>
                <a:ea typeface="Century Gothic"/>
                <a:cs typeface="Century Gothic"/>
                <a:sym typeface="Century Gothic"/>
              </a:rPr>
              <a:t>Seeking participants for Core Group discussions!</a:t>
            </a:r>
            <a:endParaRPr b="1">
              <a:latin typeface="Century Gothic"/>
              <a:ea typeface="Century Gothic"/>
              <a:cs typeface="Century Gothic"/>
              <a:sym typeface="Century Gothic"/>
            </a:endParaRPr>
          </a:p>
          <a:p>
            <a:pPr marL="0" lvl="0" indent="0" algn="l" rtl="0">
              <a:spcBef>
                <a:spcPts val="0"/>
              </a:spcBef>
              <a:spcAft>
                <a:spcPts val="0"/>
              </a:spcAft>
              <a:buNone/>
            </a:pPr>
            <a:endParaRPr>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Bring your questions </a:t>
            </a:r>
            <a:endParaRPr i="1">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and/or </a:t>
            </a:r>
            <a:endParaRPr i="1">
              <a:latin typeface="Century Gothic"/>
              <a:ea typeface="Century Gothic"/>
              <a:cs typeface="Century Gothic"/>
              <a:sym typeface="Century Gothic"/>
            </a:endParaRPr>
          </a:p>
          <a:p>
            <a:pPr marL="0" lvl="0" indent="0" algn="l" rtl="0">
              <a:spcBef>
                <a:spcPts val="0"/>
              </a:spcBef>
              <a:spcAft>
                <a:spcPts val="0"/>
              </a:spcAft>
              <a:buNone/>
            </a:pPr>
            <a:r>
              <a:rPr lang="en" i="1">
                <a:latin typeface="Century Gothic"/>
                <a:ea typeface="Century Gothic"/>
                <a:cs typeface="Century Gothic"/>
                <a:sym typeface="Century Gothic"/>
              </a:rPr>
              <a:t>expertise</a:t>
            </a:r>
            <a:endParaRPr i="1">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90250" y="450150"/>
            <a:ext cx="77289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smtClean="0">
                <a:latin typeface="Century Gothic"/>
                <a:ea typeface="Century Gothic"/>
                <a:cs typeface="Century Gothic"/>
                <a:sym typeface="Century Gothic"/>
              </a:rPr>
              <a:t>After the webinar, </a:t>
            </a:r>
            <a:br>
              <a:rPr lang="en-US" sz="4000" dirty="0" smtClean="0">
                <a:latin typeface="Century Gothic"/>
                <a:ea typeface="Century Gothic"/>
                <a:cs typeface="Century Gothic"/>
                <a:sym typeface="Century Gothic"/>
              </a:rPr>
            </a:br>
            <a:r>
              <a:rPr lang="en-US" sz="4000" dirty="0" smtClean="0">
                <a:latin typeface="Century Gothic"/>
                <a:ea typeface="Century Gothic"/>
                <a:cs typeface="Century Gothic"/>
                <a:sym typeface="Century Gothic"/>
              </a:rPr>
              <a:t>complete the</a:t>
            </a:r>
            <a:endParaRPr dirty="0">
              <a:latin typeface="Century Gothic"/>
              <a:ea typeface="Century Gothic"/>
              <a:cs typeface="Century Gothic"/>
              <a:sym typeface="Century Gothic"/>
            </a:endParaRPr>
          </a:p>
          <a:p>
            <a:pPr marL="0" lvl="0" indent="0" algn="l" rtl="0">
              <a:spcBef>
                <a:spcPts val="0"/>
              </a:spcBef>
              <a:spcAft>
                <a:spcPts val="0"/>
              </a:spcAft>
              <a:buNone/>
            </a:pPr>
            <a:r>
              <a:rPr lang="en" dirty="0">
                <a:latin typeface="Century Gothic"/>
                <a:ea typeface="Century Gothic"/>
                <a:cs typeface="Century Gothic"/>
                <a:sym typeface="Century Gothic"/>
              </a:rPr>
              <a:t>“</a:t>
            </a:r>
            <a:r>
              <a:rPr lang="en" i="1" dirty="0">
                <a:latin typeface="Century Gothic"/>
                <a:ea typeface="Century Gothic"/>
                <a:cs typeface="Century Gothic"/>
                <a:sym typeface="Century Gothic"/>
              </a:rPr>
              <a:t>Moral Foundations Questionnaire</a:t>
            </a:r>
            <a:r>
              <a:rPr lang="en" dirty="0" smtClean="0">
                <a:latin typeface="Century Gothic"/>
                <a:ea typeface="Century Gothic"/>
                <a:cs typeface="Century Gothic"/>
                <a:sym typeface="Century Gothic"/>
              </a:rPr>
              <a:t>”</a:t>
            </a:r>
            <a:r>
              <a:rPr lang="en-US" dirty="0" smtClean="0">
                <a:latin typeface="Century Gothic"/>
                <a:ea typeface="Century Gothic"/>
                <a:cs typeface="Century Gothic"/>
                <a:sym typeface="Century Gothic"/>
              </a:rPr>
              <a:t>!</a:t>
            </a:r>
            <a:endParaRPr dirty="0">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Why “Public Health Ethics?”</a:t>
            </a:r>
            <a:endParaRPr>
              <a:latin typeface="Century Gothic"/>
              <a:ea typeface="Century Gothic"/>
              <a:cs typeface="Century Gothic"/>
              <a:sym typeface="Century Gothic"/>
            </a:endParaRPr>
          </a:p>
        </p:txBody>
      </p:sp>
      <p:sp>
        <p:nvSpPr>
          <p:cNvPr id="81" name="Google Shape;81;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Why:</a:t>
            </a:r>
            <a:endParaRPr b="1"/>
          </a:p>
          <a:p>
            <a:pPr marL="457200" lvl="0" indent="-317500" algn="l" rtl="0">
              <a:spcBef>
                <a:spcPts val="1600"/>
              </a:spcBef>
              <a:spcAft>
                <a:spcPts val="0"/>
              </a:spcAft>
              <a:buSzPts val="1400"/>
              <a:buAutoNum type="arabicPeriod"/>
            </a:pPr>
            <a:r>
              <a:rPr lang="en"/>
              <a:t>Reviewing ethical decision making as a leadership skill</a:t>
            </a:r>
            <a:endParaRPr/>
          </a:p>
          <a:p>
            <a:pPr marL="457200" lvl="0" indent="-317500" algn="l" rtl="0">
              <a:spcBef>
                <a:spcPts val="0"/>
              </a:spcBef>
              <a:spcAft>
                <a:spcPts val="0"/>
              </a:spcAft>
              <a:buSzPts val="1400"/>
              <a:buAutoNum type="arabicPeriod"/>
            </a:pPr>
            <a:r>
              <a:rPr lang="en"/>
              <a:t>Applicable to current events (vaping illness public health response)</a:t>
            </a:r>
            <a:endParaRPr/>
          </a:p>
          <a:p>
            <a:pPr marL="457200" lvl="0" indent="-317500" algn="l" rtl="0">
              <a:spcBef>
                <a:spcPts val="0"/>
              </a:spcBef>
              <a:spcAft>
                <a:spcPts val="0"/>
              </a:spcAft>
              <a:buSzPts val="1400"/>
              <a:buAutoNum type="arabicPeriod"/>
            </a:pPr>
            <a:r>
              <a:rPr lang="en"/>
              <a:t>Connections to health equity</a:t>
            </a:r>
            <a:endParaRPr/>
          </a:p>
        </p:txBody>
      </p:sp>
      <p:sp>
        <p:nvSpPr>
          <p:cNvPr id="82" name="Google Shape;82;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Learning Objectives:</a:t>
            </a:r>
            <a:endParaRPr b="1"/>
          </a:p>
          <a:p>
            <a:pPr marL="457200" lvl="0" indent="-317500" algn="l" rtl="0">
              <a:spcBef>
                <a:spcPts val="1600"/>
              </a:spcBef>
              <a:spcAft>
                <a:spcPts val="0"/>
              </a:spcAft>
              <a:buSzPts val="1400"/>
              <a:buAutoNum type="arabicPeriod"/>
            </a:pPr>
            <a:r>
              <a:rPr lang="en"/>
              <a:t>Understand similarities and differences between biomedical and public health ethics.</a:t>
            </a:r>
            <a:endParaRPr/>
          </a:p>
          <a:p>
            <a:pPr marL="457200" lvl="0" indent="-317500" algn="l" rtl="0">
              <a:spcBef>
                <a:spcPts val="0"/>
              </a:spcBef>
              <a:spcAft>
                <a:spcPts val="0"/>
              </a:spcAft>
              <a:buSzPts val="1400"/>
              <a:buAutoNum type="arabicPeriod"/>
            </a:pPr>
            <a:r>
              <a:rPr lang="en"/>
              <a:t>Review two ethical decision making processes.</a:t>
            </a:r>
            <a:endParaRPr/>
          </a:p>
          <a:p>
            <a:pPr marL="457200" lvl="0" indent="-317500" algn="l" rtl="0">
              <a:spcBef>
                <a:spcPts val="0"/>
              </a:spcBef>
              <a:spcAft>
                <a:spcPts val="0"/>
              </a:spcAft>
              <a:buSzPts val="1400"/>
              <a:buAutoNum type="arabicPeriod"/>
            </a:pPr>
            <a:r>
              <a:rPr lang="en"/>
              <a:t>Make connections between principles of public health ethics and Public Health Modernization.</a:t>
            </a:r>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Moral Compass</a:t>
            </a:r>
            <a:endParaRPr>
              <a:latin typeface="Century Gothic"/>
              <a:ea typeface="Century Gothic"/>
              <a:cs typeface="Century Gothic"/>
              <a:sym typeface="Century Gothic"/>
            </a:endParaRPr>
          </a:p>
        </p:txBody>
      </p:sp>
      <p:sp>
        <p:nvSpPr>
          <p:cNvPr id="88" name="Google Shape;88;p1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1st ethical decision making tool</a:t>
            </a:r>
            <a:endParaRPr sz="1400"/>
          </a:p>
          <a:p>
            <a:pPr marL="0" lvl="0" indent="0" algn="l" rtl="0">
              <a:spcBef>
                <a:spcPts val="1600"/>
              </a:spcBef>
              <a:spcAft>
                <a:spcPts val="0"/>
              </a:spcAft>
              <a:buNone/>
            </a:pPr>
            <a:r>
              <a:rPr lang="en" sz="1400"/>
              <a:t>Established from:</a:t>
            </a:r>
            <a:endParaRPr sz="1400"/>
          </a:p>
          <a:p>
            <a:pPr marL="457200" lvl="0" indent="-317500" algn="l" rtl="0">
              <a:spcBef>
                <a:spcPts val="1600"/>
              </a:spcBef>
              <a:spcAft>
                <a:spcPts val="0"/>
              </a:spcAft>
              <a:buSzPts val="1400"/>
              <a:buChar char="●"/>
            </a:pPr>
            <a:r>
              <a:rPr lang="en" sz="1400"/>
              <a:t>Social experience</a:t>
            </a:r>
            <a:endParaRPr sz="1400"/>
          </a:p>
          <a:p>
            <a:pPr marL="457200" lvl="0" indent="-317500" algn="l" rtl="0">
              <a:spcBef>
                <a:spcPts val="0"/>
              </a:spcBef>
              <a:spcAft>
                <a:spcPts val="0"/>
              </a:spcAft>
              <a:buSzPts val="1400"/>
              <a:buChar char="●"/>
            </a:pPr>
            <a:r>
              <a:rPr lang="en" sz="1400"/>
              <a:t>Upbringing</a:t>
            </a:r>
            <a:endParaRPr sz="1400"/>
          </a:p>
          <a:p>
            <a:pPr marL="457200" lvl="0" indent="-317500" algn="l" rtl="0">
              <a:spcBef>
                <a:spcPts val="0"/>
              </a:spcBef>
              <a:spcAft>
                <a:spcPts val="0"/>
              </a:spcAft>
              <a:buSzPts val="1400"/>
              <a:buChar char="●"/>
            </a:pPr>
            <a:r>
              <a:rPr lang="en" sz="1400"/>
              <a:t>Cultural norms</a:t>
            </a:r>
            <a:endParaRPr sz="1400"/>
          </a:p>
          <a:p>
            <a:pPr marL="457200" lvl="0" indent="-317500" algn="l" rtl="0">
              <a:spcBef>
                <a:spcPts val="0"/>
              </a:spcBef>
              <a:spcAft>
                <a:spcPts val="0"/>
              </a:spcAft>
              <a:buSzPts val="1400"/>
              <a:buChar char="●"/>
            </a:pPr>
            <a:r>
              <a:rPr lang="en" sz="1400"/>
              <a:t>Professional experience</a:t>
            </a:r>
            <a:endParaRPr sz="1400"/>
          </a:p>
        </p:txBody>
      </p:sp>
      <p:pic>
        <p:nvPicPr>
          <p:cNvPr id="89" name="Google Shape;89;p18"/>
          <p:cNvPicPr preferRelativeResize="0"/>
          <p:nvPr/>
        </p:nvPicPr>
        <p:blipFill>
          <a:blip r:embed="rId3">
            <a:alphaModFix/>
          </a:blip>
          <a:stretch>
            <a:fillRect/>
          </a:stretch>
        </p:blipFill>
        <p:spPr>
          <a:xfrm>
            <a:off x="3852500" y="152400"/>
            <a:ext cx="4852918" cy="483870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Professional Codes of Ethics</a:t>
            </a:r>
            <a:endParaRPr>
              <a:latin typeface="Century Gothic"/>
              <a:ea typeface="Century Gothic"/>
              <a:cs typeface="Century Gothic"/>
              <a:sym typeface="Century Gothic"/>
            </a:endParaRPr>
          </a:p>
        </p:txBody>
      </p:sp>
      <p:sp>
        <p:nvSpPr>
          <p:cNvPr id="95" name="Google Shape;95;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Biomedical example: Hippocratic Oath</a:t>
            </a:r>
            <a:endParaRPr/>
          </a:p>
          <a:p>
            <a:pPr marL="457200" lvl="0" indent="-317500" algn="l" rtl="0">
              <a:spcBef>
                <a:spcPts val="1600"/>
              </a:spcBef>
              <a:spcAft>
                <a:spcPts val="0"/>
              </a:spcAft>
              <a:buSzPts val="1400"/>
              <a:buChar char="●"/>
            </a:pPr>
            <a:r>
              <a:rPr lang="en"/>
              <a:t>Benefit the sick</a:t>
            </a:r>
            <a:endParaRPr/>
          </a:p>
          <a:p>
            <a:pPr marL="457200" lvl="0" indent="-317500" algn="l" rtl="0">
              <a:spcBef>
                <a:spcPts val="0"/>
              </a:spcBef>
              <a:spcAft>
                <a:spcPts val="0"/>
              </a:spcAft>
              <a:buSzPts val="1400"/>
              <a:buChar char="●"/>
            </a:pPr>
            <a:r>
              <a:rPr lang="en"/>
              <a:t>Avoid harm and injustice</a:t>
            </a:r>
            <a:endParaRPr/>
          </a:p>
          <a:p>
            <a:pPr marL="457200" lvl="0" indent="-317500" algn="l" rtl="0">
              <a:spcBef>
                <a:spcPts val="0"/>
              </a:spcBef>
              <a:spcAft>
                <a:spcPts val="0"/>
              </a:spcAft>
              <a:buSzPts val="1400"/>
              <a:buChar char="●"/>
            </a:pPr>
            <a:r>
              <a:rPr lang="en"/>
              <a:t>Refrain from exploitation</a:t>
            </a:r>
            <a:endParaRPr/>
          </a:p>
          <a:p>
            <a:pPr marL="457200" lvl="0" indent="-317500" algn="l" rtl="0">
              <a:spcBef>
                <a:spcPts val="0"/>
              </a:spcBef>
              <a:spcAft>
                <a:spcPts val="0"/>
              </a:spcAft>
              <a:buSzPts val="1400"/>
              <a:buChar char="●"/>
            </a:pPr>
            <a:r>
              <a:rPr lang="en"/>
              <a:t>Patient privacy</a:t>
            </a:r>
            <a:endParaRPr/>
          </a:p>
          <a:p>
            <a:pPr marL="457200" lvl="0" indent="-317500" algn="l" rtl="0">
              <a:spcBef>
                <a:spcPts val="0"/>
              </a:spcBef>
              <a:spcAft>
                <a:spcPts val="0"/>
              </a:spcAft>
              <a:buSzPts val="1400"/>
              <a:buChar char="●"/>
            </a:pPr>
            <a:r>
              <a:rPr lang="en"/>
              <a:t>Respect medical practice and pass on knowledge</a:t>
            </a:r>
            <a:endParaRPr/>
          </a:p>
        </p:txBody>
      </p:sp>
      <p:sp>
        <p:nvSpPr>
          <p:cNvPr id="96" name="Google Shape;96;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Modern Physician Ethical Considerations</a:t>
            </a:r>
            <a:endParaRPr/>
          </a:p>
          <a:p>
            <a:pPr marL="457200" lvl="0" indent="-317500" algn="l" rtl="0">
              <a:spcBef>
                <a:spcPts val="1600"/>
              </a:spcBef>
              <a:spcAft>
                <a:spcPts val="0"/>
              </a:spcAft>
              <a:buSzPts val="1400"/>
              <a:buChar char="●"/>
            </a:pPr>
            <a:r>
              <a:rPr lang="en"/>
              <a:t>Beneficence, non-maleficence</a:t>
            </a:r>
            <a:endParaRPr/>
          </a:p>
          <a:p>
            <a:pPr marL="457200" lvl="0" indent="-317500" algn="l" rtl="0">
              <a:spcBef>
                <a:spcPts val="0"/>
              </a:spcBef>
              <a:spcAft>
                <a:spcPts val="0"/>
              </a:spcAft>
              <a:buSzPts val="1400"/>
              <a:buChar char="●"/>
            </a:pPr>
            <a:r>
              <a:rPr lang="en"/>
              <a:t>Autonomy</a:t>
            </a:r>
            <a:endParaRPr/>
          </a:p>
          <a:p>
            <a:pPr marL="457200" lvl="0" indent="-317500" algn="l" rtl="0">
              <a:spcBef>
                <a:spcPts val="0"/>
              </a:spcBef>
              <a:spcAft>
                <a:spcPts val="0"/>
              </a:spcAft>
              <a:buSzPts val="1400"/>
              <a:buChar char="●"/>
            </a:pPr>
            <a:r>
              <a:rPr lang="en"/>
              <a:t>Social justice</a:t>
            </a:r>
            <a:endParaRPr/>
          </a:p>
          <a:p>
            <a:pPr marL="457200" lvl="0" indent="-317500" algn="l" rtl="0">
              <a:spcBef>
                <a:spcPts val="0"/>
              </a:spcBef>
              <a:spcAft>
                <a:spcPts val="0"/>
              </a:spcAft>
              <a:buSzPts val="1400"/>
              <a:buChar char="●"/>
            </a:pPr>
            <a:r>
              <a:rPr lang="en"/>
              <a:t>Professional competence</a:t>
            </a:r>
            <a:endParaRPr/>
          </a:p>
          <a:p>
            <a:pPr marL="457200" lvl="0" indent="-317500" algn="l" rtl="0">
              <a:spcBef>
                <a:spcPts val="0"/>
              </a:spcBef>
              <a:spcAft>
                <a:spcPts val="0"/>
              </a:spcAft>
              <a:buSzPts val="1400"/>
              <a:buChar char="●"/>
            </a:pPr>
            <a:r>
              <a:rPr lang="en"/>
              <a:t>Honesty</a:t>
            </a:r>
            <a:endParaRPr/>
          </a:p>
          <a:p>
            <a:pPr marL="457200" lvl="0" indent="-317500" algn="l" rtl="0">
              <a:spcBef>
                <a:spcPts val="0"/>
              </a:spcBef>
              <a:spcAft>
                <a:spcPts val="0"/>
              </a:spcAft>
              <a:buSzPts val="1400"/>
              <a:buChar char="●"/>
            </a:pPr>
            <a:r>
              <a:rPr lang="en"/>
              <a:t>Patient confidentiality</a:t>
            </a:r>
            <a:endParaRPr/>
          </a:p>
          <a:p>
            <a:pPr marL="457200" lvl="0" indent="-317500" algn="l" rtl="0">
              <a:spcBef>
                <a:spcPts val="0"/>
              </a:spcBef>
              <a:spcAft>
                <a:spcPts val="0"/>
              </a:spcAft>
              <a:buSzPts val="1400"/>
              <a:buChar char="●"/>
            </a:pPr>
            <a:r>
              <a:rPr lang="en"/>
              <a:t>Professional relationships</a:t>
            </a:r>
            <a:endParaRPr/>
          </a:p>
          <a:p>
            <a:pPr marL="457200" lvl="0" indent="-317500" algn="l" rtl="0">
              <a:spcBef>
                <a:spcPts val="0"/>
              </a:spcBef>
              <a:spcAft>
                <a:spcPts val="0"/>
              </a:spcAft>
              <a:buSzPts val="1400"/>
              <a:buChar char="●"/>
            </a:pPr>
            <a:r>
              <a:rPr lang="en"/>
              <a:t>Quality of care</a:t>
            </a:r>
            <a:endParaRPr/>
          </a:p>
          <a:p>
            <a:pPr marL="457200" lvl="0" indent="-317500" algn="l" rtl="0">
              <a:spcBef>
                <a:spcPts val="0"/>
              </a:spcBef>
              <a:spcAft>
                <a:spcPts val="0"/>
              </a:spcAft>
              <a:buSzPts val="1400"/>
              <a:buChar char="●"/>
            </a:pPr>
            <a:r>
              <a:rPr lang="en"/>
              <a:t>Access to care</a:t>
            </a:r>
            <a:endParaRPr/>
          </a:p>
          <a:p>
            <a:pPr marL="457200" lvl="0" indent="-317500" algn="l" rtl="0">
              <a:spcBef>
                <a:spcPts val="0"/>
              </a:spcBef>
              <a:spcAft>
                <a:spcPts val="0"/>
              </a:spcAft>
              <a:buSzPts val="1400"/>
              <a:buChar char="●"/>
            </a:pPr>
            <a:r>
              <a:rPr lang="en"/>
              <a:t>Conflicts of interest</a:t>
            </a:r>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1245925" y="837625"/>
            <a:ext cx="6652150" cy="4176751"/>
          </a:xfrm>
          <a:prstGeom prst="rect">
            <a:avLst/>
          </a:prstGeom>
          <a:noFill/>
          <a:ln>
            <a:noFill/>
          </a:ln>
        </p:spPr>
      </p:pic>
      <p:sp>
        <p:nvSpPr>
          <p:cNvPr id="102" name="Google Shape;102;p20"/>
          <p:cNvSpPr txBox="1"/>
          <p:nvPr/>
        </p:nvSpPr>
        <p:spPr>
          <a:xfrm>
            <a:off x="325750" y="116325"/>
            <a:ext cx="8562300" cy="6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Century Gothic"/>
                <a:ea typeface="Century Gothic"/>
                <a:cs typeface="Century Gothic"/>
                <a:sym typeface="Century Gothic"/>
              </a:rPr>
              <a:t>Moral/Ethical Deliberation Process</a:t>
            </a:r>
            <a:endParaRPr sz="3000">
              <a:latin typeface="Century Gothic"/>
              <a:ea typeface="Century Gothic"/>
              <a:cs typeface="Century Gothic"/>
              <a:sym typeface="Century Gothic"/>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1"/>
          <p:cNvPicPr preferRelativeResize="0"/>
          <p:nvPr/>
        </p:nvPicPr>
        <p:blipFill>
          <a:blip r:embed="rId3">
            <a:alphaModFix/>
          </a:blip>
          <a:stretch>
            <a:fillRect/>
          </a:stretch>
        </p:blipFill>
        <p:spPr>
          <a:xfrm>
            <a:off x="0" y="1116825"/>
            <a:ext cx="5132950" cy="3222876"/>
          </a:xfrm>
          <a:prstGeom prst="rect">
            <a:avLst/>
          </a:prstGeom>
          <a:noFill/>
          <a:ln>
            <a:noFill/>
          </a:ln>
        </p:spPr>
      </p:pic>
      <p:sp>
        <p:nvSpPr>
          <p:cNvPr id="108" name="Google Shape;108;p21"/>
          <p:cNvSpPr txBox="1"/>
          <p:nvPr/>
        </p:nvSpPr>
        <p:spPr>
          <a:xfrm>
            <a:off x="325750" y="116325"/>
            <a:ext cx="8562300" cy="69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Century Gothic"/>
                <a:ea typeface="Century Gothic"/>
                <a:cs typeface="Century Gothic"/>
                <a:sym typeface="Century Gothic"/>
              </a:rPr>
              <a:t>Moral/Ethical Deliberation Process</a:t>
            </a:r>
            <a:endParaRPr sz="3000">
              <a:latin typeface="Century Gothic"/>
              <a:ea typeface="Century Gothic"/>
              <a:cs typeface="Century Gothic"/>
              <a:sym typeface="Century Gothic"/>
            </a:endParaRPr>
          </a:p>
        </p:txBody>
      </p:sp>
      <p:sp>
        <p:nvSpPr>
          <p:cNvPr id="109" name="Google Shape;109;p21"/>
          <p:cNvSpPr txBox="1"/>
          <p:nvPr/>
        </p:nvSpPr>
        <p:spPr>
          <a:xfrm>
            <a:off x="5351450" y="1256425"/>
            <a:ext cx="3373800" cy="33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Quick Example:</a:t>
            </a:r>
            <a:endParaRPr/>
          </a:p>
          <a:p>
            <a:pPr marL="0" lvl="0" indent="0" algn="l" rtl="0">
              <a:spcBef>
                <a:spcPts val="0"/>
              </a:spcBef>
              <a:spcAft>
                <a:spcPts val="0"/>
              </a:spcAft>
              <a:buNone/>
            </a:pPr>
            <a:endParaRPr/>
          </a:p>
          <a:p>
            <a:pPr marL="0" lvl="0" indent="0" algn="l" rtl="0">
              <a:spcBef>
                <a:spcPts val="0"/>
              </a:spcBef>
              <a:spcAft>
                <a:spcPts val="0"/>
              </a:spcAft>
              <a:buNone/>
            </a:pPr>
            <a:r>
              <a:rPr lang="en"/>
              <a:t>A pregnant woman comes into an emergency room in active labor. As part of her intake process she informs the medical providers that she recently lost health insurance coverage?</a:t>
            </a:r>
            <a:endParaRPr/>
          </a:p>
          <a:p>
            <a:pPr marL="0" lvl="0" indent="0" algn="l" rtl="0">
              <a:spcBef>
                <a:spcPts val="0"/>
              </a:spcBef>
              <a:spcAft>
                <a:spcPts val="0"/>
              </a:spcAft>
              <a:buNone/>
            </a:pPr>
            <a:endParaRPr/>
          </a:p>
          <a:p>
            <a:pPr marL="0" lvl="0" indent="0" algn="l" rtl="0">
              <a:spcBef>
                <a:spcPts val="0"/>
              </a:spcBef>
              <a:spcAft>
                <a:spcPts val="0"/>
              </a:spcAft>
              <a:buNone/>
            </a:pPr>
            <a:r>
              <a:rPr lang="en"/>
              <a:t>What should the medical providers in the hospital do?</a:t>
            </a:r>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4066</Words>
  <Application>Microsoft Macintosh PowerPoint</Application>
  <PresentationFormat>On-screen Show (16:9)</PresentationFormat>
  <Paragraphs>407</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Simple Light</vt:lpstr>
      <vt:lpstr>CLHO Leadership Program Webinar</vt:lpstr>
      <vt:lpstr>Zoom Webinar Housekeeping</vt:lpstr>
      <vt:lpstr>PowerPoint Presentation</vt:lpstr>
      <vt:lpstr>After the webinar,  complete the “Moral Foundations Questionnaire”!</vt:lpstr>
      <vt:lpstr>Why “Public Health Ethics?”</vt:lpstr>
      <vt:lpstr>Moral Compass</vt:lpstr>
      <vt:lpstr>Professional Codes of Ethics</vt:lpstr>
      <vt:lpstr>PowerPoint Presentation</vt:lpstr>
      <vt:lpstr>PowerPoint Presentation</vt:lpstr>
      <vt:lpstr>Moral Compass Test</vt:lpstr>
      <vt:lpstr>Ethical Theories</vt:lpstr>
      <vt:lpstr>Health Care vs. Public Health</vt:lpstr>
      <vt:lpstr>Public Health Ethical Principles</vt:lpstr>
      <vt:lpstr>Public Health Ethical Principles</vt:lpstr>
      <vt:lpstr>Public Health Ethical Principles</vt:lpstr>
      <vt:lpstr>Ethical Problems in Public Health</vt:lpstr>
      <vt:lpstr>Ethical Problems in Public Health</vt:lpstr>
      <vt:lpstr>Public Health Ethical Conflicts</vt:lpstr>
      <vt:lpstr>3 Step Ethical Analysis Procedure</vt:lpstr>
      <vt:lpstr>“Facts matter, but so do values:  minimize bias in acquiring evidence, but values help in mediating evidence and local context. Successful interventions translate from an evidence base to a local context in ways that resonate with stakeholder values.” </vt:lpstr>
      <vt:lpstr>Discussion (1/4)</vt:lpstr>
      <vt:lpstr>Discussion (2/4)</vt:lpstr>
      <vt:lpstr>Discussion (3/4) </vt:lpstr>
      <vt:lpstr>Discussion (4/4)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CLHO Leadership Program Webinar</dc:title>
  <cp:lastModifiedBy>Caitlin Hill</cp:lastModifiedBy>
  <cp:revision>9</cp:revision>
  <dcterms:modified xsi:type="dcterms:W3CDTF">2020-01-10T21:53:21Z</dcterms:modified>
</cp:coreProperties>
</file>