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rges Mary L" initials="BML" lastIdx="1" clrIdx="0">
    <p:extLst>
      <p:ext uri="{19B8F6BF-5375-455C-9EA6-DF929625EA0E}">
        <p15:presenceInfo xmlns:p15="http://schemas.microsoft.com/office/powerpoint/2012/main" userId="S::MARY.L.BORGES@dhsoha.state.or.us::b58bf06d-9675-40d4-8644-8362174ad7e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59" d="100"/>
          <a:sy n="59" d="100"/>
        </p:scale>
        <p:origin x="8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136EF-928B-4712-901D-80868E0CA8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46D446-165E-446C-87E6-6243F7EB0D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87D20D-C8D1-4E2D-9889-CEC3C0BC30D7}"/>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C16633EB-8940-47BD-992D-38E5FF1850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18EAD8-1965-474F-A900-C5E78A215748}"/>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3572422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391E7-C5FE-4690-8670-23D378E34B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0205C9-839E-4EA7-939E-99034A713B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015284-3F3B-48FF-893C-CD99FE6A9B79}"/>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725AF420-182C-40B5-8739-38F2B942E1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3C9ADC-FED6-496E-8922-8B147F928EAC}"/>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158580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F228CD-3B09-49D4-9CE5-DF0EB6FE3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49241C-D346-4073-8D37-29DB46A2A1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12877-2605-4A6B-93D2-E66C98980B2C}"/>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08D0407A-1CC6-42A1-AD12-82800BCC9B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9428A-C963-4794-8D9B-D9BAE930D12D}"/>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3680268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C3EBC-8D90-4472-B142-CC111228D5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304AFC-02F7-4B90-98A0-2D8499C339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EAA17F-8ABD-420B-9C1C-C29B2D1BD484}"/>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720B7269-D5DE-4C4B-8584-475843648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A0C408-95FB-41F5-A148-FE9A7D420FF1}"/>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3270424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4EDCA-67DB-40E2-B0CA-0C20100FF9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D83A36-8CC6-4137-8A9A-7545D44ABF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30A1F1-6EE2-4F07-8CF1-8A15E5EF38D3}"/>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CB4EFF25-CD55-4728-B2BC-8667B12EEB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5E55E8-8BFC-4D90-B8B1-9667C422136B}"/>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512672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B8F8-D5FC-4DF5-9E90-7CFE3560E5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6B08B-9555-4608-96B9-0F755AB2DB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9B7022-E34B-4EA4-A1BE-A9A9F110CB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242B83-B30C-48ED-84F3-B447DC2873EE}"/>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6" name="Footer Placeholder 5">
            <a:extLst>
              <a:ext uri="{FF2B5EF4-FFF2-40B4-BE49-F238E27FC236}">
                <a16:creationId xmlns:a16="http://schemas.microsoft.com/office/drawing/2014/main" id="{21BCB1C4-426A-44D2-BF2D-ABB2A0C10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70AB8A-A86D-43B7-8A85-BBB4118035DC}"/>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297610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32CA2-5123-4345-A219-84C69D10FE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07F5CF-430F-4EE1-8F71-9357F62DDA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B5D4D2-5992-4F71-BFD9-E8E07AB886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E6F4D1-00E4-44AB-8F0C-CDB8F2C3BF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2BAAC6-69FE-4FF5-92CF-D63F68DA2F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6AADDF-BDF1-433F-AFF9-C120DF2858F8}"/>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8" name="Footer Placeholder 7">
            <a:extLst>
              <a:ext uri="{FF2B5EF4-FFF2-40B4-BE49-F238E27FC236}">
                <a16:creationId xmlns:a16="http://schemas.microsoft.com/office/drawing/2014/main" id="{BAAA7443-9E06-4F6C-A5CC-A9C063D687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CEB701-262D-4DE5-B70A-424D5703DBCF}"/>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807323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E85D6-861F-46C3-834D-8D4751FEC3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6B944C-4E9C-4EFE-A753-2CF198526000}"/>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4" name="Footer Placeholder 3">
            <a:extLst>
              <a:ext uri="{FF2B5EF4-FFF2-40B4-BE49-F238E27FC236}">
                <a16:creationId xmlns:a16="http://schemas.microsoft.com/office/drawing/2014/main" id="{A3583863-8877-40C6-8F57-1AEEBAB7AB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345608-BA27-4A31-9458-E2AAA73F5703}"/>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4230612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4DABD7-3557-4D06-81A2-913C0066F796}"/>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3" name="Footer Placeholder 2">
            <a:extLst>
              <a:ext uri="{FF2B5EF4-FFF2-40B4-BE49-F238E27FC236}">
                <a16:creationId xmlns:a16="http://schemas.microsoft.com/office/drawing/2014/main" id="{FBD58C76-635A-4057-B743-EAD0373EC5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8A39E5-EC49-42E9-9FF4-DC5242E822E0}"/>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1902841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9AAE9-8E6C-4019-A60A-C01CA4965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82ABD1-A745-41CC-8209-DEFCF50EEB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4D6E38-5422-4363-9ECC-8D7BCBDA7C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5D5F27-239A-4D60-956A-58032E028F88}"/>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6" name="Footer Placeholder 5">
            <a:extLst>
              <a:ext uri="{FF2B5EF4-FFF2-40B4-BE49-F238E27FC236}">
                <a16:creationId xmlns:a16="http://schemas.microsoft.com/office/drawing/2014/main" id="{0AACA8B4-DD8E-4EB6-B168-818DC15DF2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A4D92A-F819-43EA-9EC2-DF1DB70D07DE}"/>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1254789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23472-F8CC-4048-A6FB-AF317B2720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F3CA29-6AE2-4DE6-B585-60DD81CEA4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F95D93-6F1B-479A-B4DB-D2B993FC8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D1C284-501A-4C37-9EAB-D7571B3DD9D5}"/>
              </a:ext>
            </a:extLst>
          </p:cNvPr>
          <p:cNvSpPr>
            <a:spLocks noGrp="1"/>
          </p:cNvSpPr>
          <p:nvPr>
            <p:ph type="dt" sz="half" idx="10"/>
          </p:nvPr>
        </p:nvSpPr>
        <p:spPr/>
        <p:txBody>
          <a:bodyPr/>
          <a:lstStyle/>
          <a:p>
            <a:fld id="{D5E9713C-6C46-4360-8354-A69E224B6FA2}" type="datetimeFigureOut">
              <a:rPr lang="en-US" smtClean="0"/>
              <a:t>2/13/2020</a:t>
            </a:fld>
            <a:endParaRPr lang="en-US"/>
          </a:p>
        </p:txBody>
      </p:sp>
      <p:sp>
        <p:nvSpPr>
          <p:cNvPr id="6" name="Footer Placeholder 5">
            <a:extLst>
              <a:ext uri="{FF2B5EF4-FFF2-40B4-BE49-F238E27FC236}">
                <a16:creationId xmlns:a16="http://schemas.microsoft.com/office/drawing/2014/main" id="{8A273C8F-3AC4-4516-9353-603B4BD634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079860-8A8C-4864-BD53-E8EB1389C305}"/>
              </a:ext>
            </a:extLst>
          </p:cNvPr>
          <p:cNvSpPr>
            <a:spLocks noGrp="1"/>
          </p:cNvSpPr>
          <p:nvPr>
            <p:ph type="sldNum" sz="quarter" idx="12"/>
          </p:nvPr>
        </p:nvSpPr>
        <p:spPr/>
        <p:txBody>
          <a:bodyPr/>
          <a:lstStyle/>
          <a:p>
            <a:fld id="{4313CA7E-6408-477B-B0F8-BA167F9C69BF}" type="slidenum">
              <a:rPr lang="en-US" smtClean="0"/>
              <a:t>‹#›</a:t>
            </a:fld>
            <a:endParaRPr lang="en-US"/>
          </a:p>
        </p:txBody>
      </p:sp>
    </p:spTree>
    <p:extLst>
      <p:ext uri="{BB962C8B-B14F-4D97-AF65-F5344CB8AC3E}">
        <p14:creationId xmlns:p14="http://schemas.microsoft.com/office/powerpoint/2010/main" val="26916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8E37AC-9FD5-4A22-8F95-A6C0AD21B3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6212F9-9D9B-4F2D-8B8E-E6092FD7D4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5723BF-3720-4561-9749-B331802D36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E9713C-6C46-4360-8354-A69E224B6FA2}" type="datetimeFigureOut">
              <a:rPr lang="en-US" smtClean="0"/>
              <a:t>2/13/2020</a:t>
            </a:fld>
            <a:endParaRPr lang="en-US"/>
          </a:p>
        </p:txBody>
      </p:sp>
      <p:sp>
        <p:nvSpPr>
          <p:cNvPr id="5" name="Footer Placeholder 4">
            <a:extLst>
              <a:ext uri="{FF2B5EF4-FFF2-40B4-BE49-F238E27FC236}">
                <a16:creationId xmlns:a16="http://schemas.microsoft.com/office/drawing/2014/main" id="{B7845872-736B-49B7-A54A-8FDA2F3A82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54F1223-2146-4FEE-A59A-B620EF0DD3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3CA7E-6408-477B-B0F8-BA167F9C69BF}" type="slidenum">
              <a:rPr lang="en-US" smtClean="0"/>
              <a:t>‹#›</a:t>
            </a:fld>
            <a:endParaRPr lang="en-US"/>
          </a:p>
        </p:txBody>
      </p:sp>
    </p:spTree>
    <p:extLst>
      <p:ext uri="{BB962C8B-B14F-4D97-AF65-F5344CB8AC3E}">
        <p14:creationId xmlns:p14="http://schemas.microsoft.com/office/powerpoint/2010/main" val="2498439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regon.gov/oha/PH/PREVENTIONWELLNESS/SUBSTANCEUSE/OPIOIDS/Pages/data.aspxCo" TargetMode="External"/><Relationship Id="rId2" Type="http://schemas.openxmlformats.org/officeDocument/2006/relationships/hyperlink" Target="https://www.oregon.gov/oha/PH/PREVENTIONWELLNESS/SUBSTANCEUSE/OPIOIDS/Pages/data.aspx" TargetMode="External"/><Relationship Id="rId1" Type="http://schemas.openxmlformats.org/officeDocument/2006/relationships/slideLayout" Target="../slideLayouts/slideLayout1.xml"/><Relationship Id="rId4" Type="http://schemas.openxmlformats.org/officeDocument/2006/relationships/hyperlink" Target="http://oridhidta.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217FD-4C0C-4EA6-9D80-DEE94CCF29E9}"/>
              </a:ext>
            </a:extLst>
          </p:cNvPr>
          <p:cNvSpPr>
            <a:spLocks noGrp="1"/>
          </p:cNvSpPr>
          <p:nvPr>
            <p:ph type="ctrTitle"/>
          </p:nvPr>
        </p:nvSpPr>
        <p:spPr>
          <a:xfrm>
            <a:off x="1524000" y="346840"/>
            <a:ext cx="9144000" cy="819808"/>
          </a:xfrm>
        </p:spPr>
        <p:txBody>
          <a:bodyPr>
            <a:normAutofit/>
          </a:bodyPr>
          <a:lstStyle/>
          <a:p>
            <a:r>
              <a:rPr lang="en-US" sz="3200" dirty="0">
                <a:latin typeface="+mn-lt"/>
              </a:rPr>
              <a:t>Establishing High Burden Overdose Counties </a:t>
            </a:r>
          </a:p>
        </p:txBody>
      </p:sp>
      <p:sp>
        <p:nvSpPr>
          <p:cNvPr id="3" name="Subtitle 2">
            <a:extLst>
              <a:ext uri="{FF2B5EF4-FFF2-40B4-BE49-F238E27FC236}">
                <a16:creationId xmlns:a16="http://schemas.microsoft.com/office/drawing/2014/main" id="{F84DCFA3-5AE6-42E6-8B09-131707E9C804}"/>
              </a:ext>
            </a:extLst>
          </p:cNvPr>
          <p:cNvSpPr>
            <a:spLocks noGrp="1"/>
          </p:cNvSpPr>
          <p:nvPr>
            <p:ph type="subTitle" idx="1"/>
          </p:nvPr>
        </p:nvSpPr>
        <p:spPr>
          <a:xfrm>
            <a:off x="804041" y="1387365"/>
            <a:ext cx="11083159" cy="5123795"/>
          </a:xfrm>
        </p:spPr>
        <p:txBody>
          <a:bodyPr>
            <a:normAutofit fontScale="25000" lnSpcReduction="20000"/>
          </a:bodyPr>
          <a:lstStyle/>
          <a:p>
            <a:pPr algn="l"/>
            <a:r>
              <a:rPr lang="en-US" sz="8000" dirty="0"/>
              <a:t>The below are available from PDMP Oregon Data Dashboard for each county/region and are suggested by IVPP for the purpose of Overdose Prevention funding. </a:t>
            </a:r>
          </a:p>
          <a:p>
            <a:pPr algn="l"/>
            <a:r>
              <a:rPr lang="en-US" sz="8000" dirty="0"/>
              <a:t> </a:t>
            </a:r>
          </a:p>
          <a:p>
            <a:pPr lvl="0" algn="l"/>
            <a:r>
              <a:rPr lang="en-US" sz="8000" b="1" dirty="0"/>
              <a:t>Overdose Deaths</a:t>
            </a:r>
            <a:r>
              <a:rPr lang="en-US" sz="8000" dirty="0"/>
              <a:t> – All drugs  (rates) </a:t>
            </a:r>
          </a:p>
          <a:p>
            <a:pPr algn="l"/>
            <a:r>
              <a:rPr lang="en-US" sz="8000" u="sng" dirty="0">
                <a:hlinkClick r:id="rId2"/>
              </a:rPr>
              <a:t>https://www.oregon.gov/oha/PH/PREVENTIONWELLNESS/SUBSTANCEUSE/OPIOIDS/Pages/data.aspx</a:t>
            </a:r>
            <a:endParaRPr lang="en-US" sz="8000" dirty="0"/>
          </a:p>
          <a:p>
            <a:pPr algn="l"/>
            <a:r>
              <a:rPr lang="en-US" sz="8000" dirty="0"/>
              <a:t> </a:t>
            </a:r>
            <a:r>
              <a:rPr lang="en-US" sz="8000" b="1" dirty="0"/>
              <a:t>Overdose Hospitalizations</a:t>
            </a:r>
            <a:r>
              <a:rPr lang="en-US" sz="8000" dirty="0"/>
              <a:t> – All drug hospitalizations (rates)</a:t>
            </a:r>
          </a:p>
          <a:p>
            <a:pPr algn="l"/>
            <a:r>
              <a:rPr lang="en-US" sz="8000" u="sng" dirty="0">
                <a:hlinkClick r:id="rId2"/>
              </a:rPr>
              <a:t>https://www.oregon.gov/oha/PH/PREVENTIONWELLNESS/SUBSTANCEUSE/OPIOIDS/Pages/data.aspx</a:t>
            </a:r>
            <a:endParaRPr lang="en-US" sz="8000" dirty="0"/>
          </a:p>
          <a:p>
            <a:pPr algn="l"/>
            <a:r>
              <a:rPr lang="en-US" sz="8000" dirty="0"/>
              <a:t> </a:t>
            </a:r>
            <a:r>
              <a:rPr lang="en-US" sz="8000" b="1" dirty="0"/>
              <a:t>Risky Opioid Prescribing</a:t>
            </a:r>
            <a:r>
              <a:rPr lang="en-US" sz="8000" dirty="0"/>
              <a:t>  &gt; 90 MED per fill </a:t>
            </a:r>
          </a:p>
          <a:p>
            <a:pPr algn="l"/>
            <a:r>
              <a:rPr lang="en-US" sz="8000" u="sng" dirty="0">
                <a:hlinkClick r:id="rId3"/>
              </a:rPr>
              <a:t>https://www.oregon.gov/oha/PH/PREVENTIONWELLNESS/SUBSTANCEUSE/OPIOIDS/Pages/data.aspxCo</a:t>
            </a:r>
            <a:endParaRPr lang="en-US" sz="8000" dirty="0"/>
          </a:p>
          <a:p>
            <a:pPr algn="l"/>
            <a:r>
              <a:rPr lang="en-US" sz="8000" dirty="0"/>
              <a:t> </a:t>
            </a:r>
          </a:p>
          <a:p>
            <a:pPr algn="l"/>
            <a:r>
              <a:rPr lang="en-US" sz="8000" dirty="0"/>
              <a:t>The Oregon-Idaho HIDTA consists of 14 counties and the Warm Springs Indian Reservation. Counties in the HIDTA include Oregon’s Clackamas, Deschutes, Douglas, Jackson, Lane, Linn, Malheur, Marion, Multnomah, Umatilla and Washington counties. A key strategy of the programs goals is to promote the creation, and support of existing, community-based drug prevention and recovery initiatives whose missions are to significantly reduce the impacts of illegal drug use in the Oregon-Idaho HIDTA region.</a:t>
            </a:r>
          </a:p>
          <a:p>
            <a:pPr lvl="0" algn="l"/>
            <a:r>
              <a:rPr lang="en-US" sz="8000" b="1" dirty="0"/>
              <a:t>HIDTA Regions – High Intensity Drug Trafficking Areas </a:t>
            </a:r>
          </a:p>
          <a:p>
            <a:pPr algn="l"/>
            <a:r>
              <a:rPr lang="en-US" sz="8000" u="sng" dirty="0">
                <a:hlinkClick r:id="rId4"/>
              </a:rPr>
              <a:t>http://oridhidta.org/</a:t>
            </a:r>
            <a:endParaRPr lang="en-US" sz="8000" dirty="0"/>
          </a:p>
          <a:p>
            <a:endParaRPr lang="en-US" dirty="0"/>
          </a:p>
        </p:txBody>
      </p:sp>
    </p:spTree>
    <p:extLst>
      <p:ext uri="{BB962C8B-B14F-4D97-AF65-F5344CB8AC3E}">
        <p14:creationId xmlns:p14="http://schemas.microsoft.com/office/powerpoint/2010/main" val="1337877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363628-C7E7-49EC-9B9A-2B84FFEB37CD}"/>
              </a:ext>
            </a:extLst>
          </p:cNvPr>
          <p:cNvSpPr txBox="1"/>
          <p:nvPr/>
        </p:nvSpPr>
        <p:spPr>
          <a:xfrm>
            <a:off x="199506" y="4461295"/>
            <a:ext cx="6274676" cy="707886"/>
          </a:xfrm>
          <a:prstGeom prst="rect">
            <a:avLst/>
          </a:prstGeom>
          <a:noFill/>
        </p:spPr>
        <p:txBody>
          <a:bodyPr wrap="square" rtlCol="0">
            <a:spAutoFit/>
          </a:bodyPr>
          <a:lstStyle/>
          <a:p>
            <a:pPr algn="ctr"/>
            <a:r>
              <a:rPr lang="en-US" sz="2000" dirty="0"/>
              <a:t>Overdose Deaths, All Drugs (2013-2017)</a:t>
            </a:r>
          </a:p>
          <a:p>
            <a:pPr algn="ctr"/>
            <a:r>
              <a:rPr lang="en-US" sz="2000" dirty="0"/>
              <a:t>30% of score</a:t>
            </a:r>
          </a:p>
        </p:txBody>
      </p:sp>
      <p:sp>
        <p:nvSpPr>
          <p:cNvPr id="8" name="TextBox 7">
            <a:extLst>
              <a:ext uri="{FF2B5EF4-FFF2-40B4-BE49-F238E27FC236}">
                <a16:creationId xmlns:a16="http://schemas.microsoft.com/office/drawing/2014/main" id="{4613137B-DE38-4E8B-8F57-3C48CED00384}"/>
              </a:ext>
            </a:extLst>
          </p:cNvPr>
          <p:cNvSpPr txBox="1"/>
          <p:nvPr/>
        </p:nvSpPr>
        <p:spPr>
          <a:xfrm>
            <a:off x="4849758" y="4450892"/>
            <a:ext cx="9066178" cy="707886"/>
          </a:xfrm>
          <a:prstGeom prst="rect">
            <a:avLst/>
          </a:prstGeom>
          <a:noFill/>
        </p:spPr>
        <p:txBody>
          <a:bodyPr wrap="square" rtlCol="0">
            <a:spAutoFit/>
          </a:bodyPr>
          <a:lstStyle/>
          <a:p>
            <a:pPr algn="ctr"/>
            <a:r>
              <a:rPr lang="en-US" sz="2000" dirty="0"/>
              <a:t>Overdose Hospitalizations, All Drugs (2016-2017)</a:t>
            </a:r>
          </a:p>
          <a:p>
            <a:pPr algn="ctr"/>
            <a:r>
              <a:rPr lang="en-US" sz="2000" dirty="0"/>
              <a:t>30% of score</a:t>
            </a:r>
          </a:p>
        </p:txBody>
      </p:sp>
      <p:pic>
        <p:nvPicPr>
          <p:cNvPr id="10" name="Picture 9">
            <a:extLst>
              <a:ext uri="{FF2B5EF4-FFF2-40B4-BE49-F238E27FC236}">
                <a16:creationId xmlns:a16="http://schemas.microsoft.com/office/drawing/2014/main" id="{21B9A96B-917D-4D91-B926-7FBB12A1E9B0}"/>
              </a:ext>
            </a:extLst>
          </p:cNvPr>
          <p:cNvPicPr>
            <a:picLocks noChangeAspect="1"/>
          </p:cNvPicPr>
          <p:nvPr/>
        </p:nvPicPr>
        <p:blipFill>
          <a:blip r:embed="rId2"/>
          <a:stretch>
            <a:fillRect/>
          </a:stretch>
        </p:blipFill>
        <p:spPr>
          <a:xfrm>
            <a:off x="1054360" y="5237144"/>
            <a:ext cx="4564968" cy="848346"/>
          </a:xfrm>
          <a:prstGeom prst="rect">
            <a:avLst/>
          </a:prstGeom>
        </p:spPr>
      </p:pic>
      <p:pic>
        <p:nvPicPr>
          <p:cNvPr id="13" name="Picture 12">
            <a:extLst>
              <a:ext uri="{FF2B5EF4-FFF2-40B4-BE49-F238E27FC236}">
                <a16:creationId xmlns:a16="http://schemas.microsoft.com/office/drawing/2014/main" id="{EF7B312F-DF8C-4C93-A551-15F2D93C2372}"/>
              </a:ext>
            </a:extLst>
          </p:cNvPr>
          <p:cNvPicPr>
            <a:picLocks noChangeAspect="1"/>
          </p:cNvPicPr>
          <p:nvPr/>
        </p:nvPicPr>
        <p:blipFill>
          <a:blip r:embed="rId3"/>
          <a:stretch>
            <a:fillRect/>
          </a:stretch>
        </p:blipFill>
        <p:spPr>
          <a:xfrm>
            <a:off x="6744148" y="5237144"/>
            <a:ext cx="5277399" cy="974470"/>
          </a:xfrm>
          <a:prstGeom prst="rect">
            <a:avLst/>
          </a:prstGeom>
        </p:spPr>
      </p:pic>
      <p:pic>
        <p:nvPicPr>
          <p:cNvPr id="9" name="Picture 8">
            <a:extLst>
              <a:ext uri="{FF2B5EF4-FFF2-40B4-BE49-F238E27FC236}">
                <a16:creationId xmlns:a16="http://schemas.microsoft.com/office/drawing/2014/main" id="{A2B7C39F-5C71-4E86-BD46-410D69E1027D}"/>
              </a:ext>
            </a:extLst>
          </p:cNvPr>
          <p:cNvPicPr>
            <a:picLocks noChangeAspect="1"/>
          </p:cNvPicPr>
          <p:nvPr/>
        </p:nvPicPr>
        <p:blipFill>
          <a:blip r:embed="rId4"/>
          <a:stretch>
            <a:fillRect/>
          </a:stretch>
        </p:blipFill>
        <p:spPr>
          <a:xfrm>
            <a:off x="810986" y="43587"/>
            <a:ext cx="5933162" cy="4407305"/>
          </a:xfrm>
          <a:prstGeom prst="rect">
            <a:avLst/>
          </a:prstGeom>
        </p:spPr>
      </p:pic>
      <p:pic>
        <p:nvPicPr>
          <p:cNvPr id="11" name="Picture 10">
            <a:extLst>
              <a:ext uri="{FF2B5EF4-FFF2-40B4-BE49-F238E27FC236}">
                <a16:creationId xmlns:a16="http://schemas.microsoft.com/office/drawing/2014/main" id="{B12F067F-F6EC-4910-811C-99090796FF28}"/>
              </a:ext>
            </a:extLst>
          </p:cNvPr>
          <p:cNvPicPr>
            <a:picLocks noChangeAspect="1"/>
          </p:cNvPicPr>
          <p:nvPr/>
        </p:nvPicPr>
        <p:blipFill>
          <a:blip r:embed="rId5"/>
          <a:stretch>
            <a:fillRect/>
          </a:stretch>
        </p:blipFill>
        <p:spPr>
          <a:xfrm>
            <a:off x="6260448" y="171266"/>
            <a:ext cx="5681256" cy="4269223"/>
          </a:xfrm>
          <a:prstGeom prst="rect">
            <a:avLst/>
          </a:prstGeom>
        </p:spPr>
      </p:pic>
    </p:spTree>
    <p:extLst>
      <p:ext uri="{BB962C8B-B14F-4D97-AF65-F5344CB8AC3E}">
        <p14:creationId xmlns:p14="http://schemas.microsoft.com/office/powerpoint/2010/main" val="1981742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E47DE62-92A9-4B16-AD37-0CB38A796E69}"/>
              </a:ext>
            </a:extLst>
          </p:cNvPr>
          <p:cNvPicPr>
            <a:picLocks noChangeAspect="1"/>
          </p:cNvPicPr>
          <p:nvPr/>
        </p:nvPicPr>
        <p:blipFill>
          <a:blip r:embed="rId2"/>
          <a:stretch>
            <a:fillRect/>
          </a:stretch>
        </p:blipFill>
        <p:spPr>
          <a:xfrm>
            <a:off x="6236472" y="644098"/>
            <a:ext cx="5501706" cy="4126281"/>
          </a:xfrm>
          <a:prstGeom prst="rect">
            <a:avLst/>
          </a:prstGeom>
        </p:spPr>
      </p:pic>
      <p:sp>
        <p:nvSpPr>
          <p:cNvPr id="5" name="Rectangle 4">
            <a:extLst>
              <a:ext uri="{FF2B5EF4-FFF2-40B4-BE49-F238E27FC236}">
                <a16:creationId xmlns:a16="http://schemas.microsoft.com/office/drawing/2014/main" id="{2BB062A0-97D7-4B9F-83AB-55C747B78F5C}"/>
              </a:ext>
            </a:extLst>
          </p:cNvPr>
          <p:cNvSpPr/>
          <p:nvPr/>
        </p:nvSpPr>
        <p:spPr>
          <a:xfrm>
            <a:off x="6293385" y="4831346"/>
            <a:ext cx="5672066" cy="707886"/>
          </a:xfrm>
          <a:prstGeom prst="rect">
            <a:avLst/>
          </a:prstGeom>
        </p:spPr>
        <p:txBody>
          <a:bodyPr wrap="none">
            <a:spAutoFit/>
          </a:bodyPr>
          <a:lstStyle/>
          <a:p>
            <a:pPr algn="ctr"/>
            <a:r>
              <a:rPr lang="en-US" sz="2000" dirty="0"/>
              <a:t>High Intensity Drug Trafficking Area (HIDTA) Counties</a:t>
            </a:r>
          </a:p>
          <a:p>
            <a:pPr algn="ctr"/>
            <a:r>
              <a:rPr lang="en-US" sz="2000" dirty="0"/>
              <a:t>10% of score</a:t>
            </a:r>
          </a:p>
        </p:txBody>
      </p:sp>
      <p:sp>
        <p:nvSpPr>
          <p:cNvPr id="6" name="TextBox 5">
            <a:extLst>
              <a:ext uri="{FF2B5EF4-FFF2-40B4-BE49-F238E27FC236}">
                <a16:creationId xmlns:a16="http://schemas.microsoft.com/office/drawing/2014/main" id="{A7CD84BB-17B9-4832-85FE-E05B44D1F2BE}"/>
              </a:ext>
            </a:extLst>
          </p:cNvPr>
          <p:cNvSpPr txBox="1"/>
          <p:nvPr/>
        </p:nvSpPr>
        <p:spPr>
          <a:xfrm>
            <a:off x="-1377263" y="4818051"/>
            <a:ext cx="9066178" cy="707886"/>
          </a:xfrm>
          <a:prstGeom prst="rect">
            <a:avLst/>
          </a:prstGeom>
          <a:noFill/>
        </p:spPr>
        <p:txBody>
          <a:bodyPr wrap="square" rtlCol="0">
            <a:spAutoFit/>
          </a:bodyPr>
          <a:lstStyle/>
          <a:p>
            <a:pPr algn="ctr"/>
            <a:r>
              <a:rPr lang="en-US" sz="2000" dirty="0"/>
              <a:t>High Dose Opioid Prescribing (&gt;90 MED), 2019</a:t>
            </a:r>
          </a:p>
          <a:p>
            <a:pPr algn="ctr"/>
            <a:r>
              <a:rPr lang="en-US" sz="2000" dirty="0"/>
              <a:t>30% of score </a:t>
            </a:r>
          </a:p>
        </p:txBody>
      </p:sp>
      <p:pic>
        <p:nvPicPr>
          <p:cNvPr id="7" name="Picture 6">
            <a:extLst>
              <a:ext uri="{FF2B5EF4-FFF2-40B4-BE49-F238E27FC236}">
                <a16:creationId xmlns:a16="http://schemas.microsoft.com/office/drawing/2014/main" id="{CB5BA6D2-0363-4AB1-9314-C41119771A34}"/>
              </a:ext>
            </a:extLst>
          </p:cNvPr>
          <p:cNvPicPr>
            <a:picLocks noChangeAspect="1"/>
          </p:cNvPicPr>
          <p:nvPr/>
        </p:nvPicPr>
        <p:blipFill>
          <a:blip r:embed="rId3"/>
          <a:stretch>
            <a:fillRect/>
          </a:stretch>
        </p:blipFill>
        <p:spPr>
          <a:xfrm>
            <a:off x="758493" y="5573610"/>
            <a:ext cx="4646517" cy="825628"/>
          </a:xfrm>
          <a:prstGeom prst="rect">
            <a:avLst/>
          </a:prstGeom>
        </p:spPr>
      </p:pic>
      <p:pic>
        <p:nvPicPr>
          <p:cNvPr id="8" name="Picture 7">
            <a:extLst>
              <a:ext uri="{FF2B5EF4-FFF2-40B4-BE49-F238E27FC236}">
                <a16:creationId xmlns:a16="http://schemas.microsoft.com/office/drawing/2014/main" id="{67E539F5-F1BF-4FF6-B05F-4AFCC1D75731}"/>
              </a:ext>
            </a:extLst>
          </p:cNvPr>
          <p:cNvPicPr>
            <a:picLocks noChangeAspect="1"/>
          </p:cNvPicPr>
          <p:nvPr/>
        </p:nvPicPr>
        <p:blipFill>
          <a:blip r:embed="rId4"/>
          <a:stretch>
            <a:fillRect/>
          </a:stretch>
        </p:blipFill>
        <p:spPr>
          <a:xfrm>
            <a:off x="218931" y="262152"/>
            <a:ext cx="6144071" cy="4555899"/>
          </a:xfrm>
          <a:prstGeom prst="rect">
            <a:avLst/>
          </a:prstGeom>
        </p:spPr>
      </p:pic>
    </p:spTree>
    <p:extLst>
      <p:ext uri="{BB962C8B-B14F-4D97-AF65-F5344CB8AC3E}">
        <p14:creationId xmlns:p14="http://schemas.microsoft.com/office/powerpoint/2010/main" val="3412004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5CF92B-D26F-47EA-957F-A701267F81FD}"/>
              </a:ext>
            </a:extLst>
          </p:cNvPr>
          <p:cNvSpPr txBox="1"/>
          <p:nvPr/>
        </p:nvSpPr>
        <p:spPr>
          <a:xfrm>
            <a:off x="2042809" y="330740"/>
            <a:ext cx="9066178" cy="584775"/>
          </a:xfrm>
          <a:prstGeom prst="rect">
            <a:avLst/>
          </a:prstGeom>
          <a:noFill/>
        </p:spPr>
        <p:txBody>
          <a:bodyPr wrap="square" rtlCol="0">
            <a:spAutoFit/>
          </a:bodyPr>
          <a:lstStyle/>
          <a:p>
            <a:pPr algn="ctr"/>
            <a:r>
              <a:rPr lang="en-US" sz="3200" dirty="0"/>
              <a:t>Composite High Burden Counties and Regions </a:t>
            </a:r>
          </a:p>
        </p:txBody>
      </p:sp>
      <p:graphicFrame>
        <p:nvGraphicFramePr>
          <p:cNvPr id="5" name="Table 4">
            <a:extLst>
              <a:ext uri="{FF2B5EF4-FFF2-40B4-BE49-F238E27FC236}">
                <a16:creationId xmlns:a16="http://schemas.microsoft.com/office/drawing/2014/main" id="{8898C5EE-6BF6-457D-A054-EB413A93811C}"/>
              </a:ext>
            </a:extLst>
          </p:cNvPr>
          <p:cNvGraphicFramePr>
            <a:graphicFrameLocks noGrp="1"/>
          </p:cNvGraphicFramePr>
          <p:nvPr>
            <p:extLst>
              <p:ext uri="{D42A27DB-BD31-4B8C-83A1-F6EECF244321}">
                <p14:modId xmlns:p14="http://schemas.microsoft.com/office/powerpoint/2010/main" val="954282490"/>
              </p:ext>
            </p:extLst>
          </p:nvPr>
        </p:nvGraphicFramePr>
        <p:xfrm>
          <a:off x="1741714" y="1981200"/>
          <a:ext cx="8795657" cy="4352068"/>
        </p:xfrm>
        <a:graphic>
          <a:graphicData uri="http://schemas.openxmlformats.org/drawingml/2006/table">
            <a:tbl>
              <a:tblPr firstRow="1" firstCol="1" bandRow="1">
                <a:tableStyleId>{5C22544A-7EE6-4342-B048-85BDC9FD1C3A}</a:tableStyleId>
              </a:tblPr>
              <a:tblGrid>
                <a:gridCol w="2983323">
                  <a:extLst>
                    <a:ext uri="{9D8B030D-6E8A-4147-A177-3AD203B41FA5}">
                      <a16:colId xmlns:a16="http://schemas.microsoft.com/office/drawing/2014/main" val="883505368"/>
                    </a:ext>
                  </a:extLst>
                </a:gridCol>
                <a:gridCol w="3058249">
                  <a:extLst>
                    <a:ext uri="{9D8B030D-6E8A-4147-A177-3AD203B41FA5}">
                      <a16:colId xmlns:a16="http://schemas.microsoft.com/office/drawing/2014/main" val="3190607134"/>
                    </a:ext>
                  </a:extLst>
                </a:gridCol>
                <a:gridCol w="2754085">
                  <a:extLst>
                    <a:ext uri="{9D8B030D-6E8A-4147-A177-3AD203B41FA5}">
                      <a16:colId xmlns:a16="http://schemas.microsoft.com/office/drawing/2014/main" val="3303573982"/>
                    </a:ext>
                  </a:extLst>
                </a:gridCol>
              </a:tblGrid>
              <a:tr h="233141">
                <a:tc>
                  <a:txBody>
                    <a:bodyPr/>
                    <a:lstStyle/>
                    <a:p>
                      <a:pPr marL="0" marR="0" algn="ctr">
                        <a:lnSpc>
                          <a:spcPct val="107000"/>
                        </a:lnSpc>
                        <a:spcBef>
                          <a:spcPts val="0"/>
                        </a:spcBef>
                        <a:spcAft>
                          <a:spcPts val="0"/>
                        </a:spcAft>
                      </a:pPr>
                      <a:r>
                        <a:rPr lang="en-US" sz="1800" dirty="0">
                          <a:effectLst/>
                        </a:rPr>
                        <a:t>Highest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ctr"/>
                </a:tc>
                <a:tc>
                  <a:txBody>
                    <a:bodyPr/>
                    <a:lstStyle/>
                    <a:p>
                      <a:pPr marL="0" marR="0" algn="ctr">
                        <a:lnSpc>
                          <a:spcPct val="107000"/>
                        </a:lnSpc>
                        <a:spcBef>
                          <a:spcPts val="0"/>
                        </a:spcBef>
                        <a:spcAft>
                          <a:spcPts val="0"/>
                        </a:spcAft>
                      </a:pPr>
                      <a:r>
                        <a:rPr lang="en-US" sz="1800" dirty="0">
                          <a:effectLst/>
                        </a:rPr>
                        <a:t>Middle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ctr"/>
                </a:tc>
                <a:tc>
                  <a:txBody>
                    <a:bodyPr/>
                    <a:lstStyle/>
                    <a:p>
                      <a:pPr marL="0" marR="0" algn="ctr">
                        <a:lnSpc>
                          <a:spcPct val="107000"/>
                        </a:lnSpc>
                        <a:spcBef>
                          <a:spcPts val="0"/>
                        </a:spcBef>
                        <a:spcAft>
                          <a:spcPts val="0"/>
                        </a:spcAft>
                      </a:pPr>
                      <a:r>
                        <a:rPr lang="en-US" sz="1800">
                          <a:effectLst/>
                        </a:rPr>
                        <a:t>Lower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ctr"/>
                </a:tc>
                <a:extLst>
                  <a:ext uri="{0D108BD9-81ED-4DB2-BD59-A6C34878D82A}">
                    <a16:rowId xmlns:a16="http://schemas.microsoft.com/office/drawing/2014/main" val="754061203"/>
                  </a:ext>
                </a:extLst>
              </a:tr>
              <a:tr h="233141">
                <a:tc>
                  <a:txBody>
                    <a:bodyPr/>
                    <a:lstStyle/>
                    <a:p>
                      <a:pPr marL="0" marR="0">
                        <a:lnSpc>
                          <a:spcPct val="107000"/>
                        </a:lnSpc>
                        <a:spcBef>
                          <a:spcPts val="0"/>
                        </a:spcBef>
                        <a:spcAft>
                          <a:spcPts val="0"/>
                        </a:spcAft>
                      </a:pPr>
                      <a:r>
                        <a:rPr lang="en-US" sz="1800">
                          <a:effectLst/>
                        </a:rPr>
                        <a:t>Lane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Lake, Klamath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Polk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370157580"/>
                  </a:ext>
                </a:extLst>
              </a:tr>
              <a:tr h="467377">
                <a:tc>
                  <a:txBody>
                    <a:bodyPr/>
                    <a:lstStyle/>
                    <a:p>
                      <a:pPr marL="0" marR="0">
                        <a:lnSpc>
                          <a:spcPct val="107000"/>
                        </a:lnSpc>
                        <a:spcBef>
                          <a:spcPts val="0"/>
                        </a:spcBef>
                        <a:spcAft>
                          <a:spcPts val="0"/>
                        </a:spcAft>
                      </a:pPr>
                      <a:r>
                        <a:rPr lang="en-US" sz="1800" dirty="0">
                          <a:effectLst/>
                        </a:rPr>
                        <a:t>Douglas, Coos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Lincoln, Benton, Linn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Washington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3723387852"/>
                  </a:ext>
                </a:extLst>
              </a:tr>
              <a:tr h="467377">
                <a:tc>
                  <a:txBody>
                    <a:bodyPr/>
                    <a:lstStyle/>
                    <a:p>
                      <a:pPr marL="0" marR="0">
                        <a:lnSpc>
                          <a:spcPct val="107000"/>
                        </a:lnSpc>
                        <a:spcBef>
                          <a:spcPts val="0"/>
                        </a:spcBef>
                        <a:spcAft>
                          <a:spcPts val="0"/>
                        </a:spcAft>
                      </a:pPr>
                      <a:r>
                        <a:rPr lang="en-US" sz="1800">
                          <a:effectLst/>
                        </a:rPr>
                        <a:t>Jackson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Clackamas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Umatilla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725654895"/>
                  </a:ext>
                </a:extLst>
              </a:tr>
              <a:tr h="467377">
                <a:tc>
                  <a:txBody>
                    <a:bodyPr/>
                    <a:lstStyle/>
                    <a:p>
                      <a:pPr marL="0" marR="0">
                        <a:lnSpc>
                          <a:spcPct val="107000"/>
                        </a:lnSpc>
                        <a:spcBef>
                          <a:spcPts val="0"/>
                        </a:spcBef>
                        <a:spcAft>
                          <a:spcPts val="0"/>
                        </a:spcAft>
                      </a:pPr>
                      <a:r>
                        <a:rPr lang="en-US" sz="1800">
                          <a:effectLst/>
                        </a:rPr>
                        <a:t>Multnomah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Crook, Deschutes, Jefferson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Harney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2792125565"/>
                  </a:ext>
                </a:extLst>
              </a:tr>
              <a:tr h="706366">
                <a:tc>
                  <a:txBody>
                    <a:bodyPr/>
                    <a:lstStyle/>
                    <a:p>
                      <a:pPr marL="0" marR="0">
                        <a:lnSpc>
                          <a:spcPct val="107000"/>
                        </a:lnSpc>
                        <a:spcBef>
                          <a:spcPts val="0"/>
                        </a:spcBef>
                        <a:spcAft>
                          <a:spcPts val="0"/>
                        </a:spcAft>
                      </a:pPr>
                      <a:r>
                        <a:rPr lang="en-US" sz="1800">
                          <a:effectLst/>
                        </a:rPr>
                        <a:t>Clatsop, Tillamook, Columbia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Marion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Wallowa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257114458"/>
                  </a:ext>
                </a:extLst>
              </a:tr>
              <a:tr h="233141">
                <a:tc>
                  <a:txBody>
                    <a:bodyPr/>
                    <a:lstStyle/>
                    <a:p>
                      <a:pPr marL="0" marR="0">
                        <a:lnSpc>
                          <a:spcPct val="107000"/>
                        </a:lnSpc>
                        <a:spcBef>
                          <a:spcPts val="0"/>
                        </a:spcBef>
                        <a:spcAft>
                          <a:spcPts val="0"/>
                        </a:spcAft>
                      </a:pPr>
                      <a:r>
                        <a:rPr lang="en-US" sz="1800">
                          <a:effectLst/>
                        </a:rPr>
                        <a:t>Josephine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Baker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Grant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2200399848"/>
                  </a:ext>
                </a:extLst>
              </a:tr>
              <a:tr h="467377">
                <a:tc>
                  <a:txBody>
                    <a:bodyPr/>
                    <a:lstStyle/>
                    <a:p>
                      <a:pPr marL="0" marR="0">
                        <a:lnSpc>
                          <a:spcPct val="107000"/>
                        </a:lnSpc>
                        <a:spcBef>
                          <a:spcPts val="0"/>
                        </a:spcBef>
                        <a:spcAft>
                          <a:spcPts val="0"/>
                        </a:spcAft>
                      </a:pPr>
                      <a:r>
                        <a:rPr lang="en-US" sz="1800">
                          <a:effectLst/>
                        </a:rPr>
                        <a:t>Curry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Gilliam, Sherman, Wasco</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Morrow</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811685070"/>
                  </a:ext>
                </a:extLst>
              </a:tr>
              <a:tr h="467377">
                <a:tc>
                  <a:txBody>
                    <a:bodyPr/>
                    <a:lstStyle/>
                    <a:p>
                      <a:pPr marL="0" marR="0">
                        <a:lnSpc>
                          <a:spcPct val="107000"/>
                        </a:lnSpc>
                        <a:spcBef>
                          <a:spcPts val="0"/>
                        </a:spcBef>
                        <a:spcAft>
                          <a:spcPts val="0"/>
                        </a:spcAft>
                      </a:pPr>
                      <a:r>
                        <a:rPr lang="en-US" sz="1800">
                          <a:effectLst/>
                        </a:rPr>
                        <a:t>Lake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Malheur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a:effectLst/>
                        </a:rPr>
                        <a:t>Hood River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1590326232"/>
                  </a:ext>
                </a:extLst>
              </a:tr>
              <a:tr h="467377">
                <a:tc>
                  <a:txBody>
                    <a:bodyPr/>
                    <a:lstStyle/>
                    <a:p>
                      <a:pPr marL="0" marR="0">
                        <a:lnSpc>
                          <a:spcPct val="107000"/>
                        </a:lnSpc>
                        <a:spcBef>
                          <a:spcPts val="0"/>
                        </a:spcBef>
                        <a:spcAft>
                          <a:spcPts val="0"/>
                        </a:spcAft>
                      </a:pPr>
                      <a:r>
                        <a:rPr lang="en-US" sz="1800" dirty="0">
                          <a:effectLst/>
                        </a:rPr>
                        <a:t>Union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dirty="0">
                          <a:effectLst/>
                        </a:rPr>
                        <a:t>Yamhill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tc>
                  <a:txBody>
                    <a:bodyPr/>
                    <a:lstStyle/>
                    <a:p>
                      <a:pPr marL="0" marR="0">
                        <a:lnSpc>
                          <a:spcPct val="107000"/>
                        </a:lnSpc>
                        <a:spcBef>
                          <a:spcPts val="0"/>
                        </a:spcBef>
                        <a:spcAft>
                          <a:spcPts val="0"/>
                        </a:spcAft>
                      </a:pPr>
                      <a:r>
                        <a:rPr lang="en-US" sz="1800" dirty="0">
                          <a:effectLst/>
                        </a:rPr>
                        <a:t>Wheeler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913" marR="57913" marT="0" marB="0" anchor="b"/>
                </a:tc>
                <a:extLst>
                  <a:ext uri="{0D108BD9-81ED-4DB2-BD59-A6C34878D82A}">
                    <a16:rowId xmlns:a16="http://schemas.microsoft.com/office/drawing/2014/main" val="276763264"/>
                  </a:ext>
                </a:extLst>
              </a:tr>
            </a:tbl>
          </a:graphicData>
        </a:graphic>
      </p:graphicFrame>
    </p:spTree>
    <p:extLst>
      <p:ext uri="{BB962C8B-B14F-4D97-AF65-F5344CB8AC3E}">
        <p14:creationId xmlns:p14="http://schemas.microsoft.com/office/powerpoint/2010/main" val="2067579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139</Words>
  <Application>Microsoft Office PowerPoint</Application>
  <PresentationFormat>Widescreen</PresentationFormat>
  <Paragraphs>52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Establishing High Burden Overdose Counties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Establishing High Burden Overdose Counties</dc:title>
  <dc:creator>Borges Mary L</dc:creator>
  <cp:lastModifiedBy>Borges Mary L</cp:lastModifiedBy>
  <cp:revision>8</cp:revision>
  <dcterms:created xsi:type="dcterms:W3CDTF">2020-02-03T19:54:38Z</dcterms:created>
  <dcterms:modified xsi:type="dcterms:W3CDTF">2020-02-13T21:51:25Z</dcterms:modified>
</cp:coreProperties>
</file>