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4388" r:id="rId2"/>
    <p:sldMasterId id="2147484532" r:id="rId3"/>
  </p:sldMasterIdLst>
  <p:notesMasterIdLst>
    <p:notesMasterId r:id="rId11"/>
  </p:notesMasterIdLst>
  <p:handoutMasterIdLst>
    <p:handoutMasterId r:id="rId12"/>
  </p:handoutMasterIdLst>
  <p:sldIdLst>
    <p:sldId id="256" r:id="rId4"/>
    <p:sldId id="325" r:id="rId5"/>
    <p:sldId id="280" r:id="rId6"/>
    <p:sldId id="286" r:id="rId7"/>
    <p:sldId id="328" r:id="rId8"/>
    <p:sldId id="326" r:id="rId9"/>
    <p:sldId id="327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76343" autoAdjust="0"/>
  </p:normalViewPr>
  <p:slideViewPr>
    <p:cSldViewPr>
      <p:cViewPr varScale="1">
        <p:scale>
          <a:sx n="87" d="100"/>
          <a:sy n="87" d="100"/>
        </p:scale>
        <p:origin x="23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67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667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3C50EEAD-AA53-465E-AD6D-FD15A1412A9B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2971800" cy="46672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6"/>
            <a:ext cx="2971800" cy="46672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F3577497-ECA5-4C14-BC69-3068EDCB1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50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0" tIns="46146" rIns="92290" bIns="46146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2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0" tIns="46146" rIns="92290" bIns="46146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16100"/>
            <a:ext cx="5485805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0" tIns="46146" rIns="92290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60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0" tIns="46146" rIns="92290" bIns="46146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60"/>
            <a:ext cx="2972098" cy="46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90" tIns="46146" rIns="92290" bIns="4614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8B45829-EC48-437C-BE87-4C62A33A6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86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I’m</a:t>
            </a:r>
            <a:r>
              <a:rPr lang="en-US" altLang="en-US" baseline="0" dirty="0"/>
              <a:t> excited to introduce this afternoon’s work session for our public health system priorities for 2017-19 and beyond. I’ve been asked to share information about how the priorities were developed for each phase.</a:t>
            </a:r>
            <a:endParaRPr lang="en-US" alt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153B61E-B5D6-471D-AA7C-48E54D1E8A29}" type="slidenum">
              <a:rPr lang="en-US" altLang="en-US" sz="1200"/>
              <a:pPr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58486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8977DC7-7893-4A84-B99F-90BE03E225C8}" type="slidenum">
              <a:rPr lang="en-US" altLang="en-US" sz="1200"/>
              <a:pPr/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68690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8977DC7-7893-4A84-B99F-90BE03E225C8}" type="slidenum">
              <a:rPr lang="en-US" altLang="en-US" sz="1200"/>
              <a:pPr/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70629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B2FEEA6-0A3A-42A2-AE56-AF1B134F0FEB}" type="slidenum">
              <a:rPr lang="en-US" altLang="en-US" sz="1200"/>
              <a:pPr/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80618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B2FEEA6-0A3A-42A2-AE56-AF1B134F0FEB}" type="slidenum">
              <a:rPr lang="en-US" altLang="en-US" sz="1200"/>
              <a:pPr/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40675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B2FEEA6-0A3A-42A2-AE56-AF1B134F0FEB}" type="slidenum">
              <a:rPr lang="en-US" altLang="en-US" sz="1200"/>
              <a:pPr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09050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Question for the group: What are your recommendations for balancing a programmatic focus with organizational and system improvements?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8763" indent="-287986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346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4237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6530" indent="-230389"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3056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49583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86109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22634" indent="-230389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B2FEEA6-0A3A-42A2-AE56-AF1B134F0FEB}" type="slidenum">
              <a:rPr lang="en-US" altLang="en-US" sz="1200"/>
              <a:pPr/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0129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8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82BF-E92B-44D1-A7DD-5C9A43051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7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CA155-59E1-42E6-9EF7-2513724A20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01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9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F85A-5CA4-4B41-AE96-249EBB0BFC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36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34A48-2555-4DDD-85FC-83436BAA1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1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CCF95-2108-409C-B45B-362EC30060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012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EEA-A61C-4CBC-8C5C-02B186950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52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6AC15-D6B4-4C32-940A-B10F4F92D2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74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62B70-3B63-404B-A688-057DD6512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32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05AC-3A7E-4E1F-A202-ACDCDFA54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6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AE84-96BB-48E5-8D41-5F8B2935C1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543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1B39F-20FD-42D9-8BA7-D9244272B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8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B585D-5656-4DC7-97B0-2431694607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08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82BB-4987-41AC-9BB5-1F50D47AB8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56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32004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 dirty="0"/>
            </a:lvl1pPr>
          </a:lstStyle>
          <a:p>
            <a:pPr>
              <a:defRPr/>
            </a:pPr>
            <a:r>
              <a:rPr lang="en-US" dirty="0"/>
              <a:t>PUBLIC HEALTH DIVISION</a:t>
            </a:r>
            <a:br>
              <a:rPr lang="en-US" dirty="0"/>
            </a:b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867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7889F-567F-4EAB-8201-31527816C0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107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D6C4-6C35-4C0F-BFC1-D6816B937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860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C7A5B-BF1B-4887-9EF2-600FD9158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112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B1938-A294-4635-BE4A-21CE3551AB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15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7C38-4B0B-458A-9F58-279613012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588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4D3A-F2B0-40D1-B38A-A1CDBCE9F3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62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26DE-32DF-475A-82BE-BBE27D7FA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61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3F2A6-E4AA-45AD-9D6B-AA09978299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89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7E5A5-E3DC-4A50-ABEE-59D558191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682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D613F-7845-4004-A02A-C494C12A8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18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3C2C9-A140-4E74-A03D-E9FC24C2B1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5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7FB2-9F69-4D9B-9AE0-4AF8CE637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3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17A8-720D-426B-9878-1E5C287D2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56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43AFA-1DAD-4775-96E7-6B8E52D8E6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7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9F24D-C320-44D1-8796-E1446E2FD5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F783-DA6E-4BFD-9053-3CB915DBCD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6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(Enter) DEPARTMENT (ALL CAPS)</a:t>
            </a:r>
            <a:br>
              <a:rPr lang="en-US" dirty="0"/>
            </a:br>
            <a:r>
              <a:rPr lang="en-US" dirty="0"/>
              <a:t>(Enter) Division or Office (Mixed Case)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A678-4D9D-482A-99B2-479629A74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6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4DBE98-51AC-41B4-ABED-649A5AD9C1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7" r:id="rId1"/>
    <p:sldLayoutId id="2147484578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6D9F4D-9B79-4041-AEA6-C0790A659C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8" r:id="rId1"/>
    <p:sldLayoutId id="2147484589" r:id="rId2"/>
    <p:sldLayoutId id="2147484590" r:id="rId3"/>
    <p:sldLayoutId id="2147484591" r:id="rId4"/>
    <p:sldLayoutId id="2147484592" r:id="rId5"/>
    <p:sldLayoutId id="2147484593" r:id="rId6"/>
    <p:sldLayoutId id="2147484594" r:id="rId7"/>
    <p:sldLayoutId id="2147484595" r:id="rId8"/>
    <p:sldLayoutId id="2147484596" r:id="rId9"/>
    <p:sldLayoutId id="2147484597" r:id="rId10"/>
    <p:sldLayoutId id="214748459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 descr="Power Point Template PG 2 new sm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4E06774-1C30-4A97-91B8-DFC09AE6C6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99" r:id="rId1"/>
    <p:sldLayoutId id="2147484600" r:id="rId2"/>
    <p:sldLayoutId id="2147484601" r:id="rId3"/>
    <p:sldLayoutId id="2147484602" r:id="rId4"/>
    <p:sldLayoutId id="2147484603" r:id="rId5"/>
    <p:sldLayoutId id="2147484604" r:id="rId6"/>
    <p:sldLayoutId id="2147484605" r:id="rId7"/>
    <p:sldLayoutId id="2147484606" r:id="rId8"/>
    <p:sldLayoutId id="2147484607" r:id="rId9"/>
    <p:sldLayoutId id="2147484608" r:id="rId10"/>
    <p:sldLayoutId id="214748460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PUBLIC HEALTH DIVISION</a:t>
            </a:r>
          </a:p>
          <a:p>
            <a:pPr>
              <a:defRPr/>
            </a:pPr>
            <a:r>
              <a:rPr lang="en-US" dirty="0"/>
              <a:t>Office of the State Public Health Director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en-US" dirty="0"/>
            </a:br>
            <a:r>
              <a:rPr lang="en-US" altLang="en-US" dirty="0"/>
              <a:t>2019-21 public health modernization investment in local public health authorities</a:t>
            </a:r>
            <a:endParaRPr lang="en-US" altLang="en-US" i="1" dirty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July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ED2488-1A1B-4872-BC67-035E38556979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dirty="0"/>
              <a:t>Goals, objectives and inputs for the work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/>
              <a:t>Goal: Utilize state general funds to build on existing investment while positioning the public health system to ensure that </a:t>
            </a:r>
            <a:r>
              <a:rPr lang="en-US" altLang="en-US" sz="2400" i="1" u="sng" dirty="0"/>
              <a:t>all</a:t>
            </a:r>
            <a:r>
              <a:rPr lang="en-US" altLang="en-US" sz="2400" u="sng" dirty="0"/>
              <a:t> essential public health services are </a:t>
            </a:r>
            <a:r>
              <a:rPr lang="en-US" altLang="en-US" sz="2400" i="1" u="sng" dirty="0"/>
              <a:t>available</a:t>
            </a:r>
            <a:r>
              <a:rPr lang="en-US" altLang="en-US" sz="2400" u="sng" dirty="0"/>
              <a:t> to every person in Oregon</a:t>
            </a:r>
            <a:r>
              <a:rPr lang="en-US" altLang="en-US" sz="2400" dirty="0"/>
              <a:t>.</a:t>
            </a:r>
          </a:p>
          <a:p>
            <a:pPr eaLnBrk="1" hangingPunct="1">
              <a:defRPr/>
            </a:pPr>
            <a:r>
              <a:rPr lang="en-US" altLang="en-US" sz="2400" dirty="0"/>
              <a:t>Objectives</a:t>
            </a:r>
          </a:p>
          <a:p>
            <a:pPr lvl="1" eaLnBrk="1" hangingPunct="1">
              <a:defRPr/>
            </a:pPr>
            <a:r>
              <a:rPr lang="en-US" altLang="en-US" sz="2000" dirty="0"/>
              <a:t>Develop distribution of funding that includes ongoing support for partnerships, as well as resources to each local public health authority (LPHA) to address public health challenges and achieve outcomes</a:t>
            </a:r>
          </a:p>
          <a:p>
            <a:pPr lvl="1" eaLnBrk="1" hangingPunct="1">
              <a:defRPr/>
            </a:pPr>
            <a:r>
              <a:rPr lang="en-US" altLang="en-US" sz="2000" dirty="0"/>
              <a:t>Develop a scope of work and Program Element to accompany new investment</a:t>
            </a:r>
          </a:p>
          <a:p>
            <a:pPr eaLnBrk="1" hangingPunct="1">
              <a:defRPr/>
            </a:pPr>
            <a:r>
              <a:rPr lang="en-US" altLang="en-US" sz="2400" dirty="0"/>
              <a:t>Inputs</a:t>
            </a:r>
          </a:p>
          <a:p>
            <a:pPr lvl="1" eaLnBrk="1" hangingPunct="1">
              <a:defRPr/>
            </a:pPr>
            <a:r>
              <a:rPr lang="en-US" altLang="en-US" sz="2000" dirty="0"/>
              <a:t>Public Health Advisory Board (PHAB) funding principles</a:t>
            </a:r>
          </a:p>
          <a:p>
            <a:pPr lvl="1" eaLnBrk="1" hangingPunct="1">
              <a:defRPr/>
            </a:pPr>
            <a:r>
              <a:rPr lang="en-US" altLang="en-US" sz="2000" dirty="0"/>
              <a:t>PHAB guidance on use of funds, June 2019</a:t>
            </a:r>
          </a:p>
          <a:p>
            <a:pPr lvl="1" eaLnBrk="1" hangingPunct="1">
              <a:defRPr/>
            </a:pPr>
            <a:r>
              <a:rPr lang="en-US" altLang="en-US" sz="2000" dirty="0"/>
              <a:t>Public Health Modernization Manual</a:t>
            </a:r>
          </a:p>
          <a:p>
            <a:pPr marL="457200" lvl="1" indent="0" eaLnBrk="1" hangingPunct="1">
              <a:buNone/>
              <a:defRPr/>
            </a:pPr>
            <a:endParaRPr lang="en-US" altLang="en-US" sz="2200" dirty="0"/>
          </a:p>
          <a:p>
            <a:pPr lvl="1" eaLnBrk="1" hangingPunct="1">
              <a:defRPr/>
            </a:pP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2852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ED2488-1A1B-4872-BC67-035E38556979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dirty="0"/>
              <a:t>$15 million investment in public health modernization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/>
              <a:t>Continue and leverage the work that started in </a:t>
            </a:r>
            <a:r>
              <a:rPr lang="en-US" altLang="en-US" sz="2400"/>
              <a:t>the 2017-19 </a:t>
            </a:r>
            <a:r>
              <a:rPr lang="en-US" altLang="en-US" sz="2400" dirty="0"/>
              <a:t>biennium.</a:t>
            </a:r>
          </a:p>
          <a:p>
            <a:pPr eaLnBrk="1" hangingPunct="1">
              <a:defRPr/>
            </a:pPr>
            <a:r>
              <a:rPr lang="en-US" altLang="en-US" sz="2400" dirty="0"/>
              <a:t>Additional resources to continue putting public health modernization into practice and build a </a:t>
            </a:r>
            <a:r>
              <a:rPr lang="en-US" altLang="en-US" sz="2400" i="1" dirty="0"/>
              <a:t>public health system </a:t>
            </a:r>
            <a:r>
              <a:rPr lang="en-US" altLang="en-US" sz="2400" dirty="0"/>
              <a:t>for the future.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BDCA30-0E2C-4F09-A0A1-89F43D0C7CD2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r>
              <a:rPr lang="en-US" altLang="en-US" dirty="0"/>
              <a:t>$15M public health modernization legislatively-approved budget, 2019-21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657600"/>
          </a:xfrm>
        </p:spPr>
        <p:txBody>
          <a:bodyPr/>
          <a:lstStyle/>
          <a:p>
            <a:r>
              <a:rPr lang="en-US" altLang="en-US" sz="2400" dirty="0"/>
              <a:t>Funding to local public health authorities: $10M</a:t>
            </a:r>
          </a:p>
          <a:p>
            <a:r>
              <a:rPr lang="en-US" altLang="en-US" sz="2400" dirty="0"/>
              <a:t>Funding to federally-recognized tribes: $1.2M</a:t>
            </a:r>
          </a:p>
          <a:p>
            <a:r>
              <a:rPr lang="en-US" altLang="en-US" sz="2400" dirty="0"/>
              <a:t>Funding to the OHA Public Health Division: $3.8M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BDCA30-0E2C-4F09-A0A1-89F43D0C7CD2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3350"/>
            <a:ext cx="8229600" cy="1096962"/>
          </a:xfrm>
        </p:spPr>
        <p:txBody>
          <a:bodyPr/>
          <a:lstStyle/>
          <a:p>
            <a:pPr eaLnBrk="1" hangingPunct="1"/>
            <a:r>
              <a:rPr lang="en-US" altLang="en-US" dirty="0"/>
              <a:t>OHA Public Health Division investment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724400"/>
          </a:xfrm>
        </p:spPr>
        <p:txBody>
          <a:bodyPr/>
          <a:lstStyle/>
          <a:p>
            <a:r>
              <a:rPr lang="en-US" altLang="en-US" sz="2400" dirty="0"/>
              <a:t>Targets the following areas:</a:t>
            </a:r>
          </a:p>
          <a:p>
            <a:pPr lvl="1"/>
            <a:r>
              <a:rPr lang="en-US" altLang="en-US" sz="2200" u="sng" dirty="0"/>
              <a:t>Health equity and cultural responsiveness</a:t>
            </a:r>
            <a:r>
              <a:rPr lang="en-US" altLang="en-US" sz="2200" dirty="0"/>
              <a:t>: Implements policy initiatives within PHD and implementation of LPHA health equity plans</a:t>
            </a:r>
          </a:p>
          <a:p>
            <a:pPr lvl="1"/>
            <a:r>
              <a:rPr lang="en-US" altLang="en-US" sz="2200" u="sng" dirty="0"/>
              <a:t>Leadership and organizational competencies</a:t>
            </a:r>
            <a:r>
              <a:rPr lang="en-US" altLang="en-US" sz="2200" dirty="0"/>
              <a:t>: Provides co-learning opportunities for PHD and LPHAs to identify new business models that advance public health modernization</a:t>
            </a:r>
          </a:p>
          <a:p>
            <a:pPr lvl="1"/>
            <a:r>
              <a:rPr lang="en-US" altLang="en-US" sz="2200" u="sng" dirty="0"/>
              <a:t>Assessment and epidemiology</a:t>
            </a:r>
            <a:r>
              <a:rPr lang="en-US" altLang="en-US" sz="2200" dirty="0"/>
              <a:t>: Expands data collection and reporting capacity, including data visualization; funds program evaluation and collection and reporting of public health accountability metrics</a:t>
            </a:r>
          </a:p>
          <a:p>
            <a:pPr lvl="1"/>
            <a:r>
              <a:rPr lang="en-US" altLang="en-US" sz="2200" u="sng" dirty="0"/>
              <a:t>Communicable disease control and environmental health</a:t>
            </a:r>
            <a:r>
              <a:rPr lang="en-US" altLang="en-US" sz="2200" dirty="0"/>
              <a:t>: Provides technical assistance to LPHAs and leverages the communicable disease response system to monitor and respond to environmental health threats</a:t>
            </a:r>
          </a:p>
          <a:p>
            <a:pPr lvl="1"/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36257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BDCA30-0E2C-4F09-A0A1-89F43D0C7CD2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dirty="0"/>
              <a:t>Process and timeline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r>
              <a:rPr lang="en-US" altLang="en-US" sz="2400" dirty="0"/>
              <a:t>July 2-12: Joint Leadership Team (JLT) members identified to participate in funding and Program Element process</a:t>
            </a:r>
          </a:p>
          <a:p>
            <a:r>
              <a:rPr lang="en-US" altLang="en-US" sz="2400" dirty="0"/>
              <a:t>July 16-August 2: JLT workgroup determines how to allocate funding to partnerships and all LPHAs; what work should be included in partnerships versus all LPHAs</a:t>
            </a:r>
          </a:p>
          <a:p>
            <a:r>
              <a:rPr lang="en-US" altLang="en-US" sz="2400" dirty="0"/>
              <a:t>August 5-August 10: JLT workgroup plus content experts from CLHO Communicable Disease and Systems and Innovation develop scope of work and Program Element</a:t>
            </a:r>
          </a:p>
          <a:p>
            <a:r>
              <a:rPr lang="en-US" altLang="en-US" sz="2400" dirty="0"/>
              <a:t>August 15: CLHO meeting for approval</a:t>
            </a:r>
          </a:p>
          <a:p>
            <a:r>
              <a:rPr lang="en-US" altLang="en-US" sz="2400" dirty="0"/>
              <a:t>October 1: LPHA contract amendment includes available funds</a:t>
            </a:r>
          </a:p>
        </p:txBody>
      </p:sp>
    </p:spTree>
    <p:extLst>
      <p:ext uri="{BB962C8B-B14F-4D97-AF65-F5344CB8AC3E}">
        <p14:creationId xmlns:p14="http://schemas.microsoft.com/office/powerpoint/2010/main" val="235765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rgbClr val="005595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005595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5595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5595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BDCA30-0E2C-4F09-A0A1-89F43D0C7CD2}" type="slidenum">
              <a:rPr lang="en-US" altLang="en-US" sz="10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38031987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3395</TotalTime>
  <Words>459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</vt:lpstr>
      <vt:lpstr>Custom Design</vt:lpstr>
      <vt:lpstr>1_Custom Design</vt:lpstr>
      <vt:lpstr>2_Custom Design</vt:lpstr>
      <vt:lpstr> 2019-21 public health modernization investment in local public health authorities</vt:lpstr>
      <vt:lpstr>Goals, objectives and inputs for the work</vt:lpstr>
      <vt:lpstr>$15 million investment in public health modernization</vt:lpstr>
      <vt:lpstr>$15M public health modernization legislatively-approved budget, 2019-21</vt:lpstr>
      <vt:lpstr>OHA Public Health Division investment</vt:lpstr>
      <vt:lpstr>Process and timeline</vt:lpstr>
      <vt:lpstr>Questions?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BIDDLECOM Cara M</cp:lastModifiedBy>
  <cp:revision>316</cp:revision>
  <cp:lastPrinted>2019-07-10T17:51:54Z</cp:lastPrinted>
  <dcterms:created xsi:type="dcterms:W3CDTF">2010-08-23T12:44:57Z</dcterms:created>
  <dcterms:modified xsi:type="dcterms:W3CDTF">2019-07-12T15:01:59Z</dcterms:modified>
</cp:coreProperties>
</file>