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7"/>
  </p:notesMasterIdLst>
  <p:sldIdLst>
    <p:sldId id="256" r:id="rId2"/>
    <p:sldId id="273" r:id="rId3"/>
    <p:sldId id="274" r:id="rId4"/>
    <p:sldId id="262" r:id="rId5"/>
    <p:sldId id="263" r:id="rId6"/>
    <p:sldId id="257" r:id="rId7"/>
    <p:sldId id="259" r:id="rId8"/>
    <p:sldId id="258" r:id="rId9"/>
    <p:sldId id="264" r:id="rId10"/>
    <p:sldId id="277" r:id="rId11"/>
    <p:sldId id="265" r:id="rId12"/>
    <p:sldId id="266" r:id="rId13"/>
    <p:sldId id="267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95"/>
    <a:srgbClr val="D0C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4" autoAdjust="0"/>
    <p:restoredTop sz="94629" autoAdjust="0"/>
  </p:normalViewPr>
  <p:slideViewPr>
    <p:cSldViewPr>
      <p:cViewPr varScale="1">
        <p:scale>
          <a:sx n="72" d="100"/>
          <a:sy n="72" d="100"/>
        </p:scale>
        <p:origin x="15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4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2D633AB-3FCA-433A-ABB8-E0C53EBDE9D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A699C49-CFEB-4A86-815F-D0E1F9D4426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44B5131-037D-471E-9DD3-092BFA03C8B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8283816F-A8A6-4359-8900-F444CE33800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805846CA-A3C4-41F8-A68D-24A9B4A546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3703EF8A-A18C-4F04-A8AF-7855CE9E65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BDF2BC-B8EF-407C-909C-3D2F98411E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FD8B5359-898A-4E43-964B-A325634EB1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8A8605FE-B596-4497-A458-26340662F2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Title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EFCC5D7-F37E-467A-8163-DC30225B3BB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134DE4-009A-4292-B714-A5A3B1F4C52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6096000"/>
            <a:ext cx="2895600" cy="476250"/>
          </a:xfrm>
        </p:spPr>
        <p:txBody>
          <a:bodyPr/>
          <a:lstStyle>
            <a:lvl1pPr algn="l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13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88386-F798-40A5-9767-4425157F8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F6E6F-D816-4056-82F1-BC3E390B6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3E5B73-6957-4073-B048-20F18CEB33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53A2173-A004-4A1A-938A-6A374EC8446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A6524-DBFA-42BF-80E4-D6ABD66FEE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EB2AE51-A27E-4387-8BC4-2EC05B8C412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75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081A0A-084C-4FEC-9A20-59F69A42F2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797D48-BB16-486C-87A9-34EC4A496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554CB6-1A15-42BF-B3E8-564690F80B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078EA66-0F37-49CA-8D81-9E60905D37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6EF7B-4B2A-41CC-9936-E9ED515EAB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84B9BB3-71D4-4BCA-B87D-152A26CBCAC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14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6A916-6AF4-41D3-91C9-2797D2F87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33930-CADB-4265-93B0-BED070A6B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ACC193-D49C-48C6-8108-D279D0D651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D2C8B29-AC5A-4389-AE7A-F11AD983D1B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7BC33-5059-4C6B-9719-3C7181102A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9379C86-1375-4E6B-8CB7-5CDFCBD5942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47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C168A-7F82-4A17-87F2-39295C919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A559F-E8A1-46BF-835C-11C39A498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672FA2-FA57-410F-A0E7-632A423A7B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A99366E-1736-4FEA-8DEC-4A670F6B4AA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7E73A-E264-47B9-B152-0070E38202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AAB2587-E868-410A-8E2C-396673F8FC4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522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04112-E4A5-4310-8935-A31BA8839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364BF-4EF1-4B9F-9BA6-AE03622209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B9CF5-A4A5-4F7A-837F-BCD063B8C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79AF08-D549-46FD-8465-83DAE220B7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209509C-625E-441E-BAC9-97C3670EAA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E0C18-0F55-4E31-B71A-7DC8683AB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AFA8C604-8234-487D-A84E-0040539B9A6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11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53295-7C4D-4273-AF0E-DC157D7E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735BC-2732-4654-A4C0-649008FE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C1399C-82B2-44F7-A9C6-53576616C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F6DB76-0ADC-4AE4-9DA0-968A61740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37AB24-A068-4712-9D9D-0B477798C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35555E9-6570-42DA-A681-66F8402462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8F84B91-C972-4829-B1BA-84072CCFDF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C2C44-CEF6-4041-A712-9D1A212CF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EDBE82DE-BBE7-4D3F-BEC8-2BD3986B301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17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2A2C-804D-497B-B3D1-D121BBB4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E0DC029-7467-4B0E-8555-47C4F81124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F54D5CB-1E44-411D-8878-85831D5562E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ED607-CBB8-4C7D-AC27-DD0CD9FA3E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EC74BD34-D33B-4F68-8284-61AF8E56BA8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64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35EDB71-8CB4-49CF-85EE-167C7EA070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B035F221-2A26-4D94-BC5E-5EAC5B068B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6986D-6B80-4B50-8CC3-37CD149DEC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6E92D718-4834-4C50-B8D7-770BA8E168A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35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7623-BDCC-4FF5-828D-A02415A96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1BA8F-2576-4104-BC0A-7344B57DD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80867-7DDA-4A65-9A38-8653E862D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2D30CF-CD06-41E9-963A-790764CF6A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C42C2D8-2ED9-404D-A506-7DFE723565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03E9D-5F9B-4C64-B16E-079178B59D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AAE21CBD-5C1F-456B-B40A-9648F948142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42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1320-7A4D-41F3-AA82-F93913ED7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7FADD9-8E37-488C-B1BE-1A90D2B2B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5BEDC-B521-42F6-97D2-6ABCEE641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4CE3E-E719-42D1-AB84-E769717AB1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2951D01-3597-4D21-A6AA-BCD7C3AC0E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CCE2B-8E47-4B5A-8AC6-8445E6BFE3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38F1F53-0D33-43DA-B96C-ADF2E03D9EC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64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ower Point Template PG 2 new sm">
            <a:extLst>
              <a:ext uri="{FF2B5EF4-FFF2-40B4-BE49-F238E27FC236}">
                <a16:creationId xmlns:a16="http://schemas.microsoft.com/office/drawing/2014/main" id="{1E72F7C4-34A8-4F60-B3C7-4EDD25AF34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057DBEDC-980F-4E25-A377-3BA970561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72E30F2B-0F7E-4A1F-9331-83DC81FFA1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D071E076-35CC-419A-831F-2DF67A9E744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3016D316-D0B2-4A60-B1F2-52E7FC00FB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fld id="{EE66AF61-56A8-4D2F-96BC-FC1BC33F6C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6AAD7FA5-EC22-4A9C-AC90-85DFDF04FA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559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005595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rgbClr val="005595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rgbClr val="005595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rgbClr val="0055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ali.k.hamade@state.or.u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3A0178F-5D41-4041-A594-31393DC060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Public Health Modernization</a:t>
            </a:r>
            <a:br>
              <a:rPr lang="en-US" altLang="en-US"/>
            </a:br>
            <a:r>
              <a:rPr lang="en-US" altLang="en-US"/>
              <a:t>Data Access and Visualization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A986E7F-CAD9-4EE0-95BD-093B2148F1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Ali Hamade, PhD</a:t>
            </a:r>
          </a:p>
          <a:p>
            <a:pPr eaLnBrk="1" hangingPunct="1"/>
            <a:r>
              <a:rPr lang="en-US" altLang="en-US" sz="2400" dirty="0"/>
              <a:t>Deputy State Epidemiologist</a:t>
            </a:r>
          </a:p>
          <a:p>
            <a:pPr eaLnBrk="1" hangingPunct="1"/>
            <a:r>
              <a:rPr lang="en-US" altLang="en-US" sz="2400" dirty="0"/>
              <a:t>April 18, 2019</a:t>
            </a:r>
          </a:p>
          <a:p>
            <a:pPr eaLnBrk="1" hangingPunct="1"/>
            <a:endParaRPr lang="en-US" alt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06633-9FE3-47F0-8BC7-197C696F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547" y="87197"/>
            <a:ext cx="4495800" cy="715962"/>
          </a:xfrm>
        </p:spPr>
        <p:txBody>
          <a:bodyPr/>
          <a:lstStyle/>
          <a:p>
            <a:r>
              <a:rPr lang="en-US" dirty="0"/>
              <a:t>Data continuum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88DDB-61E1-4E69-998F-34E7C6CC8A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37BC33-5059-4C6B-9719-3C7181102A1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D67DDD-F3B1-4D18-93B9-6C2ADFAB1528}"/>
              </a:ext>
            </a:extLst>
          </p:cNvPr>
          <p:cNvSpPr txBox="1"/>
          <p:nvPr/>
        </p:nvSpPr>
        <p:spPr>
          <a:xfrm>
            <a:off x="3124200" y="990600"/>
            <a:ext cx="1847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A4E679-7B2F-4B20-BBCD-80B400BCE380}"/>
              </a:ext>
            </a:extLst>
          </p:cNvPr>
          <p:cNvSpPr txBox="1"/>
          <p:nvPr/>
        </p:nvSpPr>
        <p:spPr>
          <a:xfrm>
            <a:off x="507877" y="759766"/>
            <a:ext cx="12362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005595"/>
                </a:solidFill>
                <a:latin typeface="+mn-lt"/>
              </a:rPr>
              <a:t>What?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5D9813-DE99-43A9-8A01-31EC609FEBA2}"/>
              </a:ext>
            </a:extLst>
          </p:cNvPr>
          <p:cNvSpPr txBox="1"/>
          <p:nvPr/>
        </p:nvSpPr>
        <p:spPr>
          <a:xfrm>
            <a:off x="6934201" y="719341"/>
            <a:ext cx="12362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005595"/>
                </a:solidFill>
                <a:latin typeface="+mn-lt"/>
              </a:rPr>
              <a:t>How?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1B3F2-ABDF-42DA-BC7E-553E3DAFB020}"/>
              </a:ext>
            </a:extLst>
          </p:cNvPr>
          <p:cNvSpPr txBox="1"/>
          <p:nvPr/>
        </p:nvSpPr>
        <p:spPr>
          <a:xfrm>
            <a:off x="3308931" y="1313756"/>
            <a:ext cx="263111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005595"/>
                </a:solidFill>
                <a:latin typeface="+mn-lt"/>
              </a:rPr>
              <a:t>Collection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E9F55A-8B2D-480C-BCAB-2E3524A8F0A3}"/>
              </a:ext>
            </a:extLst>
          </p:cNvPr>
          <p:cNvSpPr txBox="1"/>
          <p:nvPr/>
        </p:nvSpPr>
        <p:spPr>
          <a:xfrm>
            <a:off x="3352543" y="2690760"/>
            <a:ext cx="263111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005595"/>
                </a:solidFill>
                <a:latin typeface="+mn-lt"/>
              </a:rPr>
              <a:t>Analysis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11405E-7D84-4F20-AE50-79FA865CF754}"/>
              </a:ext>
            </a:extLst>
          </p:cNvPr>
          <p:cNvSpPr txBox="1"/>
          <p:nvPr/>
        </p:nvSpPr>
        <p:spPr>
          <a:xfrm>
            <a:off x="3276600" y="3810000"/>
            <a:ext cx="263111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005595"/>
                </a:solidFill>
                <a:latin typeface="+mn-lt"/>
              </a:rPr>
              <a:t>Reporting/</a:t>
            </a:r>
          </a:p>
          <a:p>
            <a:pPr algn="l"/>
            <a:r>
              <a:rPr lang="en-US" b="1" dirty="0">
                <a:solidFill>
                  <a:srgbClr val="005595"/>
                </a:solidFill>
                <a:latin typeface="+mn-lt"/>
              </a:rPr>
              <a:t>Communicating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707D91-3AD8-404F-80EB-7DC579619062}"/>
              </a:ext>
            </a:extLst>
          </p:cNvPr>
          <p:cNvSpPr txBox="1"/>
          <p:nvPr/>
        </p:nvSpPr>
        <p:spPr>
          <a:xfrm>
            <a:off x="3256440" y="5239984"/>
            <a:ext cx="263111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005595"/>
                </a:solidFill>
                <a:latin typeface="+mn-lt"/>
              </a:rPr>
              <a:t>Interpretation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59914-12DB-4322-9ADB-80D758430201}"/>
              </a:ext>
            </a:extLst>
          </p:cNvPr>
          <p:cNvSpPr txBox="1"/>
          <p:nvPr/>
        </p:nvSpPr>
        <p:spPr>
          <a:xfrm>
            <a:off x="430347" y="1221431"/>
            <a:ext cx="2362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Reportable diseases</a:t>
            </a:r>
          </a:p>
          <a:p>
            <a:pPr algn="l"/>
            <a:r>
              <a:rPr lang="en-US" sz="1600" dirty="0">
                <a:latin typeface="+mn-lt"/>
              </a:rPr>
              <a:t>Vital statistics</a:t>
            </a:r>
          </a:p>
          <a:p>
            <a:pPr algn="l"/>
            <a:r>
              <a:rPr lang="en-US" sz="1600" dirty="0">
                <a:latin typeface="+mn-lt"/>
              </a:rPr>
              <a:t>Surveys</a:t>
            </a:r>
          </a:p>
          <a:p>
            <a:pPr algn="l"/>
            <a:r>
              <a:rPr lang="en-US" sz="1600" dirty="0">
                <a:latin typeface="+mn-lt"/>
              </a:rPr>
              <a:t>Service delivery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AD2DB5-C386-44DF-A3F2-1D679BEDCAF5}"/>
              </a:ext>
            </a:extLst>
          </p:cNvPr>
          <p:cNvSpPr txBox="1"/>
          <p:nvPr/>
        </p:nvSpPr>
        <p:spPr>
          <a:xfrm>
            <a:off x="449582" y="2484819"/>
            <a:ext cx="2362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Incidence/ prevalence</a:t>
            </a:r>
          </a:p>
          <a:p>
            <a:pPr algn="l"/>
            <a:r>
              <a:rPr lang="en-US" sz="1600" dirty="0">
                <a:latin typeface="+mn-lt"/>
              </a:rPr>
              <a:t>Time trends</a:t>
            </a:r>
          </a:p>
          <a:p>
            <a:pPr algn="l"/>
            <a:r>
              <a:rPr lang="en-US" sz="1600" dirty="0">
                <a:latin typeface="+mn-lt"/>
              </a:rPr>
              <a:t>Demographics</a:t>
            </a:r>
          </a:p>
          <a:p>
            <a:pPr algn="l"/>
            <a:r>
              <a:rPr lang="en-US" sz="1600" dirty="0">
                <a:latin typeface="+mn-lt"/>
              </a:rPr>
              <a:t>County distribution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8BA99D-8672-417B-9DE5-228E9EDBA4A2}"/>
              </a:ext>
            </a:extLst>
          </p:cNvPr>
          <p:cNvSpPr txBox="1"/>
          <p:nvPr/>
        </p:nvSpPr>
        <p:spPr>
          <a:xfrm>
            <a:off x="6329929" y="1231374"/>
            <a:ext cx="2362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Electronic reporting</a:t>
            </a:r>
          </a:p>
          <a:p>
            <a:pPr algn="l"/>
            <a:r>
              <a:rPr lang="en-US" sz="1600" dirty="0">
                <a:latin typeface="+mn-lt"/>
              </a:rPr>
              <a:t>On-line / phone</a:t>
            </a:r>
          </a:p>
          <a:p>
            <a:pPr algn="l"/>
            <a:r>
              <a:rPr lang="en-US" sz="1600" dirty="0">
                <a:latin typeface="+mn-lt"/>
              </a:rPr>
              <a:t>Interoperability</a:t>
            </a:r>
          </a:p>
          <a:p>
            <a:pPr algn="l"/>
            <a:r>
              <a:rPr lang="en-US" sz="1600" dirty="0">
                <a:latin typeface="+mn-lt"/>
              </a:rPr>
              <a:t>Data exchange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E6BED4-9E4C-4974-B1BC-37E0DD4CB122}"/>
              </a:ext>
            </a:extLst>
          </p:cNvPr>
          <p:cNvSpPr txBox="1"/>
          <p:nvPr/>
        </p:nvSpPr>
        <p:spPr>
          <a:xfrm>
            <a:off x="6321051" y="2458812"/>
            <a:ext cx="2362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SPSS</a:t>
            </a:r>
          </a:p>
          <a:p>
            <a:pPr algn="l"/>
            <a:r>
              <a:rPr lang="en-US" sz="1600" dirty="0">
                <a:latin typeface="+mn-lt"/>
              </a:rPr>
              <a:t>SAS</a:t>
            </a:r>
          </a:p>
          <a:p>
            <a:pPr algn="l"/>
            <a:r>
              <a:rPr lang="en-US" sz="1600" dirty="0">
                <a:latin typeface="+mn-lt"/>
              </a:rPr>
              <a:t>Stata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496CED-7BEF-4393-9567-A8A035A357DF}"/>
              </a:ext>
            </a:extLst>
          </p:cNvPr>
          <p:cNvSpPr txBox="1"/>
          <p:nvPr/>
        </p:nvSpPr>
        <p:spPr>
          <a:xfrm>
            <a:off x="449582" y="3733800"/>
            <a:ext cx="23622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Data Reports</a:t>
            </a:r>
          </a:p>
          <a:p>
            <a:pPr algn="l"/>
            <a:r>
              <a:rPr lang="en-US" sz="1600" dirty="0">
                <a:latin typeface="+mn-lt"/>
              </a:rPr>
              <a:t>Fact sheets</a:t>
            </a:r>
          </a:p>
          <a:p>
            <a:pPr algn="l"/>
            <a:r>
              <a:rPr lang="en-US" sz="1600" dirty="0">
                <a:solidFill>
                  <a:srgbClr val="FF0000"/>
                </a:solidFill>
                <a:latin typeface="+mn-lt"/>
              </a:rPr>
              <a:t>Interactive visualization, web-based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BD2C6B-8209-4E8E-900C-05D17234034A}"/>
              </a:ext>
            </a:extLst>
          </p:cNvPr>
          <p:cNvSpPr txBox="1"/>
          <p:nvPr/>
        </p:nvSpPr>
        <p:spPr>
          <a:xfrm>
            <a:off x="6321051" y="3794316"/>
            <a:ext cx="2362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Static PDFs</a:t>
            </a:r>
          </a:p>
          <a:p>
            <a:pPr algn="l"/>
            <a:r>
              <a:rPr lang="en-US" sz="1600" dirty="0">
                <a:solidFill>
                  <a:srgbClr val="FF0000"/>
                </a:solidFill>
                <a:latin typeface="+mn-lt"/>
              </a:rPr>
              <a:t>Tableau</a:t>
            </a:r>
          </a:p>
          <a:p>
            <a:pPr algn="l"/>
            <a:r>
              <a:rPr lang="en-US" sz="1600" dirty="0">
                <a:solidFill>
                  <a:srgbClr val="FF0000"/>
                </a:solidFill>
                <a:latin typeface="+mn-lt"/>
              </a:rPr>
              <a:t>Power BI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7F7661-64EA-4526-8ED0-ABCF5450B2C7}"/>
              </a:ext>
            </a:extLst>
          </p:cNvPr>
          <p:cNvSpPr txBox="1"/>
          <p:nvPr/>
        </p:nvSpPr>
        <p:spPr>
          <a:xfrm>
            <a:off x="463638" y="4984283"/>
            <a:ext cx="2362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Population impact</a:t>
            </a:r>
          </a:p>
          <a:p>
            <a:pPr algn="l"/>
            <a:r>
              <a:rPr lang="en-US" sz="1600" dirty="0">
                <a:latin typeface="+mn-lt"/>
              </a:rPr>
              <a:t>Program evaluation</a:t>
            </a:r>
          </a:p>
          <a:p>
            <a:pPr algn="l"/>
            <a:r>
              <a:rPr lang="en-US" sz="1600" dirty="0">
                <a:latin typeface="+mn-lt"/>
              </a:rPr>
              <a:t>Policy development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BB28E4-1B60-4EB7-826F-0A1799330650}"/>
              </a:ext>
            </a:extLst>
          </p:cNvPr>
          <p:cNvSpPr txBox="1"/>
          <p:nvPr/>
        </p:nvSpPr>
        <p:spPr>
          <a:xfrm>
            <a:off x="6364919" y="4984283"/>
            <a:ext cx="247428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Presentations to policy-makers</a:t>
            </a:r>
          </a:p>
          <a:p>
            <a:pPr algn="l"/>
            <a:r>
              <a:rPr lang="en-US" sz="1600" dirty="0">
                <a:latin typeface="+mn-lt"/>
              </a:rPr>
              <a:t>Presentations to funders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3EB70E8-91D4-48A5-A506-9C1E2BCD4BE8}"/>
              </a:ext>
            </a:extLst>
          </p:cNvPr>
          <p:cNvCxnSpPr>
            <a:cxnSpLocks/>
          </p:cNvCxnSpPr>
          <p:nvPr/>
        </p:nvCxnSpPr>
        <p:spPr bwMode="auto">
          <a:xfrm>
            <a:off x="4083728" y="1760040"/>
            <a:ext cx="0" cy="83076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1E98C2A-139D-4A47-AFD2-A80194F22435}"/>
              </a:ext>
            </a:extLst>
          </p:cNvPr>
          <p:cNvCxnSpPr>
            <a:cxnSpLocks/>
          </p:cNvCxnSpPr>
          <p:nvPr/>
        </p:nvCxnSpPr>
        <p:spPr bwMode="auto">
          <a:xfrm>
            <a:off x="4083728" y="3169379"/>
            <a:ext cx="0" cy="75244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9D5A6A6-D315-445C-9624-F5EFD8C9C50A}"/>
              </a:ext>
            </a:extLst>
          </p:cNvPr>
          <p:cNvCxnSpPr>
            <a:cxnSpLocks/>
          </p:cNvCxnSpPr>
          <p:nvPr/>
        </p:nvCxnSpPr>
        <p:spPr bwMode="auto">
          <a:xfrm>
            <a:off x="4083728" y="4581558"/>
            <a:ext cx="0" cy="75244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0F28FDE-A2C3-4E33-A77F-3B1CD539F53F}"/>
              </a:ext>
            </a:extLst>
          </p:cNvPr>
          <p:cNvSpPr txBox="1"/>
          <p:nvPr/>
        </p:nvSpPr>
        <p:spPr>
          <a:xfrm>
            <a:off x="2660929" y="981488"/>
            <a:ext cx="36946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8000" dirty="0"/>
              <a:t>}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CB7490-013B-4AF3-88C1-F99CA39DC80C}"/>
              </a:ext>
            </a:extLst>
          </p:cNvPr>
          <p:cNvSpPr txBox="1"/>
          <p:nvPr/>
        </p:nvSpPr>
        <p:spPr>
          <a:xfrm>
            <a:off x="2628530" y="2213220"/>
            <a:ext cx="36946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8000" dirty="0"/>
              <a:t>}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6C7C70-5308-4794-80E1-E00D6CCF7E18}"/>
              </a:ext>
            </a:extLst>
          </p:cNvPr>
          <p:cNvSpPr txBox="1"/>
          <p:nvPr/>
        </p:nvSpPr>
        <p:spPr>
          <a:xfrm>
            <a:off x="2648771" y="4604646"/>
            <a:ext cx="36946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8000" dirty="0"/>
              <a:t>}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F2E380-C9BC-449E-80DD-CF99BC4FE633}"/>
              </a:ext>
            </a:extLst>
          </p:cNvPr>
          <p:cNvSpPr txBox="1"/>
          <p:nvPr/>
        </p:nvSpPr>
        <p:spPr>
          <a:xfrm>
            <a:off x="2648771" y="3496525"/>
            <a:ext cx="69615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8000" dirty="0"/>
              <a:t>}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AC9F98-508B-4CB0-9973-6605E8413C69}"/>
              </a:ext>
            </a:extLst>
          </p:cNvPr>
          <p:cNvSpPr txBox="1"/>
          <p:nvPr/>
        </p:nvSpPr>
        <p:spPr>
          <a:xfrm>
            <a:off x="5550466" y="1035107"/>
            <a:ext cx="36946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8000" dirty="0"/>
              <a:t>{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363836-488D-4DA8-825B-38E1371A0E46}"/>
              </a:ext>
            </a:extLst>
          </p:cNvPr>
          <p:cNvSpPr txBox="1"/>
          <p:nvPr/>
        </p:nvSpPr>
        <p:spPr>
          <a:xfrm>
            <a:off x="5550466" y="2163650"/>
            <a:ext cx="36946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8000" dirty="0"/>
              <a:t>{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F5CA08-09DA-44D5-9878-56BEF7372092}"/>
              </a:ext>
            </a:extLst>
          </p:cNvPr>
          <p:cNvSpPr txBox="1"/>
          <p:nvPr/>
        </p:nvSpPr>
        <p:spPr>
          <a:xfrm>
            <a:off x="5684787" y="3429000"/>
            <a:ext cx="36946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8000" dirty="0"/>
              <a:t>{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3605D4-075C-4EA5-90ED-691F6E991184}"/>
              </a:ext>
            </a:extLst>
          </p:cNvPr>
          <p:cNvSpPr txBox="1"/>
          <p:nvPr/>
        </p:nvSpPr>
        <p:spPr>
          <a:xfrm>
            <a:off x="5727557" y="4625313"/>
            <a:ext cx="36946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8000" dirty="0"/>
              <a:t>{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B515BF-E795-4728-A014-8A6AF6D04BAF}"/>
              </a:ext>
            </a:extLst>
          </p:cNvPr>
          <p:cNvSpPr/>
          <p:nvPr/>
        </p:nvSpPr>
        <p:spPr bwMode="auto">
          <a:xfrm>
            <a:off x="304801" y="3657600"/>
            <a:ext cx="8387324" cy="1153418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3C576-C078-485C-9604-BF1DBE4AC35F}"/>
              </a:ext>
            </a:extLst>
          </p:cNvPr>
          <p:cNvSpPr txBox="1"/>
          <p:nvPr/>
        </p:nvSpPr>
        <p:spPr>
          <a:xfrm>
            <a:off x="304800" y="6107668"/>
            <a:ext cx="30017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/>
              <a:t>Credits: Katrina Hedberg, MD</a:t>
            </a:r>
          </a:p>
        </p:txBody>
      </p:sp>
    </p:spTree>
    <p:extLst>
      <p:ext uri="{BB962C8B-B14F-4D97-AF65-F5344CB8AC3E}">
        <p14:creationId xmlns:p14="http://schemas.microsoft.com/office/powerpoint/2010/main" val="278775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8BD9017-A65E-4146-A390-42AEDEE48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0375" y="2095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Data access and visualization priorities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0EC957A5-720F-4BB3-97EC-3159A0D543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4025" y="1181100"/>
            <a:ext cx="7772400" cy="4495800"/>
          </a:xfrm>
        </p:spPr>
        <p:txBody>
          <a:bodyPr/>
          <a:lstStyle/>
          <a:p>
            <a:pPr eaLnBrk="1" hangingPunct="1"/>
            <a:r>
              <a:rPr lang="en-US" altLang="en-US"/>
              <a:t>Vital Records</a:t>
            </a:r>
          </a:p>
          <a:p>
            <a:pPr lvl="1" eaLnBrk="1" hangingPunct="1"/>
            <a:r>
              <a:rPr lang="en-US" altLang="en-US"/>
              <a:t>Birth and death data</a:t>
            </a:r>
          </a:p>
          <a:p>
            <a:pPr eaLnBrk="1" hangingPunct="1"/>
            <a:r>
              <a:rPr lang="en-US" altLang="en-US"/>
              <a:t>Reportable conditions</a:t>
            </a:r>
          </a:p>
          <a:p>
            <a:pPr lvl="1" eaLnBrk="1" hangingPunct="1"/>
            <a:r>
              <a:rPr lang="en-US" altLang="en-US"/>
              <a:t>ORPHEUS, OSCaR</a:t>
            </a:r>
          </a:p>
          <a:p>
            <a:pPr eaLnBrk="1" hangingPunct="1"/>
            <a:r>
              <a:rPr lang="en-US" altLang="en-US"/>
              <a:t>Survey data</a:t>
            </a:r>
          </a:p>
          <a:p>
            <a:pPr lvl="1" eaLnBrk="1" hangingPunct="1"/>
            <a:r>
              <a:rPr lang="en-US" altLang="en-US"/>
              <a:t>BRFSS; OHT; Student Health Survey; PRAMS I/II </a:t>
            </a:r>
          </a:p>
          <a:p>
            <a:pPr eaLnBrk="1" hangingPunct="1"/>
            <a:r>
              <a:rPr lang="en-US" altLang="en-US"/>
              <a:t>Service delivery</a:t>
            </a:r>
          </a:p>
          <a:p>
            <a:pPr lvl="1" eaLnBrk="1" hangingPunct="1"/>
            <a:r>
              <a:rPr lang="en-US" altLang="en-US"/>
              <a:t>Alert IIS (Immunizations); Oregon Trauma Registry, Prescription Drug Monitoring Program </a:t>
            </a:r>
          </a:p>
          <a:p>
            <a:pPr eaLnBrk="1" hangingPunct="1"/>
            <a:r>
              <a:rPr lang="en-US" altLang="en-US"/>
              <a:t>Environmental and Regulatory</a:t>
            </a:r>
          </a:p>
          <a:p>
            <a:pPr lvl="1" eaLnBrk="1" hangingPunct="1"/>
            <a:r>
              <a:rPr lang="en-US" altLang="en-US"/>
              <a:t>Safe drinking water information system</a:t>
            </a:r>
          </a:p>
          <a:p>
            <a:pPr eaLnBrk="1" hangingPunct="1"/>
            <a:r>
              <a:rPr lang="en-US" altLang="en-US"/>
              <a:t>Emergency Preparedness and Response</a:t>
            </a:r>
          </a:p>
          <a:p>
            <a:pPr lvl="1" eaLnBrk="1" hangingPunct="1"/>
            <a:r>
              <a:rPr lang="en-US" altLang="en-US"/>
              <a:t>Electronic Surveillance System for Early Notification of Community Based Epidemics (ESSENCE)</a:t>
            </a:r>
          </a:p>
          <a:p>
            <a:pPr eaLnBrk="1" hangingPunct="1"/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17FE79-150C-49D6-A9B8-C63AD252C9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C75B60-CA83-444A-BE23-B1AEBA855CAC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A76C937A-1C2A-4B7E-8ADE-3EA3607D0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Measuring our performance on data visualization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4F1F1-0E81-4B25-9B4A-3AFC2A2441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32D41E-EBA3-4D47-B46C-E5491DB0029C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D18B77F6-3967-47E2-B85E-E93984DFE71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16000" y="1616075"/>
          <a:ext cx="7061200" cy="4098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792">
                  <a:extLst>
                    <a:ext uri="{9D8B030D-6E8A-4147-A177-3AD203B41FA5}">
                      <a16:colId xmlns:a16="http://schemas.microsoft.com/office/drawing/2014/main" val="4063249988"/>
                    </a:ext>
                  </a:extLst>
                </a:gridCol>
                <a:gridCol w="5173042">
                  <a:extLst>
                    <a:ext uri="{9D8B030D-6E8A-4147-A177-3AD203B41FA5}">
                      <a16:colId xmlns:a16="http://schemas.microsoft.com/office/drawing/2014/main" val="3781681946"/>
                    </a:ext>
                  </a:extLst>
                </a:gridCol>
                <a:gridCol w="1605366">
                  <a:extLst>
                    <a:ext uri="{9D8B030D-6E8A-4147-A177-3AD203B41FA5}">
                      <a16:colId xmlns:a16="http://schemas.microsoft.com/office/drawing/2014/main" val="3608803950"/>
                    </a:ext>
                  </a:extLst>
                </a:gridCol>
              </a:tblGrid>
              <a:tr h="35996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Benchmark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Points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24888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Data visualization plan in place that includes maintenance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9078052"/>
                  </a:ext>
                </a:extLst>
              </a:tr>
              <a:tr h="7526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Data visualization and database software acquired and staff available who can use it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5008866"/>
                  </a:ext>
                </a:extLst>
              </a:tr>
              <a:tr h="11289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Back-end database created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OR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If project already complete, data updated per schedule in plan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7781044"/>
                  </a:ext>
                </a:extLst>
              </a:tr>
              <a:tr h="3926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Data visualization created and published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9923348"/>
                  </a:ext>
                </a:extLst>
              </a:tr>
              <a:tr h="379054"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Score for comprehensive projects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sum of 1 to 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7116697"/>
                  </a:ext>
                </a:extLst>
              </a:tr>
              <a:tr h="536935"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Score for partial projects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50%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78971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2543EADB-FB65-4CB3-AFA5-8BB21A8A99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Performance measure plan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EC06B259-7358-4F80-A0E0-0C8CD28400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All data set owners will develop a plan that details how they will publish and share data interactively</a:t>
            </a:r>
          </a:p>
          <a:p>
            <a:pPr eaLnBrk="1" hangingPunct="1"/>
            <a:r>
              <a:rPr lang="en-US" altLang="en-US" sz="2400"/>
              <a:t>Plan will include items on </a:t>
            </a:r>
          </a:p>
          <a:p>
            <a:pPr lvl="1" eaLnBrk="1" hangingPunct="1"/>
            <a:r>
              <a:rPr lang="en-US" altLang="en-US" sz="2200"/>
              <a:t>Partner engagement</a:t>
            </a:r>
          </a:p>
          <a:p>
            <a:pPr lvl="2" eaLnBrk="1" hangingPunct="1"/>
            <a:r>
              <a:rPr lang="en-US" altLang="en-US" sz="2000"/>
              <a:t>How to best share data with LPHAs, tribes, others</a:t>
            </a:r>
          </a:p>
          <a:p>
            <a:pPr lvl="2" eaLnBrk="1" hangingPunct="1"/>
            <a:r>
              <a:rPr lang="en-US" altLang="en-US" sz="2000"/>
              <a:t>Ensure that data are useful for partners</a:t>
            </a:r>
          </a:p>
          <a:p>
            <a:pPr lvl="1" eaLnBrk="1" hangingPunct="1"/>
            <a:r>
              <a:rPr lang="en-US" altLang="en-US" sz="2200"/>
              <a:t>Evaluation</a:t>
            </a:r>
          </a:p>
          <a:p>
            <a:pPr lvl="1" eaLnBrk="1" hangingPunct="1"/>
            <a:r>
              <a:rPr lang="en-US" altLang="en-US" sz="2200"/>
              <a:t>Continuous Quality Improvement</a:t>
            </a:r>
          </a:p>
          <a:p>
            <a:pPr lvl="2"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3056F9-8941-4B8B-9DB2-231AFD59BC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53DC9C-9AE1-42A5-8A2A-DF542B058110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1940E12-A2A8-458F-8A84-4DE0A22ABF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/>
              <a:t>Questions and discussion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CAA05F85-816D-468D-83E4-9D0696AFC9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114800"/>
          </a:xfrm>
        </p:spPr>
        <p:txBody>
          <a:bodyPr/>
          <a:lstStyle/>
          <a:p>
            <a:r>
              <a:rPr lang="en-US" altLang="en-US" sz="2400"/>
              <a:t>Are we missing any important data access &amp; visualization strategies in terms of modernizing Oregon’s public health system?</a:t>
            </a:r>
          </a:p>
          <a:p>
            <a:endParaRPr lang="en-US" altLang="en-US" sz="2400"/>
          </a:p>
          <a:p>
            <a:r>
              <a:rPr lang="en-US" altLang="en-US" sz="2400"/>
              <a:t>What feedback do you have on this plan or strategy? </a:t>
            </a:r>
          </a:p>
          <a:p>
            <a:endParaRPr lang="en-US" altLang="en-US" sz="2400"/>
          </a:p>
          <a:p>
            <a:r>
              <a:rPr lang="en-US" altLang="en-US" sz="2400"/>
              <a:t>Do you see any underlying biases in our plan for data visualization?</a:t>
            </a:r>
          </a:p>
          <a:p>
            <a:endParaRPr lang="en-US" altLang="en-US" sz="2400"/>
          </a:p>
          <a:p>
            <a:endParaRPr lang="en-US" altLang="en-US" sz="24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5E0011-59DB-42D0-8F31-0B4AB133EF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4EE0C3-93A8-4197-9BBA-340B7A5C2A3B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D32E1606-F729-42F6-971B-5933B0108E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600">
                <a:hlinkClick r:id="rId2"/>
              </a:rPr>
              <a:t>ali.k.hamade@state.or.us</a:t>
            </a:r>
            <a:br>
              <a:rPr lang="en-US" altLang="en-US" sz="3600"/>
            </a:br>
            <a:endParaRPr lang="en-US" altLang="en-US" sz="3600"/>
          </a:p>
        </p:txBody>
      </p:sp>
      <p:sp>
        <p:nvSpPr>
          <p:cNvPr id="19459" name="Subtitle 2">
            <a:extLst>
              <a:ext uri="{FF2B5EF4-FFF2-40B4-BE49-F238E27FC236}">
                <a16:creationId xmlns:a16="http://schemas.microsoft.com/office/drawing/2014/main" id="{E63299C8-9A49-4DC8-A22B-38622BF079D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z="2400">
              <a:hlinkClick r:id="rId2"/>
            </a:endParaRPr>
          </a:p>
          <a:p>
            <a:pPr eaLnBrk="1" hangingPunct="1"/>
            <a:endParaRPr lang="en-US" alt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C9018F7-E0E9-445D-AE44-C04AC3750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/>
              <a:t>Items to ponder during the presentation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9D90D54B-684B-4795-8515-CBB8E80DE9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114800"/>
          </a:xfrm>
        </p:spPr>
        <p:txBody>
          <a:bodyPr/>
          <a:lstStyle/>
          <a:p>
            <a:r>
              <a:rPr lang="en-US" altLang="en-US" sz="2400"/>
              <a:t>Are we missing any important data access &amp; visualization strategies in terms of modernizing Oregon’s public health system?</a:t>
            </a:r>
          </a:p>
          <a:p>
            <a:endParaRPr lang="en-US" altLang="en-US" sz="2400"/>
          </a:p>
          <a:p>
            <a:r>
              <a:rPr lang="en-US" altLang="en-US" sz="2400"/>
              <a:t>What feedback do you have on this plan or strategy? </a:t>
            </a:r>
          </a:p>
          <a:p>
            <a:endParaRPr lang="en-US" altLang="en-US" sz="2400"/>
          </a:p>
          <a:p>
            <a:r>
              <a:rPr lang="en-US" altLang="en-US" sz="2400"/>
              <a:t>Do you see any underlying biases in our plan for data visualization?</a:t>
            </a:r>
          </a:p>
          <a:p>
            <a:endParaRPr lang="en-US" altLang="en-US" sz="2400"/>
          </a:p>
          <a:p>
            <a:endParaRPr lang="en-US" altLang="en-US" sz="24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5E0011-59DB-42D0-8F31-0B4AB133EF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C9EF35-2E2D-4D26-BFE2-2EC73B701557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371CE579-5983-4A58-8E5F-DAAE938FEA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en-US" sz="2800"/>
          </a:p>
          <a:p>
            <a:pPr marL="0" indent="0">
              <a:buFontTx/>
              <a:buNone/>
            </a:pPr>
            <a:endParaRPr lang="en-US" altLang="en-US" sz="2800"/>
          </a:p>
          <a:p>
            <a:pPr marL="0" indent="0">
              <a:buFontTx/>
              <a:buNone/>
            </a:pPr>
            <a:r>
              <a:rPr lang="en-US" altLang="en-US" sz="2800" b="1"/>
              <a:t>Interactive data visualization </a:t>
            </a:r>
            <a:r>
              <a:rPr lang="en-US" altLang="en-US" sz="2800"/>
              <a:t>enables data representations on a graph, table, or map with the ability to change variables and link multiple media.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E20F3-4418-4788-9ED7-52F9E50583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EF1CDA-50E0-4CBF-9B03-3BC437FE4EC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0B98D4-747D-42A4-9697-AEB19AAC02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8E576B-F86A-4124-8DE1-8D5B742DBFAB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12291" name="Content Placeholder 3">
            <a:extLst>
              <a:ext uri="{FF2B5EF4-FFF2-40B4-BE49-F238E27FC236}">
                <a16:creationId xmlns:a16="http://schemas.microsoft.com/office/drawing/2014/main" id="{33E20875-FAB5-4978-ABC1-E3B67312D8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057275"/>
            <a:ext cx="8915400" cy="43529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E2A970-450D-455E-ABF5-A7E7CA4865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395375-77A5-4FFA-9CD0-C90E9305D281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13315" name="Content Placeholder 3">
            <a:extLst>
              <a:ext uri="{FF2B5EF4-FFF2-40B4-BE49-F238E27FC236}">
                <a16:creationId xmlns:a16="http://schemas.microsoft.com/office/drawing/2014/main" id="{B5CCF9F8-444A-4AF2-9DFA-42A96A6AE0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12725"/>
            <a:ext cx="7859713" cy="55022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3E7BF-5E5E-46A6-95BD-74D22BC935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6572E2-F78C-4DAD-8B66-73F07999BB7B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5123" name="Content Placeholder 5">
            <a:extLst>
              <a:ext uri="{FF2B5EF4-FFF2-40B4-BE49-F238E27FC236}">
                <a16:creationId xmlns:a16="http://schemas.microsoft.com/office/drawing/2014/main" id="{741E51A1-F2EA-4E33-9AE1-C5C20D6C33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788" y="203200"/>
            <a:ext cx="8304212" cy="5761038"/>
          </a:xfr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618560D-F3FF-4E12-9AF8-F6F7E927142C}"/>
              </a:ext>
            </a:extLst>
          </p:cNvPr>
          <p:cNvSpPr/>
          <p:nvPr/>
        </p:nvSpPr>
        <p:spPr bwMode="auto">
          <a:xfrm>
            <a:off x="3429000" y="4800600"/>
            <a:ext cx="1981200" cy="76200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533E3FD-D79E-46C5-8F26-53F719EC8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Data visualization initiative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F9C6B-868F-44F9-B25B-B6A577F6FB68}"/>
              </a:ext>
            </a:extLst>
          </p:cNvPr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Data access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Faster evidence-based planning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Staff time savings and capacity increase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Interoperability of systems </a:t>
            </a:r>
          </a:p>
          <a:p>
            <a:pPr marL="2286000" lvl="5" indent="0">
              <a:buFont typeface="Arial" panose="020B0604020202020204" pitchFamily="34" charset="0"/>
              <a:buNone/>
              <a:defRPr/>
            </a:pPr>
            <a:r>
              <a:rPr lang="en-US" sz="3200" dirty="0"/>
              <a:t>      </a:t>
            </a:r>
            <a:r>
              <a:rPr lang="en-US" sz="3200" dirty="0">
                <a:solidFill>
                  <a:srgbClr val="FF0000"/>
                </a:solidFill>
              </a:rPr>
              <a:t>↓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/>
              <a:t>	Benefits to state agencies, LPHAs, tribes, policy-makers, community-based organizations, advocates, media</a:t>
            </a:r>
          </a:p>
          <a:p>
            <a:pPr eaLnBrk="1" hangingPunct="1">
              <a:defRPr/>
            </a:pP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280EA-7E04-4BAC-BFA8-8D656AA615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A0ED78-772F-4034-A1D8-0E467FE655B5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0A1CE3FE-49E5-44B0-BFCD-A9CF9FC297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Assessment and Epidemiology Capability activities for State and LPHAs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CBFC5E50-AA2A-4B69-9AB6-D4F7F4CE38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 sz="2200"/>
              <a:t>Data collection and electronic information systems</a:t>
            </a:r>
          </a:p>
          <a:p>
            <a:pPr lvl="1" eaLnBrk="1" hangingPunct="1"/>
            <a:r>
              <a:rPr lang="en-US" altLang="en-US" sz="2000"/>
              <a:t>Guide public health planning and decision making</a:t>
            </a:r>
          </a:p>
          <a:p>
            <a:pPr eaLnBrk="1" hangingPunct="1"/>
            <a:r>
              <a:rPr lang="en-US" altLang="en-US" sz="2200"/>
              <a:t>Data access, analysis, and use</a:t>
            </a:r>
          </a:p>
          <a:p>
            <a:pPr lvl="1" eaLnBrk="1" hangingPunct="1"/>
            <a:r>
              <a:rPr lang="en-US" altLang="en-US" sz="2000"/>
              <a:t>Accurate, timely, actionable, usable, meaningful to requester</a:t>
            </a:r>
          </a:p>
          <a:p>
            <a:pPr eaLnBrk="1" hangingPunct="1"/>
            <a:r>
              <a:rPr lang="en-US" altLang="en-US" sz="2200"/>
              <a:t>Conduct and use community and statewide health assessments</a:t>
            </a:r>
          </a:p>
          <a:p>
            <a:pPr lvl="1" eaLnBrk="1" hangingPunct="1"/>
            <a:r>
              <a:rPr lang="en-US" altLang="en-US" sz="2000"/>
              <a:t>Identify health priorities from assessments, including health disparities assessment</a:t>
            </a:r>
          </a:p>
          <a:p>
            <a:pPr eaLnBrk="1" hangingPunct="1"/>
            <a:r>
              <a:rPr lang="en-US" altLang="en-US" sz="2200"/>
              <a:t>Infectious disease related assessment</a:t>
            </a:r>
          </a:p>
          <a:p>
            <a:pPr lvl="1" eaLnBrk="1" hangingPunct="1"/>
            <a:r>
              <a:rPr lang="en-US" altLang="en-US" sz="2000"/>
              <a:t>Identification and response to disease outbreaks and epidemics</a:t>
            </a:r>
          </a:p>
          <a:p>
            <a:pPr eaLnBrk="1" hangingPunct="1"/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84155-8ABF-4496-8B98-56D6BBAAB3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054549-B439-4AD3-A86E-5D351699EC89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99F506F-26AC-43B5-91BB-9B4D7323F0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Science and purpose behind data visualization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BBD61-D04E-497E-9CCB-5F84639C8B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B9C9EF-F031-4E1B-B660-636BEA7AC7B4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14340" name="Content Placeholder 4">
            <a:extLst>
              <a:ext uri="{FF2B5EF4-FFF2-40B4-BE49-F238E27FC236}">
                <a16:creationId xmlns:a16="http://schemas.microsoft.com/office/drawing/2014/main" id="{C14412E0-85C6-4808-80FF-040E996BC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705600" cy="446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8F2880-BFA8-4735-96B2-7D12D4EAFC88}"/>
              </a:ext>
            </a:extLst>
          </p:cNvPr>
          <p:cNvSpPr txBox="1"/>
          <p:nvPr/>
        </p:nvSpPr>
        <p:spPr>
          <a:xfrm>
            <a:off x="152400" y="6107668"/>
            <a:ext cx="31085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/>
              <a:t>Source: refactoredthinking.com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  <a:txDef>
      <a:spPr>
        <a:solidFill>
          <a:schemeClr val="bg1"/>
        </a:solidFill>
      </a:spPr>
      <a:bodyPr wrap="square" rtlCol="0">
        <a:spAutoFit/>
      </a:bodyPr>
      <a:lstStyle>
        <a:defPPr algn="l">
          <a:defRPr dirty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499</Words>
  <Application>Microsoft Office PowerPoint</Application>
  <PresentationFormat>On-screen Show (4:3)</PresentationFormat>
  <Paragraphs>134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</vt:lpstr>
      <vt:lpstr>Times New Roman</vt:lpstr>
      <vt:lpstr>Custom Design</vt:lpstr>
      <vt:lpstr>Public Health Modernization Data Access and Visualization</vt:lpstr>
      <vt:lpstr>Items to ponder during the presentation</vt:lpstr>
      <vt:lpstr>PowerPoint Presentation</vt:lpstr>
      <vt:lpstr>PowerPoint Presentation</vt:lpstr>
      <vt:lpstr>PowerPoint Presentation</vt:lpstr>
      <vt:lpstr>PowerPoint Presentation</vt:lpstr>
      <vt:lpstr>Data visualization initiative aims</vt:lpstr>
      <vt:lpstr>Assessment and Epidemiology Capability activities for State and LPHAs</vt:lpstr>
      <vt:lpstr>Science and purpose behind data visualization</vt:lpstr>
      <vt:lpstr>Data continuum</vt:lpstr>
      <vt:lpstr>Data access and visualization priorities</vt:lpstr>
      <vt:lpstr>Measuring our performance on data visualization</vt:lpstr>
      <vt:lpstr>Performance measure plan</vt:lpstr>
      <vt:lpstr>Questions and discussion</vt:lpstr>
      <vt:lpstr>ali.k.hamade@state.or.us </vt:lpstr>
    </vt:vector>
  </TitlesOfParts>
  <Company>Joe's World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Joe B</dc:creator>
  <cp:lastModifiedBy>Hamade Ali K</cp:lastModifiedBy>
  <cp:revision>64</cp:revision>
  <dcterms:created xsi:type="dcterms:W3CDTF">2010-08-23T12:44:57Z</dcterms:created>
  <dcterms:modified xsi:type="dcterms:W3CDTF">2019-04-15T23:50:35Z</dcterms:modified>
</cp:coreProperties>
</file>