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5" r:id="rId4"/>
  </p:sldMasterIdLst>
  <p:notesMasterIdLst>
    <p:notesMasterId r:id="rId15"/>
  </p:notesMasterIdLst>
  <p:handoutMasterIdLst>
    <p:handoutMasterId r:id="rId16"/>
  </p:handoutMasterIdLst>
  <p:sldIdLst>
    <p:sldId id="353" r:id="rId5"/>
    <p:sldId id="363" r:id="rId6"/>
    <p:sldId id="370" r:id="rId7"/>
    <p:sldId id="342" r:id="rId8"/>
    <p:sldId id="346" r:id="rId9"/>
    <p:sldId id="373" r:id="rId10"/>
    <p:sldId id="366" r:id="rId11"/>
    <p:sldId id="364" r:id="rId12"/>
    <p:sldId id="374" r:id="rId13"/>
    <p:sldId id="372"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4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ie Sutt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77"/>
    <a:srgbClr val="F1F8F9"/>
    <a:srgbClr val="214B8F"/>
    <a:srgbClr val="203590"/>
    <a:srgbClr val="15159B"/>
    <a:srgbClr val="0033CC"/>
    <a:srgbClr val="0066CC"/>
    <a:srgbClr val="E2F0F2"/>
    <a:srgbClr val="C2F2B8"/>
    <a:srgbClr val="ADE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16" autoAdjust="0"/>
  </p:normalViewPr>
  <p:slideViewPr>
    <p:cSldViewPr>
      <p:cViewPr varScale="1">
        <p:scale>
          <a:sx n="58" d="100"/>
          <a:sy n="58" d="100"/>
        </p:scale>
        <p:origin x="1544" y="40"/>
      </p:cViewPr>
      <p:guideLst>
        <p:guide orient="horz" pos="2160"/>
        <p:guide pos="2448"/>
      </p:guideLst>
    </p:cSldViewPr>
  </p:slideViewPr>
  <p:outlineViewPr>
    <p:cViewPr>
      <p:scale>
        <a:sx n="33" d="100"/>
        <a:sy n="33" d="100"/>
      </p:scale>
      <p:origin x="0" y="-9220"/>
    </p:cViewPr>
  </p:outlineViewPr>
  <p:notesTextViewPr>
    <p:cViewPr>
      <p:scale>
        <a:sx n="100" d="100"/>
        <a:sy n="100" d="100"/>
      </p:scale>
      <p:origin x="0" y="0"/>
    </p:cViewPr>
  </p:notesTextViewPr>
  <p:sorterViewPr>
    <p:cViewPr>
      <p:scale>
        <a:sx n="100" d="100"/>
        <a:sy n="100" d="100"/>
      </p:scale>
      <p:origin x="0" y="-7752"/>
    </p:cViewPr>
  </p:sorterViewPr>
  <p:notesViewPr>
    <p:cSldViewPr>
      <p:cViewPr varScale="1">
        <p:scale>
          <a:sx n="87" d="100"/>
          <a:sy n="87" d="100"/>
        </p:scale>
        <p:origin x="30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9E1695-876C-427B-9F00-AEA676EF4F85}"/>
              </a:ext>
            </a:extLst>
          </p:cNvPr>
          <p:cNvSpPr>
            <a:spLocks noGrp="1"/>
          </p:cNvSpPr>
          <p:nvPr>
            <p:ph type="hdr" sz="quarter"/>
          </p:nvPr>
        </p:nvSpPr>
        <p:spPr>
          <a:xfrm>
            <a:off x="0" y="0"/>
            <a:ext cx="3193627" cy="697230"/>
          </a:xfrm>
          <a:prstGeom prst="rect">
            <a:avLst/>
          </a:prstGeom>
        </p:spPr>
        <p:txBody>
          <a:bodyPr vert="horz" lIns="93177" tIns="46589" rIns="93177" bIns="46589" rtlCol="0"/>
          <a:lstStyle>
            <a:lvl1pPr algn="l">
              <a:defRPr sz="1200"/>
            </a:lvl1pPr>
          </a:lstStyle>
          <a:p>
            <a:r>
              <a:rPr lang="en-US" dirty="0"/>
              <a:t>Oregon Alcohol and Drug Policy Commission State Strategic Planning Kickoff Meeting</a:t>
            </a:r>
          </a:p>
        </p:txBody>
      </p:sp>
      <p:sp>
        <p:nvSpPr>
          <p:cNvPr id="3" name="Date Placeholder 2">
            <a:extLst>
              <a:ext uri="{FF2B5EF4-FFF2-40B4-BE49-F238E27FC236}">
                <a16:creationId xmlns:a16="http://schemas.microsoft.com/office/drawing/2014/main" id="{AFE7D835-214A-483E-8FF4-9DB26191E4B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April 23, 2019</a:t>
            </a:r>
          </a:p>
        </p:txBody>
      </p:sp>
      <p:sp>
        <p:nvSpPr>
          <p:cNvPr id="4" name="Footer Placeholder 3">
            <a:extLst>
              <a:ext uri="{FF2B5EF4-FFF2-40B4-BE49-F238E27FC236}">
                <a16:creationId xmlns:a16="http://schemas.microsoft.com/office/drawing/2014/main" id="{80CDDE2D-E6FA-4492-B2F8-1B51905DDEE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Laurie Barger Sutter, JBS International</a:t>
            </a:r>
          </a:p>
          <a:p>
            <a:r>
              <a:rPr lang="en-US" dirty="0"/>
              <a:t>lsutter@jbsinternational.com</a:t>
            </a:r>
          </a:p>
        </p:txBody>
      </p:sp>
    </p:spTree>
    <p:extLst>
      <p:ext uri="{BB962C8B-B14F-4D97-AF65-F5344CB8AC3E}">
        <p14:creationId xmlns:p14="http://schemas.microsoft.com/office/powerpoint/2010/main" val="3430393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3075"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D75D6D02-2D5B-4EB5-B896-13719FE9D48D}" type="slidenum">
              <a:rPr lang="en-US" altLang="en-US"/>
              <a:pPr>
                <a:defRPr/>
              </a:pPr>
              <a:t>‹#›</a:t>
            </a:fld>
            <a:endParaRPr lang="en-US" altLang="en-US"/>
          </a:p>
        </p:txBody>
      </p:sp>
    </p:spTree>
    <p:extLst>
      <p:ext uri="{BB962C8B-B14F-4D97-AF65-F5344CB8AC3E}">
        <p14:creationId xmlns:p14="http://schemas.microsoft.com/office/powerpoint/2010/main" val="3667380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FB5E8A4-B474-49F5-B75C-B6BCA77E54AA}"/>
              </a:ext>
            </a:extLst>
          </p:cNvPr>
          <p:cNvSpPr>
            <a:spLocks noGrp="1"/>
          </p:cNvSpPr>
          <p:nvPr>
            <p:ph type="body" idx="1"/>
          </p:nvPr>
        </p:nvSpPr>
        <p:spPr/>
        <p:txBody>
          <a:bodyPr/>
          <a:lstStyle/>
          <a:p>
            <a:pPr defTabSz="931774" eaLnBrk="1" fontAlgn="auto" hangingPunct="1">
              <a:lnSpc>
                <a:spcPct val="90000"/>
              </a:lnSpc>
              <a:spcBef>
                <a:spcPct val="0"/>
              </a:spcBef>
              <a:spcAft>
                <a:spcPts val="0"/>
              </a:spcAft>
              <a:buClr>
                <a:srgbClr val="83992A"/>
              </a:buClr>
              <a:defRPr/>
            </a:pPr>
            <a:endParaRPr lang="en-US" dirty="0"/>
          </a:p>
        </p:txBody>
      </p:sp>
    </p:spTree>
    <p:extLst>
      <p:ext uri="{BB962C8B-B14F-4D97-AF65-F5344CB8AC3E}">
        <p14:creationId xmlns:p14="http://schemas.microsoft.com/office/powerpoint/2010/main" val="243192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FB5E8A4-B474-49F5-B75C-B6BCA77E54AA}"/>
              </a:ext>
            </a:extLst>
          </p:cNvPr>
          <p:cNvSpPr>
            <a:spLocks noGrp="1"/>
          </p:cNvSpPr>
          <p:nvPr>
            <p:ph type="body" idx="1"/>
          </p:nvPr>
        </p:nvSpPr>
        <p:spPr/>
        <p:txBody>
          <a:bodyPr/>
          <a:lstStyle/>
          <a:p>
            <a:pPr defTabSz="931774" eaLnBrk="1" fontAlgn="auto" hangingPunct="1">
              <a:lnSpc>
                <a:spcPct val="90000"/>
              </a:lnSpc>
              <a:spcBef>
                <a:spcPct val="0"/>
              </a:spcBef>
              <a:spcAft>
                <a:spcPts val="0"/>
              </a:spcAft>
              <a:buClr>
                <a:srgbClr val="83992A"/>
              </a:buClr>
              <a:defRPr/>
            </a:pPr>
            <a:endParaRPr lang="en-US" dirty="0"/>
          </a:p>
        </p:txBody>
      </p:sp>
    </p:spTree>
    <p:extLst>
      <p:ext uri="{BB962C8B-B14F-4D97-AF65-F5344CB8AC3E}">
        <p14:creationId xmlns:p14="http://schemas.microsoft.com/office/powerpoint/2010/main" val="370475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FB5E8A4-B474-49F5-B75C-B6BCA77E54AA}"/>
              </a:ext>
            </a:extLst>
          </p:cNvPr>
          <p:cNvSpPr>
            <a:spLocks noGrp="1"/>
          </p:cNvSpPr>
          <p:nvPr>
            <p:ph type="body" idx="1"/>
          </p:nvPr>
        </p:nvSpPr>
        <p:spPr/>
        <p:txBody>
          <a:bodyPr/>
          <a:lstStyle/>
          <a:p>
            <a:pPr defTabSz="931774" eaLnBrk="1" fontAlgn="auto" hangingPunct="1">
              <a:lnSpc>
                <a:spcPct val="90000"/>
              </a:lnSpc>
              <a:spcBef>
                <a:spcPct val="0"/>
              </a:spcBef>
              <a:spcAft>
                <a:spcPts val="0"/>
              </a:spcAft>
              <a:buClr>
                <a:srgbClr val="83992A"/>
              </a:buCl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FB5E8A4-B474-49F5-B75C-B6BCA77E54A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218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FB5E8A4-B474-49F5-B75C-B6BCA77E54A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36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AB5E33-70BC-4007-8613-4751FE97612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966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AB5E33-70BC-4007-8613-4751FE97612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109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AB5E33-70BC-4007-8613-4751FE97612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888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AB5E33-70BC-4007-8613-4751FE97612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9398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61D8292-7A5A-44EB-ADEC-AA767D00200F}" type="datetimeFigureOut">
              <a:rPr lang="en-US" smtClean="0"/>
              <a:t>11/14/2019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84EE13-82B1-435F-A619-37412BCD2B51}"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78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D66BB5-FA43-4133-A57F-33DEFA0D4249}" type="datetimeFigureOut">
              <a:rPr lang="en-US" smtClean="0"/>
              <a:t>11/14/2019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spTree>
    <p:extLst>
      <p:ext uri="{BB962C8B-B14F-4D97-AF65-F5344CB8AC3E}">
        <p14:creationId xmlns:p14="http://schemas.microsoft.com/office/powerpoint/2010/main" val="225656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11/14/2019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0353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11/14/2019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191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11/14/2019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spTree>
    <p:extLst>
      <p:ext uri="{BB962C8B-B14F-4D97-AF65-F5344CB8AC3E}">
        <p14:creationId xmlns:p14="http://schemas.microsoft.com/office/powerpoint/2010/main" val="2817851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11/14/2019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8214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11/14/2019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23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E1D73B-AC12-4256-9E12-E45AB393862B}" type="datetimeFigureOut">
              <a:rPr lang="en-US" smtClean="0"/>
              <a:t>11/14/2019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673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D1E8A7-06A9-4796-98A4-479CF7079753}" type="datetimeFigureOut">
              <a:rPr lang="en-US" smtClean="0"/>
              <a:t>11/14/2019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645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ADEACD-722F-4835-8C36-350D1156C46F}" type="datetimeFigureOut">
              <a:rPr lang="en-US" smtClean="0"/>
              <a:t>11/14/2019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106BFB-4F01-4E2A-AA60-A2B398C2C3C2}" type="slidenum">
              <a:rPr lang="en-US" altLang="en-US" smtClean="0"/>
              <a:pPr>
                <a:defRPr/>
              </a:pPr>
              <a:t>‹#›</a:t>
            </a:fld>
            <a:endParaRPr lang="en-US" altLang="en-US"/>
          </a:p>
        </p:txBody>
      </p:sp>
    </p:spTree>
    <p:extLst>
      <p:ext uri="{BB962C8B-B14F-4D97-AF65-F5344CB8AC3E}">
        <p14:creationId xmlns:p14="http://schemas.microsoft.com/office/powerpoint/2010/main" val="82993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829D4D-0BFC-4907-B876-8D0F29D25B8B}" type="datetimeFigureOut">
              <a:rPr lang="en-US" smtClean="0"/>
              <a:t>11/14/2019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3E240D-025F-4486-A942-DF4A19DADAEF}" type="slidenum">
              <a:rPr lang="en-US" altLang="en-US" smtClean="0"/>
              <a:pPr>
                <a:defRPr/>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25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D4F713-3024-4B60-8C85-AB19FBDEA5C9}" type="datetimeFigureOut">
              <a:rPr lang="en-US" smtClean="0"/>
              <a:t>11/14/2019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spTree>
    <p:extLst>
      <p:ext uri="{BB962C8B-B14F-4D97-AF65-F5344CB8AC3E}">
        <p14:creationId xmlns:p14="http://schemas.microsoft.com/office/powerpoint/2010/main" val="141065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370D8C-FEE3-44E4-9FC3-58ECB605B60D}" type="datetimeFigureOut">
              <a:rPr lang="en-US" smtClean="0"/>
              <a:t>11/14/2019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87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7AFF06-CDBB-4575-A3CF-D3C40F356B44}" type="datetimeFigureOut">
              <a:rPr lang="en-US" smtClean="0"/>
              <a:t>11/14/2019</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A910EDC-D035-4403-B57B-3FEB4CC50E6D}"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97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B23BA-8BFA-4D1F-A6AD-B650E27402E6}" type="datetimeFigureOut">
              <a:rPr lang="en-US" smtClean="0"/>
              <a:t>11/14/2019</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01E953B-484E-473E-A9CF-85D182841C22}" type="slidenum">
              <a:rPr lang="en-US" altLang="en-US" smtClean="0"/>
              <a:pPr>
                <a:defRPr/>
              </a:pPr>
              <a:t>‹#›</a:t>
            </a:fld>
            <a:endParaRPr lang="en-US" altLang="en-US"/>
          </a:p>
        </p:txBody>
      </p:sp>
    </p:spTree>
    <p:extLst>
      <p:ext uri="{BB962C8B-B14F-4D97-AF65-F5344CB8AC3E}">
        <p14:creationId xmlns:p14="http://schemas.microsoft.com/office/powerpoint/2010/main" val="104385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F43E8C-8E71-4ACB-A6F3-3C86F80AFB02}" type="datetimeFigureOut">
              <a:rPr lang="en-US" smtClean="0"/>
              <a:t>11/14/2019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DAE49A2-DE99-466C-A93E-CD90455052F5}" type="slidenum">
              <a:rPr lang="en-US" altLang="en-US" smtClean="0"/>
              <a:pPr>
                <a:defRPr/>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443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BCC35-AE37-4B74-AFDC-2B5B2D807A04}" type="datetimeFigureOut">
              <a:rPr lang="en-US" smtClean="0"/>
              <a:t>11/14/2019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4EE13-82B1-435F-A619-37412BCD2B51}" type="slidenum">
              <a:rPr lang="en-US" altLang="en-US" smtClean="0"/>
              <a:pPr>
                <a:defRPr/>
              </a:pPr>
              <a:t>‹#›</a:t>
            </a:fld>
            <a:endParaRPr lang="en-US" altLang="en-US"/>
          </a:p>
        </p:txBody>
      </p:sp>
    </p:spTree>
    <p:extLst>
      <p:ext uri="{BB962C8B-B14F-4D97-AF65-F5344CB8AC3E}">
        <p14:creationId xmlns:p14="http://schemas.microsoft.com/office/powerpoint/2010/main" val="405557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D66BB5-FA43-4133-A57F-33DEFA0D4249}" type="datetimeFigureOut">
              <a:rPr lang="en-US" smtClean="0"/>
              <a:t>11/14/2019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1584EE13-82B1-435F-A619-37412BCD2B51}" type="slidenum">
              <a:rPr lang="en-US" altLang="en-US" smtClean="0"/>
              <a:pPr>
                <a:defRPr/>
              </a:pPr>
              <a:t>‹#›</a:t>
            </a:fld>
            <a:endParaRPr lang="en-US" altLang="en-US"/>
          </a:p>
        </p:txBody>
      </p:sp>
    </p:spTree>
    <p:extLst>
      <p:ext uri="{BB962C8B-B14F-4D97-AF65-F5344CB8AC3E}">
        <p14:creationId xmlns:p14="http://schemas.microsoft.com/office/powerpoint/2010/main" val="269340881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oregon.gov/adp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067731-C2A3-4102-B2DE-9071B77F356B}"/>
              </a:ext>
            </a:extLst>
          </p:cNvPr>
          <p:cNvPicPr>
            <a:picLocks noChangeAspect="1"/>
          </p:cNvPicPr>
          <p:nvPr/>
        </p:nvPicPr>
        <p:blipFill rotWithShape="1">
          <a:blip r:embed="rId2"/>
          <a:srcRect t="28500"/>
          <a:stretch/>
        </p:blipFill>
        <p:spPr>
          <a:xfrm>
            <a:off x="685800" y="609600"/>
            <a:ext cx="7869047" cy="1282822"/>
          </a:xfrm>
          <a:prstGeom prst="rect">
            <a:avLst/>
          </a:prstGeom>
        </p:spPr>
      </p:pic>
      <p:sp>
        <p:nvSpPr>
          <p:cNvPr id="3" name="Content Placeholder 2">
            <a:extLst>
              <a:ext uri="{FF2B5EF4-FFF2-40B4-BE49-F238E27FC236}">
                <a16:creationId xmlns:a16="http://schemas.microsoft.com/office/drawing/2014/main" id="{2E0BD0A3-71DE-47E6-83EF-EF278CE46D65}"/>
              </a:ext>
            </a:extLst>
          </p:cNvPr>
          <p:cNvSpPr>
            <a:spLocks noGrp="1"/>
          </p:cNvSpPr>
          <p:nvPr>
            <p:ph idx="1"/>
          </p:nvPr>
        </p:nvSpPr>
        <p:spPr/>
        <p:txBody>
          <a:bodyPr>
            <a:normAutofit/>
          </a:bodyPr>
          <a:lstStyle/>
          <a:p>
            <a:pPr marL="0" indent="0" algn="ctr">
              <a:buNone/>
            </a:pPr>
            <a:r>
              <a:rPr lang="en-US" sz="3600" dirty="0">
                <a:latin typeface="Arial" panose="020B0604020202020204" pitchFamily="34" charset="0"/>
                <a:cs typeface="Arial" panose="020B0604020202020204" pitchFamily="34" charset="0"/>
              </a:rPr>
              <a:t>Strategic Prevention, Treatment, and Recovery Support Plan </a:t>
            </a:r>
          </a:p>
          <a:p>
            <a:pPr marL="0" indent="0" algn="ctr">
              <a:spcBef>
                <a:spcPts val="0"/>
              </a:spcBef>
              <a:spcAft>
                <a:spcPts val="0"/>
              </a:spcAft>
              <a:buNone/>
            </a:pPr>
            <a:endParaRPr lang="en-US" sz="3200" dirty="0">
              <a:latin typeface="Arial" panose="020B0604020202020204" pitchFamily="34" charset="0"/>
              <a:cs typeface="Arial" panose="020B0604020202020204" pitchFamily="34" charset="0"/>
            </a:endParaRPr>
          </a:p>
          <a:p>
            <a:pPr marL="0" indent="0" algn="ctr">
              <a:spcBef>
                <a:spcPts val="0"/>
              </a:spcBef>
              <a:spcAft>
                <a:spcPts val="0"/>
              </a:spcAft>
              <a:buNone/>
            </a:pPr>
            <a:r>
              <a:rPr lang="en-US" sz="3200" dirty="0">
                <a:latin typeface="Arial" panose="020B0604020202020204" pitchFamily="34" charset="0"/>
                <a:cs typeface="Arial" panose="020B0604020202020204" pitchFamily="34" charset="0"/>
              </a:rPr>
              <a:t>Coalition of Local Health Officials</a:t>
            </a:r>
          </a:p>
          <a:p>
            <a:pPr marL="0" indent="0" algn="ctr">
              <a:spcBef>
                <a:spcPts val="0"/>
              </a:spcBef>
              <a:spcAft>
                <a:spcPts val="0"/>
              </a:spcAft>
              <a:buNone/>
            </a:pPr>
            <a:r>
              <a:rPr lang="en-US">
                <a:latin typeface="Arial" panose="020B0604020202020204" pitchFamily="34" charset="0"/>
                <a:cs typeface="Arial" panose="020B0604020202020204" pitchFamily="34" charset="0"/>
              </a:rPr>
              <a:t>November 21, </a:t>
            </a:r>
            <a:r>
              <a:rPr lang="en-US" dirty="0">
                <a:latin typeface="Arial" panose="020B0604020202020204" pitchFamily="34" charset="0"/>
                <a:cs typeface="Arial" panose="020B0604020202020204" pitchFamily="34" charset="0"/>
              </a:rPr>
              <a:t>2019</a:t>
            </a:r>
          </a:p>
        </p:txBody>
      </p:sp>
      <p:sp>
        <p:nvSpPr>
          <p:cNvPr id="5" name="Text Placeholder 4">
            <a:extLst>
              <a:ext uri="{FF2B5EF4-FFF2-40B4-BE49-F238E27FC236}">
                <a16:creationId xmlns:a16="http://schemas.microsoft.com/office/drawing/2014/main" id="{3D6CD1AC-F1A6-4088-AD53-4896DAAB2EFF}"/>
              </a:ext>
            </a:extLst>
          </p:cNvPr>
          <p:cNvSpPr txBox="1">
            <a:spLocks/>
          </p:cNvSpPr>
          <p:nvPr/>
        </p:nvSpPr>
        <p:spPr>
          <a:xfrm>
            <a:off x="762000" y="5334000"/>
            <a:ext cx="7609057" cy="784626"/>
          </a:xfrm>
          <a:prstGeom prst="rect">
            <a:avLst/>
          </a:prstGeom>
          <a:solidFill>
            <a:schemeClr val="tx1">
              <a:lumMod val="65000"/>
              <a:lumOff val="35000"/>
            </a:schemeClr>
          </a:solidFill>
        </p:spPr>
        <p:txBody>
          <a:bodyPr vert="horz" lIns="91440" tIns="45720" rIns="91440" bIns="45720" rtlCol="0" anchor="ctr">
            <a:normAutofit/>
          </a:bodyP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solidFill>
                  <a:schemeClr val="bg1"/>
                </a:solidFill>
                <a:latin typeface="Arial" panose="020B0604020202020204" pitchFamily="34" charset="0"/>
                <a:cs typeface="Arial" panose="020B0604020202020204" pitchFamily="34" charset="0"/>
              </a:rPr>
              <a:t>Dr. Reginald Richardson, Executive Director</a:t>
            </a:r>
          </a:p>
        </p:txBody>
      </p:sp>
    </p:spTree>
    <p:extLst>
      <p:ext uri="{BB962C8B-B14F-4D97-AF65-F5344CB8AC3E}">
        <p14:creationId xmlns:p14="http://schemas.microsoft.com/office/powerpoint/2010/main" val="2564860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a:bodyPr>
          <a:lstStyle/>
          <a:p>
            <a:r>
              <a:rPr lang="en-US" b="1" dirty="0">
                <a:solidFill>
                  <a:schemeClr val="bg1"/>
                </a:solidFill>
                <a:latin typeface="Arial" panose="020B0604020202020204" pitchFamily="34" charset="0"/>
                <a:cs typeface="Arial" panose="020B0604020202020204" pitchFamily="34" charset="0"/>
              </a:rPr>
              <a:t>Questions</a:t>
            </a:r>
            <a:endParaRPr lang="en-US" dirty="0">
              <a:solidFill>
                <a:schemeClr val="bg1"/>
              </a:solidFill>
              <a:latin typeface="Arial" panose="020B0604020202020204" pitchFamily="34" charset="0"/>
              <a:cs typeface="Arial" panose="020B0604020202020204" pitchFamily="34" charset="0"/>
            </a:endParaRP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9" name="Content Placeholder 2">
            <a:extLst>
              <a:ext uri="{FF2B5EF4-FFF2-40B4-BE49-F238E27FC236}">
                <a16:creationId xmlns:a16="http://schemas.microsoft.com/office/drawing/2014/main" id="{02A3520F-4001-416B-8163-8ACFC8CCA331}"/>
              </a:ext>
            </a:extLst>
          </p:cNvPr>
          <p:cNvSpPr>
            <a:spLocks noGrp="1"/>
          </p:cNvSpPr>
          <p:nvPr>
            <p:ph idx="1"/>
          </p:nvPr>
        </p:nvSpPr>
        <p:spPr>
          <a:xfrm>
            <a:off x="838199" y="2667000"/>
            <a:ext cx="7467600" cy="4003657"/>
          </a:xfrm>
        </p:spPr>
        <p:txBody>
          <a:bodyPr>
            <a:normAutofit/>
          </a:bodyPr>
          <a:lstStyle/>
          <a:p>
            <a:pPr marL="0" lvl="0" indent="0" algn="ctr">
              <a:buNone/>
            </a:pPr>
            <a:endParaRPr lang="en-US" sz="3200" dirty="0"/>
          </a:p>
          <a:p>
            <a:pPr marL="0" lvl="0" indent="0" algn="ctr">
              <a:buNone/>
            </a:pPr>
            <a:r>
              <a:rPr lang="en-US" sz="3200" dirty="0"/>
              <a:t>Stay connected with ADPC:</a:t>
            </a:r>
          </a:p>
          <a:p>
            <a:pPr marL="0" lvl="0" indent="0" algn="ctr">
              <a:buNone/>
            </a:pPr>
            <a:r>
              <a:rPr lang="en-US" sz="3200" dirty="0">
                <a:hlinkClick r:id="rId3"/>
              </a:rPr>
              <a:t>www.oregon.gov/adpc</a:t>
            </a:r>
            <a:r>
              <a:rPr lang="en-US" sz="3200" dirty="0"/>
              <a:t>  </a:t>
            </a:r>
          </a:p>
        </p:txBody>
      </p:sp>
    </p:spTree>
    <p:extLst>
      <p:ext uri="{BB962C8B-B14F-4D97-AF65-F5344CB8AC3E}">
        <p14:creationId xmlns:p14="http://schemas.microsoft.com/office/powerpoint/2010/main" val="88053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a:bodyPr>
          <a:lstStyle/>
          <a:p>
            <a:r>
              <a:rPr lang="en-US" dirty="0">
                <a:solidFill>
                  <a:srgbClr val="FFFFFF"/>
                </a:solidFill>
                <a:latin typeface="Arial" panose="020B0604020202020204" pitchFamily="34" charset="0"/>
                <a:cs typeface="Arial" panose="020B0604020202020204" pitchFamily="34" charset="0"/>
              </a:rPr>
              <a:t>Overview for Today</a:t>
            </a: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Rectangle 2">
            <a:extLst>
              <a:ext uri="{FF2B5EF4-FFF2-40B4-BE49-F238E27FC236}">
                <a16:creationId xmlns:a16="http://schemas.microsoft.com/office/drawing/2014/main" id="{5D8D20F3-6B16-4B72-B94F-4AABDDF791A7}"/>
              </a:ext>
            </a:extLst>
          </p:cNvPr>
          <p:cNvSpPr/>
          <p:nvPr/>
        </p:nvSpPr>
        <p:spPr>
          <a:xfrm>
            <a:off x="1" y="-2641892"/>
            <a:ext cx="9143998" cy="954107"/>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The Alcohol and Drug Policy Commission (ADPC) is an independent state government agency created by the Oregon Legislature to improve the effectiveness and efficiency of state and local substance misuse prevention, treatment and recovery services for all Oregonians.  The ADPC is charged to develop a comprehensive Statewide Strategic Plan for Oregon that:</a:t>
            </a:r>
          </a:p>
          <a:p>
            <a:pPr lvl="0"/>
            <a:r>
              <a:rPr lang="en-US" sz="800" dirty="0">
                <a:latin typeface="Arial" panose="020B0604020202020204" pitchFamily="34" charset="0"/>
                <a:cs typeface="Arial" panose="020B0604020202020204" pitchFamily="34" charset="0"/>
              </a:rPr>
              <a:t>Identifies priorities for substance misuse/SUD prevention, intervention, treatment, and recovery support, and </a:t>
            </a:r>
          </a:p>
          <a:p>
            <a:pPr lvl="0"/>
            <a:r>
              <a:rPr lang="en-US" sz="800" dirty="0">
                <a:latin typeface="Arial" panose="020B0604020202020204" pitchFamily="34" charset="0"/>
                <a:cs typeface="Arial" panose="020B0604020202020204" pitchFamily="34" charset="0"/>
              </a:rPr>
              <a:t>Involves communities experiencing health inequities</a:t>
            </a:r>
          </a:p>
          <a:p>
            <a:pPr lvl="1"/>
            <a:r>
              <a:rPr lang="en-US" sz="800" dirty="0">
                <a:latin typeface="Arial" panose="020B0604020202020204" pitchFamily="34" charset="0"/>
                <a:cs typeface="Arial" panose="020B0604020202020204" pitchFamily="34" charset="0"/>
              </a:rPr>
              <a:t>Communities of color</a:t>
            </a:r>
          </a:p>
          <a:p>
            <a:pPr lvl="1"/>
            <a:r>
              <a:rPr lang="en-US" sz="800" dirty="0">
                <a:latin typeface="Arial" panose="020B0604020202020204" pitchFamily="34" charset="0"/>
                <a:cs typeface="Arial" panose="020B0604020202020204" pitchFamily="34" charset="0"/>
              </a:rPr>
              <a:t>Rural communities</a:t>
            </a:r>
          </a:p>
          <a:p>
            <a:pPr lvl="1"/>
            <a:r>
              <a:rPr lang="en-US" sz="800" dirty="0">
                <a:latin typeface="Arial" panose="020B0604020202020204" pitchFamily="34" charset="0"/>
                <a:cs typeface="Arial" panose="020B0604020202020204" pitchFamily="34" charset="0"/>
              </a:rPr>
              <a:t>Tribal nations</a:t>
            </a:r>
          </a:p>
        </p:txBody>
      </p:sp>
      <p:sp>
        <p:nvSpPr>
          <p:cNvPr id="26" name="Content Placeholder 2">
            <a:extLst>
              <a:ext uri="{FF2B5EF4-FFF2-40B4-BE49-F238E27FC236}">
                <a16:creationId xmlns:a16="http://schemas.microsoft.com/office/drawing/2014/main" id="{4D59A444-CAFB-4DC0-8887-79D252F6E8A6}"/>
              </a:ext>
            </a:extLst>
          </p:cNvPr>
          <p:cNvSpPr>
            <a:spLocks noGrp="1"/>
          </p:cNvSpPr>
          <p:nvPr>
            <p:ph idx="1"/>
          </p:nvPr>
        </p:nvSpPr>
        <p:spPr>
          <a:xfrm>
            <a:off x="1176865" y="2490135"/>
            <a:ext cx="6798736" cy="3883233"/>
          </a:xfrm>
        </p:spPr>
        <p:txBody>
          <a:bodyPr>
            <a:normAutofit/>
          </a:bodyPr>
          <a:lstStyle/>
          <a:p>
            <a:r>
              <a:rPr lang="en-US" sz="3300" dirty="0">
                <a:latin typeface="Arial" panose="020B0604020202020204" pitchFamily="34" charset="0"/>
                <a:cs typeface="Arial" panose="020B0604020202020204" pitchFamily="34" charset="0"/>
              </a:rPr>
              <a:t>Purpose of the Alcohol and Drug Policy Commission</a:t>
            </a:r>
          </a:p>
          <a:p>
            <a:pPr lvl="0"/>
            <a:r>
              <a:rPr lang="en-US" sz="3300" dirty="0">
                <a:latin typeface="Arial" panose="020B0604020202020204" pitchFamily="34" charset="0"/>
                <a:cs typeface="Arial" panose="020B0604020202020204" pitchFamily="34" charset="0"/>
              </a:rPr>
              <a:t>Overview of Substance Use Data Collected</a:t>
            </a:r>
          </a:p>
          <a:p>
            <a:pPr lvl="0"/>
            <a:r>
              <a:rPr lang="en-US" sz="3300" dirty="0">
                <a:latin typeface="Arial" panose="020B0604020202020204" pitchFamily="34" charset="0"/>
                <a:cs typeface="Arial" panose="020B0604020202020204" pitchFamily="34" charset="0"/>
              </a:rPr>
              <a:t>Strategic Plan Goals &amp; Objectives</a:t>
            </a:r>
          </a:p>
          <a:p>
            <a:pPr lvl="0"/>
            <a:r>
              <a:rPr lang="en-US" sz="3300" dirty="0">
                <a:latin typeface="Arial" panose="020B0604020202020204" pitchFamily="34" charset="0"/>
                <a:cs typeface="Arial" panose="020B0604020202020204" pitchFamily="34" charset="0"/>
              </a:rPr>
              <a:t>Questions</a:t>
            </a:r>
          </a:p>
          <a:p>
            <a:endParaRPr lang="en-US" sz="2800" dirty="0"/>
          </a:p>
          <a:p>
            <a:endParaRPr lang="en-US" dirty="0"/>
          </a:p>
        </p:txBody>
      </p:sp>
    </p:spTree>
    <p:extLst>
      <p:ext uri="{BB962C8B-B14F-4D97-AF65-F5344CB8AC3E}">
        <p14:creationId xmlns:p14="http://schemas.microsoft.com/office/powerpoint/2010/main" val="91315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fontScale="90000"/>
          </a:bodyPr>
          <a:lstStyle/>
          <a:p>
            <a:r>
              <a:rPr lang="en-US" dirty="0">
                <a:solidFill>
                  <a:srgbClr val="FFFFFF"/>
                </a:solidFill>
                <a:latin typeface="Arial" panose="020B0604020202020204" pitchFamily="34" charset="0"/>
                <a:cs typeface="Arial" panose="020B0604020202020204" pitchFamily="34" charset="0"/>
              </a:rPr>
              <a:t>Alcohol and Drug Policy Commission </a:t>
            </a: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Rectangle 2">
            <a:extLst>
              <a:ext uri="{FF2B5EF4-FFF2-40B4-BE49-F238E27FC236}">
                <a16:creationId xmlns:a16="http://schemas.microsoft.com/office/drawing/2014/main" id="{5D8D20F3-6B16-4B72-B94F-4AABDDF791A7}"/>
              </a:ext>
            </a:extLst>
          </p:cNvPr>
          <p:cNvSpPr/>
          <p:nvPr/>
        </p:nvSpPr>
        <p:spPr>
          <a:xfrm>
            <a:off x="1" y="-2641892"/>
            <a:ext cx="9143998" cy="954107"/>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The Alcohol and Drug Policy Commission (ADPC) is an independent state government agency created by the Oregon Legislature to improve the effectiveness and efficiency of state and local substance misuse prevention, treatment and recovery services for all Oregonians.  The ADPC is charged to develop a comprehensive Statewide Strategic Plan for Oregon that:</a:t>
            </a:r>
          </a:p>
          <a:p>
            <a:pPr lvl="0"/>
            <a:r>
              <a:rPr lang="en-US" sz="800" dirty="0">
                <a:latin typeface="Arial" panose="020B0604020202020204" pitchFamily="34" charset="0"/>
                <a:cs typeface="Arial" panose="020B0604020202020204" pitchFamily="34" charset="0"/>
              </a:rPr>
              <a:t>Identifies priorities for substance misuse/SUD prevention, intervention, treatment, and recovery support, and </a:t>
            </a:r>
          </a:p>
          <a:p>
            <a:pPr lvl="0"/>
            <a:r>
              <a:rPr lang="en-US" sz="800" dirty="0">
                <a:latin typeface="Arial" panose="020B0604020202020204" pitchFamily="34" charset="0"/>
                <a:cs typeface="Arial" panose="020B0604020202020204" pitchFamily="34" charset="0"/>
              </a:rPr>
              <a:t>Involves communities experiencing health inequities</a:t>
            </a:r>
          </a:p>
          <a:p>
            <a:pPr lvl="1"/>
            <a:r>
              <a:rPr lang="en-US" sz="800" dirty="0">
                <a:latin typeface="Arial" panose="020B0604020202020204" pitchFamily="34" charset="0"/>
                <a:cs typeface="Arial" panose="020B0604020202020204" pitchFamily="34" charset="0"/>
              </a:rPr>
              <a:t>Communities of color</a:t>
            </a:r>
          </a:p>
          <a:p>
            <a:pPr lvl="1"/>
            <a:r>
              <a:rPr lang="en-US" sz="800" dirty="0">
                <a:latin typeface="Arial" panose="020B0604020202020204" pitchFamily="34" charset="0"/>
                <a:cs typeface="Arial" panose="020B0604020202020204" pitchFamily="34" charset="0"/>
              </a:rPr>
              <a:t>Rural communities</a:t>
            </a:r>
          </a:p>
          <a:p>
            <a:pPr lvl="1"/>
            <a:r>
              <a:rPr lang="en-US" sz="800" dirty="0">
                <a:latin typeface="Arial" panose="020B0604020202020204" pitchFamily="34" charset="0"/>
                <a:cs typeface="Arial" panose="020B0604020202020204" pitchFamily="34" charset="0"/>
              </a:rPr>
              <a:t>Tribal nations</a:t>
            </a:r>
          </a:p>
        </p:txBody>
      </p:sp>
      <p:sp>
        <p:nvSpPr>
          <p:cNvPr id="26" name="Content Placeholder 2">
            <a:extLst>
              <a:ext uri="{FF2B5EF4-FFF2-40B4-BE49-F238E27FC236}">
                <a16:creationId xmlns:a16="http://schemas.microsoft.com/office/drawing/2014/main" id="{4D59A444-CAFB-4DC0-8887-79D252F6E8A6}"/>
              </a:ext>
            </a:extLst>
          </p:cNvPr>
          <p:cNvSpPr>
            <a:spLocks noGrp="1"/>
          </p:cNvSpPr>
          <p:nvPr>
            <p:ph idx="1"/>
          </p:nvPr>
        </p:nvSpPr>
        <p:spPr>
          <a:xfrm>
            <a:off x="990600" y="2490135"/>
            <a:ext cx="7162800" cy="3883233"/>
          </a:xfrm>
        </p:spPr>
        <p:txBody>
          <a:bodyPr>
            <a:normAutofit fontScale="62500" lnSpcReduction="20000"/>
          </a:bodyPr>
          <a:lstStyle/>
          <a:p>
            <a:pPr marL="0" indent="0">
              <a:buNone/>
            </a:pPr>
            <a:r>
              <a:rPr lang="en-US" sz="3700" dirty="0">
                <a:latin typeface="Arial" panose="020B0604020202020204" pitchFamily="34" charset="0"/>
                <a:cs typeface="Arial" panose="020B0604020202020204" pitchFamily="34" charset="0"/>
              </a:rPr>
              <a:t>The Alcohol and Drug Policy Commission (ADPC) is:</a:t>
            </a:r>
          </a:p>
          <a:p>
            <a:pPr marL="0" indent="0">
              <a:buNone/>
            </a:pPr>
            <a:endParaRPr lang="en-US" sz="3700" dirty="0">
              <a:latin typeface="Arial" panose="020B0604020202020204" pitchFamily="34" charset="0"/>
              <a:cs typeface="Arial" panose="020B0604020202020204" pitchFamily="34" charset="0"/>
            </a:endParaRPr>
          </a:p>
          <a:p>
            <a:r>
              <a:rPr lang="en-US" sz="3700" dirty="0">
                <a:latin typeface="Arial" panose="020B0604020202020204" pitchFamily="34" charset="0"/>
                <a:cs typeface="Arial" panose="020B0604020202020204" pitchFamily="34" charset="0"/>
              </a:rPr>
              <a:t>An independent state agency created by the Legislature to improve the effectiveness and efficiency of substance misuse prevention, treatment, and recovery services for all Oregonians </a:t>
            </a:r>
          </a:p>
          <a:p>
            <a:pPr marL="0" indent="0">
              <a:buNone/>
            </a:pPr>
            <a:endParaRPr lang="en-US" sz="3700" dirty="0">
              <a:latin typeface="Arial" panose="020B0604020202020204" pitchFamily="34" charset="0"/>
              <a:cs typeface="Arial" panose="020B0604020202020204" pitchFamily="34" charset="0"/>
            </a:endParaRPr>
          </a:p>
          <a:p>
            <a:r>
              <a:rPr lang="en-US" sz="3700" dirty="0">
                <a:latin typeface="Arial" panose="020B0604020202020204" pitchFamily="34" charset="0"/>
                <a:cs typeface="Arial" panose="020B0604020202020204" pitchFamily="34" charset="0"/>
              </a:rPr>
              <a:t>Charged with developing a comprehensive </a:t>
            </a:r>
            <a:r>
              <a:rPr lang="en-US" sz="3700" b="1" dirty="0">
                <a:latin typeface="Arial" panose="020B0604020202020204" pitchFamily="34" charset="0"/>
                <a:cs typeface="Arial" panose="020B0604020202020204" pitchFamily="34" charset="0"/>
              </a:rPr>
              <a:t>Statewide Strategic Plan</a:t>
            </a:r>
            <a:r>
              <a:rPr lang="en-US" sz="3700" dirty="0">
                <a:latin typeface="Arial" panose="020B0604020202020204" pitchFamily="34" charset="0"/>
                <a:cs typeface="Arial" panose="020B0604020202020204" pitchFamily="34" charset="0"/>
              </a:rPr>
              <a:t> that identifies priorities for prevention, treatment, and recovery support.</a:t>
            </a:r>
          </a:p>
          <a:p>
            <a:endParaRPr lang="en-US" sz="2800" dirty="0"/>
          </a:p>
          <a:p>
            <a:endParaRPr lang="en-US" dirty="0"/>
          </a:p>
        </p:txBody>
      </p:sp>
    </p:spTree>
    <p:extLst>
      <p:ext uri="{BB962C8B-B14F-4D97-AF65-F5344CB8AC3E}">
        <p14:creationId xmlns:p14="http://schemas.microsoft.com/office/powerpoint/2010/main" val="139942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a:bodyPr>
          <a:lstStyle/>
          <a:p>
            <a:r>
              <a:rPr lang="en-US" dirty="0">
                <a:solidFill>
                  <a:srgbClr val="FFFFFF"/>
                </a:solidFill>
                <a:latin typeface="Arial" panose="020B0604020202020204" pitchFamily="34" charset="0"/>
                <a:cs typeface="Arial" panose="020B0604020202020204" pitchFamily="34" charset="0"/>
              </a:rPr>
              <a:t>Substance Use Disorders</a:t>
            </a: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5" name="Group 4">
            <a:extLst>
              <a:ext uri="{FF2B5EF4-FFF2-40B4-BE49-F238E27FC236}">
                <a16:creationId xmlns:a16="http://schemas.microsoft.com/office/drawing/2014/main" id="{44D76FB9-D955-4AE9-8115-68F4BC8CF31E}"/>
              </a:ext>
            </a:extLst>
          </p:cNvPr>
          <p:cNvGrpSpPr/>
          <p:nvPr/>
        </p:nvGrpSpPr>
        <p:grpSpPr>
          <a:xfrm>
            <a:off x="-272764" y="2467713"/>
            <a:ext cx="9235026" cy="4212233"/>
            <a:chOff x="-272764" y="2467713"/>
            <a:chExt cx="9235026" cy="4212233"/>
          </a:xfrm>
        </p:grpSpPr>
        <p:sp>
          <p:nvSpPr>
            <p:cNvPr id="10" name="Title 2">
              <a:extLst>
                <a:ext uri="{FF2B5EF4-FFF2-40B4-BE49-F238E27FC236}">
                  <a16:creationId xmlns:a16="http://schemas.microsoft.com/office/drawing/2014/main" id="{3AF39EA1-2738-42C4-8896-BA04B8B1E28F}"/>
                </a:ext>
              </a:extLst>
            </p:cNvPr>
            <p:cNvSpPr txBox="1">
              <a:spLocks/>
            </p:cNvSpPr>
            <p:nvPr/>
          </p:nvSpPr>
          <p:spPr>
            <a:xfrm>
              <a:off x="181736" y="2467713"/>
              <a:ext cx="8780526" cy="950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Nearly </a:t>
              </a:r>
              <a:r>
                <a:rPr kumimoji="0" lang="en-US" sz="2800" b="1" i="0" u="none" strike="noStrike" kern="0" cap="none" spc="0" normalizeH="0" baseline="0" noProof="0" dirty="0">
                  <a:ln>
                    <a:noFill/>
                  </a:ln>
                  <a:solidFill>
                    <a:srgbClr val="ED7D31"/>
                  </a:solidFill>
                  <a:effectLst/>
                  <a:uLnTx/>
                  <a:uFillTx/>
                  <a:latin typeface="Arial" panose="020B0604020202020204" pitchFamily="34" charset="0"/>
                  <a:cs typeface="Arial" panose="020B0604020202020204" pitchFamily="34" charset="0"/>
                </a:rPr>
                <a:t>1 in 10 </a:t>
              </a:r>
              <a:r>
                <a:rPr kumimoji="0" lang="en-US"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Oregonians aged 12 and older were estimated to have a substance use disorder in 2015-2016</a:t>
              </a:r>
              <a:endParaRPr kumimoji="0" lang="en-US"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67A02FC-9C17-4338-A0CC-81BD6B297093}"/>
                </a:ext>
              </a:extLst>
            </p:cNvPr>
            <p:cNvGrpSpPr/>
            <p:nvPr/>
          </p:nvGrpSpPr>
          <p:grpSpPr>
            <a:xfrm>
              <a:off x="1512378" y="3767578"/>
              <a:ext cx="6744638" cy="2384111"/>
              <a:chOff x="801666" y="3379910"/>
              <a:chExt cx="6744638" cy="2384111"/>
            </a:xfrm>
          </p:grpSpPr>
          <p:cxnSp>
            <p:nvCxnSpPr>
              <p:cNvPr id="12" name="Straight Connector 11">
                <a:extLst>
                  <a:ext uri="{FF2B5EF4-FFF2-40B4-BE49-F238E27FC236}">
                    <a16:creationId xmlns:a16="http://schemas.microsoft.com/office/drawing/2014/main" id="{2A3A6089-EE99-448D-B6D3-00568A587AFC}"/>
                  </a:ext>
                </a:extLst>
              </p:cNvPr>
              <p:cNvCxnSpPr>
                <a:cxnSpLocks/>
              </p:cNvCxnSpPr>
              <p:nvPr/>
            </p:nvCxnSpPr>
            <p:spPr>
              <a:xfrm>
                <a:off x="801666" y="5323190"/>
                <a:ext cx="5784216" cy="1"/>
              </a:xfrm>
              <a:prstGeom prst="line">
                <a:avLst/>
              </a:prstGeom>
              <a:noFill/>
              <a:ln w="19050" cap="flat" cmpd="sng" algn="ctr">
                <a:solidFill>
                  <a:sysClr val="windowText" lastClr="000000">
                    <a:lumMod val="50000"/>
                    <a:lumOff val="50000"/>
                  </a:sysClr>
                </a:solidFill>
                <a:prstDash val="solid"/>
                <a:miter lim="800000"/>
              </a:ln>
              <a:effectLst/>
            </p:spPr>
          </p:cxnSp>
          <p:sp>
            <p:nvSpPr>
              <p:cNvPr id="13" name="Rectangle 12">
                <a:extLst>
                  <a:ext uri="{FF2B5EF4-FFF2-40B4-BE49-F238E27FC236}">
                    <a16:creationId xmlns:a16="http://schemas.microsoft.com/office/drawing/2014/main" id="{F60BF43E-62EF-4940-B17B-2924E347676D}"/>
                  </a:ext>
                </a:extLst>
              </p:cNvPr>
              <p:cNvSpPr/>
              <p:nvPr/>
            </p:nvSpPr>
            <p:spPr>
              <a:xfrm rot="16200000">
                <a:off x="2151962" y="4094165"/>
                <a:ext cx="1558957" cy="901533"/>
              </a:xfrm>
              <a:prstGeom prst="rect">
                <a:avLst/>
              </a:prstGeom>
              <a:solidFill>
                <a:srgbClr val="70AD4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2F522BC-6DB3-427D-ADD8-FEBF4AAA0BFD}"/>
                  </a:ext>
                </a:extLst>
              </p:cNvPr>
              <p:cNvSpPr/>
              <p:nvPr/>
            </p:nvSpPr>
            <p:spPr>
              <a:xfrm rot="16200000">
                <a:off x="572659" y="3902456"/>
                <a:ext cx="1942380" cy="901533"/>
              </a:xfrm>
              <a:prstGeom prst="rect">
                <a:avLst/>
              </a:prstGeom>
              <a:solidFill>
                <a:srgbClr val="70AD4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65E8FCD-5E2F-488C-B768-E0788748F1C6}"/>
                  </a:ext>
                </a:extLst>
              </p:cNvPr>
              <p:cNvSpPr txBox="1"/>
              <p:nvPr/>
            </p:nvSpPr>
            <p:spPr>
              <a:xfrm>
                <a:off x="1180563" y="5369748"/>
                <a:ext cx="15033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Any</a:t>
                </a:r>
              </a:p>
            </p:txBody>
          </p:sp>
          <p:sp>
            <p:nvSpPr>
              <p:cNvPr id="16" name="TextBox 15">
                <a:extLst>
                  <a:ext uri="{FF2B5EF4-FFF2-40B4-BE49-F238E27FC236}">
                    <a16:creationId xmlns:a16="http://schemas.microsoft.com/office/drawing/2014/main" id="{EA043826-EA72-475F-9102-2C2387DC9815}"/>
                  </a:ext>
                </a:extLst>
              </p:cNvPr>
              <p:cNvSpPr txBox="1"/>
              <p:nvPr/>
            </p:nvSpPr>
            <p:spPr>
              <a:xfrm>
                <a:off x="1118975" y="3379910"/>
                <a:ext cx="957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9.6%</a:t>
                </a:r>
              </a:p>
            </p:txBody>
          </p:sp>
          <p:sp>
            <p:nvSpPr>
              <p:cNvPr id="17" name="Rectangle 16">
                <a:extLst>
                  <a:ext uri="{FF2B5EF4-FFF2-40B4-BE49-F238E27FC236}">
                    <a16:creationId xmlns:a16="http://schemas.microsoft.com/office/drawing/2014/main" id="{8A7E1FC7-6875-4A15-A770-D36222BF9EA2}"/>
                  </a:ext>
                </a:extLst>
              </p:cNvPr>
              <p:cNvSpPr/>
              <p:nvPr/>
            </p:nvSpPr>
            <p:spPr>
              <a:xfrm rot="16200000">
                <a:off x="3972375" y="4452929"/>
                <a:ext cx="834106" cy="901533"/>
              </a:xfrm>
              <a:prstGeom prst="rect">
                <a:avLst/>
              </a:prstGeom>
              <a:solidFill>
                <a:srgbClr val="70AD4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641803E9-9820-4544-8BA4-006A726B87EA}"/>
                  </a:ext>
                </a:extLst>
              </p:cNvPr>
              <p:cNvSpPr/>
              <p:nvPr/>
            </p:nvSpPr>
            <p:spPr>
              <a:xfrm rot="16200000">
                <a:off x="5765759" y="4810164"/>
                <a:ext cx="125260" cy="901533"/>
              </a:xfrm>
              <a:prstGeom prst="rect">
                <a:avLst/>
              </a:prstGeom>
              <a:solidFill>
                <a:srgbClr val="70AD4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1AA1874-C3E2-4C28-9B6D-8B3C77BBEF33}"/>
                  </a:ext>
                </a:extLst>
              </p:cNvPr>
              <p:cNvSpPr txBox="1"/>
              <p:nvPr/>
            </p:nvSpPr>
            <p:spPr>
              <a:xfrm>
                <a:off x="2541343" y="3802932"/>
                <a:ext cx="957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7.1%</a:t>
                </a:r>
              </a:p>
            </p:txBody>
          </p:sp>
          <p:sp>
            <p:nvSpPr>
              <p:cNvPr id="20" name="TextBox 19">
                <a:extLst>
                  <a:ext uri="{FF2B5EF4-FFF2-40B4-BE49-F238E27FC236}">
                    <a16:creationId xmlns:a16="http://schemas.microsoft.com/office/drawing/2014/main" id="{D5F9AD68-3F5E-4166-82D1-C65DEC5F7383}"/>
                  </a:ext>
                </a:extLst>
              </p:cNvPr>
              <p:cNvSpPr txBox="1"/>
              <p:nvPr/>
            </p:nvSpPr>
            <p:spPr>
              <a:xfrm>
                <a:off x="4019755" y="4487170"/>
                <a:ext cx="957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3.8%</a:t>
                </a:r>
              </a:p>
            </p:txBody>
          </p:sp>
          <p:sp>
            <p:nvSpPr>
              <p:cNvPr id="21" name="TextBox 20">
                <a:extLst>
                  <a:ext uri="{FF2B5EF4-FFF2-40B4-BE49-F238E27FC236}">
                    <a16:creationId xmlns:a16="http://schemas.microsoft.com/office/drawing/2014/main" id="{60769F61-C36A-4D25-908C-082F00441524}"/>
                  </a:ext>
                </a:extLst>
              </p:cNvPr>
              <p:cNvSpPr txBox="1"/>
              <p:nvPr/>
            </p:nvSpPr>
            <p:spPr>
              <a:xfrm>
                <a:off x="5441975" y="4718002"/>
                <a:ext cx="957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0.8%</a:t>
                </a:r>
              </a:p>
            </p:txBody>
          </p:sp>
          <p:sp>
            <p:nvSpPr>
              <p:cNvPr id="22" name="TextBox 21">
                <a:extLst>
                  <a:ext uri="{FF2B5EF4-FFF2-40B4-BE49-F238E27FC236}">
                    <a16:creationId xmlns:a16="http://schemas.microsoft.com/office/drawing/2014/main" id="{07A32E46-8F12-470B-BFA0-14B38904F1F0}"/>
                  </a:ext>
                </a:extLst>
              </p:cNvPr>
              <p:cNvSpPr txBox="1"/>
              <p:nvPr/>
            </p:nvSpPr>
            <p:spPr>
              <a:xfrm>
                <a:off x="2427052" y="5385769"/>
                <a:ext cx="15033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Alcohol</a:t>
                </a:r>
              </a:p>
            </p:txBody>
          </p:sp>
          <p:sp>
            <p:nvSpPr>
              <p:cNvPr id="23" name="TextBox 22">
                <a:extLst>
                  <a:ext uri="{FF2B5EF4-FFF2-40B4-BE49-F238E27FC236}">
                    <a16:creationId xmlns:a16="http://schemas.microsoft.com/office/drawing/2014/main" id="{A388402F-ACAA-4AB5-9C09-26969814E80E}"/>
                  </a:ext>
                </a:extLst>
              </p:cNvPr>
              <p:cNvSpPr txBox="1"/>
              <p:nvPr/>
            </p:nvSpPr>
            <p:spPr>
              <a:xfrm>
                <a:off x="3750016" y="5394689"/>
                <a:ext cx="15033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Illicit drugs</a:t>
                </a:r>
              </a:p>
            </p:txBody>
          </p:sp>
          <p:sp>
            <p:nvSpPr>
              <p:cNvPr id="24" name="TextBox 23">
                <a:extLst>
                  <a:ext uri="{FF2B5EF4-FFF2-40B4-BE49-F238E27FC236}">
                    <a16:creationId xmlns:a16="http://schemas.microsoft.com/office/drawing/2014/main" id="{64349B48-26A3-432B-8199-2486B70868E0}"/>
                  </a:ext>
                </a:extLst>
              </p:cNvPr>
              <p:cNvSpPr txBox="1"/>
              <p:nvPr/>
            </p:nvSpPr>
            <p:spPr>
              <a:xfrm>
                <a:off x="5253331" y="5394689"/>
                <a:ext cx="22929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Rx Pain Meds</a:t>
                </a:r>
              </a:p>
            </p:txBody>
          </p:sp>
        </p:grpSp>
        <p:sp>
          <p:nvSpPr>
            <p:cNvPr id="25" name="TextBox 24">
              <a:extLst>
                <a:ext uri="{FF2B5EF4-FFF2-40B4-BE49-F238E27FC236}">
                  <a16:creationId xmlns:a16="http://schemas.microsoft.com/office/drawing/2014/main" id="{E56D7236-7EC5-4605-BE41-39A2020496F7}"/>
                </a:ext>
              </a:extLst>
            </p:cNvPr>
            <p:cNvSpPr txBox="1"/>
            <p:nvPr/>
          </p:nvSpPr>
          <p:spPr>
            <a:xfrm>
              <a:off x="-272764" y="6464502"/>
              <a:ext cx="8965324" cy="21544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National Survey on Drug Use and Health, 2015-16. </a:t>
              </a:r>
            </a:p>
          </p:txBody>
        </p:sp>
      </p:grpSp>
    </p:spTree>
    <p:extLst>
      <p:ext uri="{BB962C8B-B14F-4D97-AF65-F5344CB8AC3E}">
        <p14:creationId xmlns:p14="http://schemas.microsoft.com/office/powerpoint/2010/main" val="319450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2512" y="767167"/>
            <a:ext cx="7937369" cy="880027"/>
          </a:xfrm>
        </p:spPr>
        <p:txBody>
          <a:bodyPr>
            <a:noAutofit/>
          </a:bodyPr>
          <a:lstStyle/>
          <a:p>
            <a:r>
              <a:rPr lang="en-US" dirty="0">
                <a:solidFill>
                  <a:srgbClr val="FFFFFF"/>
                </a:solidFill>
                <a:latin typeface="Arial" panose="020B0604020202020204" pitchFamily="34" charset="0"/>
                <a:cs typeface="Arial" panose="020B0604020202020204" pitchFamily="34" charset="0"/>
              </a:rPr>
              <a:t>Treatment for Substance Use Disorders</a:t>
            </a: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a:extLst>
              <a:ext uri="{FF2B5EF4-FFF2-40B4-BE49-F238E27FC236}">
                <a16:creationId xmlns:a16="http://schemas.microsoft.com/office/drawing/2014/main" id="{D860A930-1361-4CD1-9A8B-13989191CFC6}"/>
              </a:ext>
            </a:extLst>
          </p:cNvPr>
          <p:cNvPicPr>
            <a:picLocks noChangeAspect="1"/>
          </p:cNvPicPr>
          <p:nvPr/>
        </p:nvPicPr>
        <p:blipFill>
          <a:blip r:embed="rId4"/>
          <a:stretch>
            <a:fillRect/>
          </a:stretch>
        </p:blipFill>
        <p:spPr>
          <a:xfrm>
            <a:off x="1981201" y="3581400"/>
            <a:ext cx="5100339" cy="2846282"/>
          </a:xfrm>
          <a:prstGeom prst="rect">
            <a:avLst/>
          </a:prstGeom>
        </p:spPr>
      </p:pic>
      <p:sp>
        <p:nvSpPr>
          <p:cNvPr id="11" name="TextBox 10">
            <a:extLst>
              <a:ext uri="{FF2B5EF4-FFF2-40B4-BE49-F238E27FC236}">
                <a16:creationId xmlns:a16="http://schemas.microsoft.com/office/drawing/2014/main" id="{709E6BB2-0231-4FFE-9494-138B6990F87B}"/>
              </a:ext>
            </a:extLst>
          </p:cNvPr>
          <p:cNvSpPr txBox="1"/>
          <p:nvPr/>
        </p:nvSpPr>
        <p:spPr>
          <a:xfrm>
            <a:off x="488060" y="2504522"/>
            <a:ext cx="805262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Most Oregonians with a substance use disorder  are estimated to not receive treatment</a:t>
            </a:r>
          </a:p>
        </p:txBody>
      </p:sp>
      <p:sp>
        <p:nvSpPr>
          <p:cNvPr id="12" name="TextBox 11">
            <a:extLst>
              <a:ext uri="{FF2B5EF4-FFF2-40B4-BE49-F238E27FC236}">
                <a16:creationId xmlns:a16="http://schemas.microsoft.com/office/drawing/2014/main" id="{D9E49FA0-8EBD-4C45-BA5E-B5A9CF67DBB7}"/>
              </a:ext>
            </a:extLst>
          </p:cNvPr>
          <p:cNvSpPr txBox="1"/>
          <p:nvPr/>
        </p:nvSpPr>
        <p:spPr>
          <a:xfrm>
            <a:off x="1386827" y="7446926"/>
            <a:ext cx="5699343"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National Survey on Drug Use and Health, 2016-17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Substance Use Disorder is defined as meeting criteria for illicit drug or alcohol dependence or abuse.</a:t>
            </a:r>
          </a:p>
        </p:txBody>
      </p:sp>
      <p:sp>
        <p:nvSpPr>
          <p:cNvPr id="13" name="TextBox 12">
            <a:extLst>
              <a:ext uri="{FF2B5EF4-FFF2-40B4-BE49-F238E27FC236}">
                <a16:creationId xmlns:a16="http://schemas.microsoft.com/office/drawing/2014/main" id="{6DB14F04-E4A2-41CA-BF9C-2E50532997E2}"/>
              </a:ext>
            </a:extLst>
          </p:cNvPr>
          <p:cNvSpPr txBox="1"/>
          <p:nvPr/>
        </p:nvSpPr>
        <p:spPr>
          <a:xfrm>
            <a:off x="6177825" y="6427682"/>
            <a:ext cx="5699343"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National Survey on Drug Use and Health, 2016-17</a:t>
            </a:r>
          </a:p>
        </p:txBody>
      </p:sp>
    </p:spTree>
    <p:extLst>
      <p:ext uri="{BB962C8B-B14F-4D97-AF65-F5344CB8AC3E}">
        <p14:creationId xmlns:p14="http://schemas.microsoft.com/office/powerpoint/2010/main" val="275029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2512" y="767167"/>
            <a:ext cx="7937369" cy="880027"/>
          </a:xfrm>
        </p:spPr>
        <p:txBody>
          <a:bodyPr>
            <a:noAutofit/>
          </a:bodyPr>
          <a:lstStyle/>
          <a:p>
            <a:r>
              <a:rPr lang="en-US" dirty="0">
                <a:solidFill>
                  <a:srgbClr val="FFFFFF"/>
                </a:solidFill>
                <a:latin typeface="Arial" panose="020B0604020202020204" pitchFamily="34" charset="0"/>
                <a:cs typeface="Arial" panose="020B0604020202020204" pitchFamily="34" charset="0"/>
              </a:rPr>
              <a:t>Personal Toll of Substance Use Disorders</a:t>
            </a: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TextBox 11">
            <a:extLst>
              <a:ext uri="{FF2B5EF4-FFF2-40B4-BE49-F238E27FC236}">
                <a16:creationId xmlns:a16="http://schemas.microsoft.com/office/drawing/2014/main" id="{D9E49FA0-8EBD-4C45-BA5E-B5A9CF67DBB7}"/>
              </a:ext>
            </a:extLst>
          </p:cNvPr>
          <p:cNvSpPr txBox="1"/>
          <p:nvPr/>
        </p:nvSpPr>
        <p:spPr>
          <a:xfrm>
            <a:off x="1386827" y="7446926"/>
            <a:ext cx="5699343"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National Survey on Drug Use and Health, 2016-17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Substance Use Disorder is defined as meeting criteria for illicit drug or alcohol dependence or abuse.</a:t>
            </a:r>
          </a:p>
        </p:txBody>
      </p:sp>
      <p:pic>
        <p:nvPicPr>
          <p:cNvPr id="14" name="Content Placeholder 3">
            <a:extLst>
              <a:ext uri="{FF2B5EF4-FFF2-40B4-BE49-F238E27FC236}">
                <a16:creationId xmlns:a16="http://schemas.microsoft.com/office/drawing/2014/main" id="{0A0817EA-6223-4C3C-A165-446FAD544342}"/>
              </a:ext>
            </a:extLst>
          </p:cNvPr>
          <p:cNvPicPr>
            <a:picLocks noGrp="1" noChangeAspect="1"/>
          </p:cNvPicPr>
          <p:nvPr>
            <p:ph idx="1"/>
          </p:nvPr>
        </p:nvPicPr>
        <p:blipFill>
          <a:blip r:embed="rId4"/>
          <a:stretch>
            <a:fillRect/>
          </a:stretch>
        </p:blipFill>
        <p:spPr>
          <a:xfrm>
            <a:off x="1430669" y="3246845"/>
            <a:ext cx="5655501" cy="3391421"/>
          </a:xfrm>
          <a:prstGeom prst="rect">
            <a:avLst/>
          </a:prstGeom>
        </p:spPr>
      </p:pic>
      <p:sp>
        <p:nvSpPr>
          <p:cNvPr id="3" name="Rectangle 2">
            <a:extLst>
              <a:ext uri="{FF2B5EF4-FFF2-40B4-BE49-F238E27FC236}">
                <a16:creationId xmlns:a16="http://schemas.microsoft.com/office/drawing/2014/main" id="{67726C84-7E75-418F-83F5-EBF2A29C2F51}"/>
              </a:ext>
            </a:extLst>
          </p:cNvPr>
          <p:cNvSpPr/>
          <p:nvPr/>
        </p:nvSpPr>
        <p:spPr>
          <a:xfrm>
            <a:off x="488060" y="2448899"/>
            <a:ext cx="8167877" cy="830997"/>
          </a:xfrm>
          <a:prstGeom prst="rect">
            <a:avLst/>
          </a:prstGeom>
        </p:spPr>
        <p:txBody>
          <a:bodyPr wrap="square">
            <a:spAutoFit/>
          </a:bodyPr>
          <a:lstStyle/>
          <a:p>
            <a:pPr algn="ctr"/>
            <a:r>
              <a:rPr lang="en-US" sz="2400" b="1" dirty="0">
                <a:solidFill>
                  <a:srgbClr val="ED7D31"/>
                </a:solidFill>
                <a:latin typeface="Arial" panose="020B0604020202020204" pitchFamily="34" charset="0"/>
                <a:cs typeface="Arial" panose="020B0604020202020204" pitchFamily="34" charset="0"/>
              </a:rPr>
              <a:t>1,549 deaths </a:t>
            </a:r>
            <a:r>
              <a:rPr lang="en-US" sz="2400" b="1" dirty="0">
                <a:solidFill>
                  <a:prstClr val="black"/>
                </a:solidFill>
                <a:latin typeface="Arial" panose="020B0604020202020204" pitchFamily="34" charset="0"/>
                <a:cs typeface="Arial" panose="020B0604020202020204" pitchFamily="34" charset="0"/>
              </a:rPr>
              <a:t>in Oregon in 2017 were due to alcohol or other drugs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58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a:bodyPr>
          <a:lstStyle/>
          <a:p>
            <a:r>
              <a:rPr lang="en-US" b="1" dirty="0">
                <a:solidFill>
                  <a:schemeClr val="bg1"/>
                </a:solidFill>
                <a:latin typeface="Arial" panose="020B0604020202020204" pitchFamily="34" charset="0"/>
                <a:cs typeface="Arial" panose="020B0604020202020204" pitchFamily="34" charset="0"/>
              </a:rPr>
              <a:t>Key Strategic Plan Tasks</a:t>
            </a:r>
            <a:endParaRPr lang="en-US" dirty="0">
              <a:solidFill>
                <a:schemeClr val="bg1"/>
              </a:solidFill>
              <a:latin typeface="Arial" panose="020B0604020202020204" pitchFamily="34" charset="0"/>
              <a:cs typeface="Arial" panose="020B0604020202020204" pitchFamily="34" charset="0"/>
            </a:endParaRP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9" name="Content Placeholder 2">
            <a:extLst>
              <a:ext uri="{FF2B5EF4-FFF2-40B4-BE49-F238E27FC236}">
                <a16:creationId xmlns:a16="http://schemas.microsoft.com/office/drawing/2014/main" id="{02A3520F-4001-416B-8163-8ACFC8CCA331}"/>
              </a:ext>
            </a:extLst>
          </p:cNvPr>
          <p:cNvSpPr>
            <a:spLocks noGrp="1"/>
          </p:cNvSpPr>
          <p:nvPr>
            <p:ph idx="1"/>
          </p:nvPr>
        </p:nvSpPr>
        <p:spPr>
          <a:xfrm>
            <a:off x="838199" y="2667000"/>
            <a:ext cx="7467600" cy="4003657"/>
          </a:xfrm>
        </p:spPr>
        <p:txBody>
          <a:bodyPr>
            <a:normAutofit fontScale="92500" lnSpcReduction="10000"/>
          </a:bodyPr>
          <a:lstStyle/>
          <a:p>
            <a:pPr lvl="0"/>
            <a:r>
              <a:rPr lang="en-US" sz="2800" dirty="0">
                <a:latin typeface="Arial" panose="020B0604020202020204" pitchFamily="34" charset="0"/>
                <a:cs typeface="Arial" panose="020B0604020202020204" pitchFamily="34" charset="0"/>
              </a:rPr>
              <a:t>Stakeholder Engagement</a:t>
            </a:r>
          </a:p>
          <a:p>
            <a:pPr lvl="0"/>
            <a:r>
              <a:rPr lang="en-US" sz="2800" dirty="0">
                <a:latin typeface="Arial" panose="020B0604020202020204" pitchFamily="34" charset="0"/>
                <a:cs typeface="Arial" panose="020B0604020202020204" pitchFamily="34" charset="0"/>
              </a:rPr>
              <a:t>Data Assessment and Collection</a:t>
            </a:r>
          </a:p>
          <a:p>
            <a:pPr lvl="0"/>
            <a:r>
              <a:rPr lang="en-US" sz="2800" dirty="0">
                <a:latin typeface="Arial" panose="020B0604020202020204" pitchFamily="34" charset="0"/>
                <a:cs typeface="Arial" panose="020B0604020202020204" pitchFamily="34" charset="0"/>
              </a:rPr>
              <a:t>Policy Assessment and Development</a:t>
            </a:r>
          </a:p>
          <a:p>
            <a:pPr lvl="0"/>
            <a:r>
              <a:rPr lang="en-US" sz="2800" dirty="0">
                <a:latin typeface="Arial" panose="020B0604020202020204" pitchFamily="34" charset="0"/>
                <a:cs typeface="Arial" panose="020B0604020202020204" pitchFamily="34" charset="0"/>
              </a:rPr>
              <a:t>Program and Service Delivery Assessment, Alignment, and Coordination</a:t>
            </a:r>
          </a:p>
          <a:p>
            <a:pPr lvl="0"/>
            <a:r>
              <a:rPr lang="en-US" sz="2800" dirty="0">
                <a:latin typeface="Arial" panose="020B0604020202020204" pitchFamily="34" charset="0"/>
                <a:cs typeface="Arial" panose="020B0604020202020204" pitchFamily="34" charset="0"/>
              </a:rPr>
              <a:t>Workforce Development and Staffing</a:t>
            </a:r>
          </a:p>
          <a:p>
            <a:pPr lvl="0"/>
            <a:r>
              <a:rPr lang="en-US" sz="2800" dirty="0">
                <a:latin typeface="Arial" panose="020B0604020202020204" pitchFamily="34" charset="0"/>
                <a:cs typeface="Arial" panose="020B0604020202020204" pitchFamily="34" charset="0"/>
              </a:rPr>
              <a:t>Cost Estimates</a:t>
            </a:r>
          </a:p>
          <a:p>
            <a:pPr lvl="0"/>
            <a:r>
              <a:rPr lang="en-US" sz="2800" dirty="0">
                <a:latin typeface="Arial" panose="020B0604020202020204" pitchFamily="34" charset="0"/>
                <a:cs typeface="Arial" panose="020B0604020202020204" pitchFamily="34" charset="0"/>
              </a:rPr>
              <a:t>Reporting and Communication</a:t>
            </a:r>
          </a:p>
        </p:txBody>
      </p:sp>
    </p:spTree>
    <p:extLst>
      <p:ext uri="{BB962C8B-B14F-4D97-AF65-F5344CB8AC3E}">
        <p14:creationId xmlns:p14="http://schemas.microsoft.com/office/powerpoint/2010/main" val="2227843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a:bodyPr>
          <a:lstStyle/>
          <a:p>
            <a:r>
              <a:rPr lang="en-US" b="1" dirty="0">
                <a:solidFill>
                  <a:schemeClr val="bg1"/>
                </a:solidFill>
                <a:latin typeface="Arial" panose="020B0604020202020204" pitchFamily="34" charset="0"/>
                <a:cs typeface="Arial" panose="020B0604020202020204" pitchFamily="34" charset="0"/>
              </a:rPr>
              <a:t>Strategic Goals</a:t>
            </a:r>
            <a:endParaRPr lang="en-US" dirty="0">
              <a:solidFill>
                <a:srgbClr val="FFFFFF"/>
              </a:solidFill>
              <a:latin typeface="Arial" panose="020B0604020202020204" pitchFamily="34" charset="0"/>
              <a:cs typeface="Arial" panose="020B0604020202020204" pitchFamily="34" charset="0"/>
            </a:endParaRP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9" name="Content Placeholder 2">
            <a:extLst>
              <a:ext uri="{FF2B5EF4-FFF2-40B4-BE49-F238E27FC236}">
                <a16:creationId xmlns:a16="http://schemas.microsoft.com/office/drawing/2014/main" id="{02A3520F-4001-416B-8163-8ACFC8CCA331}"/>
              </a:ext>
            </a:extLst>
          </p:cNvPr>
          <p:cNvSpPr>
            <a:spLocks noGrp="1"/>
          </p:cNvSpPr>
          <p:nvPr>
            <p:ph idx="1"/>
          </p:nvPr>
        </p:nvSpPr>
        <p:spPr>
          <a:xfrm>
            <a:off x="488060" y="2667000"/>
            <a:ext cx="8167878" cy="4003657"/>
          </a:xfrm>
        </p:spPr>
        <p:txBody>
          <a:bodyPr>
            <a:normAutofit/>
          </a:bodyPr>
          <a:lstStyle/>
          <a:p>
            <a:pPr lvl="0"/>
            <a:r>
              <a:rPr lang="en-US" b="1" dirty="0">
                <a:latin typeface="Arial" panose="020B0604020202020204" pitchFamily="34" charset="0"/>
                <a:cs typeface="Arial" panose="020B0604020202020204" pitchFamily="34" charset="0"/>
              </a:rPr>
              <a:t>Goal 1</a:t>
            </a:r>
            <a:r>
              <a:rPr lang="en-US" dirty="0">
                <a:latin typeface="Arial" panose="020B0604020202020204" pitchFamily="34" charset="0"/>
                <a:cs typeface="Arial" panose="020B0604020202020204" pitchFamily="34" charset="0"/>
              </a:rPr>
              <a:t>: Decrease the percentage of Oregonians with a substance use disorder</a:t>
            </a:r>
          </a:p>
          <a:p>
            <a:pPr lvl="0"/>
            <a:r>
              <a:rPr lang="en-US" b="1" dirty="0">
                <a:latin typeface="Arial" panose="020B0604020202020204" pitchFamily="34" charset="0"/>
                <a:cs typeface="Arial" panose="020B0604020202020204" pitchFamily="34" charset="0"/>
              </a:rPr>
              <a:t>Goal 2</a:t>
            </a:r>
            <a:r>
              <a:rPr lang="en-US" dirty="0">
                <a:latin typeface="Arial" panose="020B0604020202020204" pitchFamily="34" charset="0"/>
                <a:cs typeface="Arial" panose="020B0604020202020204" pitchFamily="34" charset="0"/>
              </a:rPr>
              <a:t>: Decrease the rate at which Oregonians die from alcohol, tobacco, and other drugs </a:t>
            </a:r>
          </a:p>
          <a:p>
            <a:pPr lvl="0"/>
            <a:r>
              <a:rPr lang="en-US" b="1" dirty="0">
                <a:latin typeface="Arial" panose="020B0604020202020204" pitchFamily="34" charset="0"/>
                <a:cs typeface="Arial" panose="020B0604020202020204" pitchFamily="34" charset="0"/>
              </a:rPr>
              <a:t>Goal 3</a:t>
            </a:r>
            <a:r>
              <a:rPr lang="en-US" dirty="0">
                <a:latin typeface="Arial" panose="020B0604020202020204" pitchFamily="34" charset="0"/>
                <a:cs typeface="Arial" panose="020B0604020202020204" pitchFamily="34" charset="0"/>
              </a:rPr>
              <a:t>: Decrease alcohol, tobacco, and other drug-related health disparities </a:t>
            </a:r>
          </a:p>
          <a:p>
            <a:pPr lvl="0"/>
            <a:r>
              <a:rPr lang="en-US" b="1" dirty="0">
                <a:latin typeface="Arial" panose="020B0604020202020204" pitchFamily="34" charset="0"/>
                <a:cs typeface="Arial" panose="020B0604020202020204" pitchFamily="34" charset="0"/>
              </a:rPr>
              <a:t>Goal 4</a:t>
            </a:r>
            <a:r>
              <a:rPr lang="en-US" dirty="0">
                <a:latin typeface="Arial" panose="020B0604020202020204" pitchFamily="34" charset="0"/>
                <a:cs typeface="Arial" panose="020B0604020202020204" pitchFamily="34" charset="0"/>
              </a:rPr>
              <a:t>: Decrease amount of state funds spent on the burden of substance use-related social and health problems to public programs</a:t>
            </a:r>
          </a:p>
        </p:txBody>
      </p:sp>
    </p:spTree>
    <p:extLst>
      <p:ext uri="{BB962C8B-B14F-4D97-AF65-F5344CB8AC3E}">
        <p14:creationId xmlns:p14="http://schemas.microsoft.com/office/powerpoint/2010/main" val="341859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6" name="Rectangle 4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27F21925-4486-4B02-A252-EEC560D2E82F}"/>
              </a:ext>
            </a:extLst>
          </p:cNvPr>
          <p:cNvSpPr>
            <a:spLocks noGrp="1"/>
          </p:cNvSpPr>
          <p:nvPr>
            <p:ph type="title"/>
          </p:nvPr>
        </p:nvSpPr>
        <p:spPr>
          <a:xfrm>
            <a:off x="603315" y="796374"/>
            <a:ext cx="7937369" cy="880027"/>
          </a:xfrm>
        </p:spPr>
        <p:txBody>
          <a:bodyPr>
            <a:normAutofit/>
          </a:bodyPr>
          <a:lstStyle/>
          <a:p>
            <a:r>
              <a:rPr lang="en-US" b="1" dirty="0">
                <a:solidFill>
                  <a:schemeClr val="bg1"/>
                </a:solidFill>
                <a:latin typeface="Arial" panose="020B0604020202020204" pitchFamily="34" charset="0"/>
                <a:cs typeface="Arial" panose="020B0604020202020204" pitchFamily="34" charset="0"/>
              </a:rPr>
              <a:t>Overarching Objectives</a:t>
            </a:r>
            <a:endParaRPr lang="en-US" dirty="0">
              <a:solidFill>
                <a:schemeClr val="bg1"/>
              </a:solidFill>
              <a:latin typeface="Arial" panose="020B0604020202020204" pitchFamily="34" charset="0"/>
              <a:cs typeface="Arial" panose="020B0604020202020204" pitchFamily="34" charset="0"/>
            </a:endParaRPr>
          </a:p>
        </p:txBody>
      </p:sp>
      <p:sp>
        <p:nvSpPr>
          <p:cNvPr id="57" name="Rectangle 4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8" name="Rectangle 5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9" name="Content Placeholder 2">
            <a:extLst>
              <a:ext uri="{FF2B5EF4-FFF2-40B4-BE49-F238E27FC236}">
                <a16:creationId xmlns:a16="http://schemas.microsoft.com/office/drawing/2014/main" id="{02A3520F-4001-416B-8163-8ACFC8CCA331}"/>
              </a:ext>
            </a:extLst>
          </p:cNvPr>
          <p:cNvSpPr>
            <a:spLocks noGrp="1"/>
          </p:cNvSpPr>
          <p:nvPr>
            <p:ph idx="1"/>
          </p:nvPr>
        </p:nvSpPr>
        <p:spPr>
          <a:xfrm>
            <a:off x="488061" y="2667000"/>
            <a:ext cx="8167878" cy="4003657"/>
          </a:xfrm>
        </p:spPr>
        <p:txBody>
          <a:bodyPr>
            <a:normAutofit/>
          </a:bodyPr>
          <a:lstStyle/>
          <a:p>
            <a:r>
              <a:rPr lang="en-US" b="1" dirty="0">
                <a:latin typeface="Arial" panose="020B0604020202020204" pitchFamily="34" charset="0"/>
                <a:cs typeface="Arial" panose="020B0604020202020204" pitchFamily="34" charset="0"/>
              </a:rPr>
              <a:t>Objective 1</a:t>
            </a:r>
            <a:r>
              <a:rPr lang="en-US" dirty="0">
                <a:latin typeface="Arial" panose="020B0604020202020204" pitchFamily="34" charset="0"/>
                <a:cs typeface="Arial" panose="020B0604020202020204" pitchFamily="34" charset="0"/>
              </a:rPr>
              <a:t>: Strengthen Oregon’s state substance misuse system</a:t>
            </a:r>
            <a:endParaRPr lang="en-US" sz="8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Objective 2</a:t>
            </a:r>
            <a:r>
              <a:rPr lang="en-US" dirty="0">
                <a:latin typeface="Arial" panose="020B0604020202020204" pitchFamily="34" charset="0"/>
                <a:cs typeface="Arial" panose="020B0604020202020204" pitchFamily="34" charset="0"/>
              </a:rPr>
              <a:t>: Increase the impact of substance misuse prevention across the lifespan</a:t>
            </a:r>
            <a:endParaRPr lang="en-US" sz="8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Objective 3</a:t>
            </a:r>
            <a:r>
              <a:rPr lang="en-US" dirty="0">
                <a:latin typeface="Arial" panose="020B0604020202020204" pitchFamily="34" charset="0"/>
                <a:cs typeface="Arial" panose="020B0604020202020204" pitchFamily="34" charset="0"/>
              </a:rPr>
              <a:t>: Increase rapid access to effective SUD treatment across the lifespan</a:t>
            </a:r>
          </a:p>
          <a:p>
            <a:r>
              <a:rPr lang="en-US" sz="2800" b="1" dirty="0">
                <a:latin typeface="Arial" panose="020B0604020202020204" pitchFamily="34" charset="0"/>
                <a:cs typeface="Arial" panose="020B0604020202020204" pitchFamily="34" charset="0"/>
              </a:rPr>
              <a:t>Objective 4</a:t>
            </a:r>
            <a:r>
              <a:rPr lang="en-US" sz="28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Increase access to effective SUD recovery supports across the lifespan</a:t>
            </a:r>
            <a:endParaRPr lang="en-US" dirty="0"/>
          </a:p>
        </p:txBody>
      </p:sp>
    </p:spTree>
    <p:extLst>
      <p:ext uri="{BB962C8B-B14F-4D97-AF65-F5344CB8AC3E}">
        <p14:creationId xmlns:p14="http://schemas.microsoft.com/office/powerpoint/2010/main" val="20144784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URL xmlns="http://schemas.microsoft.com/sharepoint/v3">
      <Url xsi:nil="true"/>
      <Description xsi:nil="true"/>
    </URL>
    <Meeting xmlns="4292df54-023d-4bf2-8ce9-dd37da6e952d">34</Meetin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EF719D182F9B4C8FB95BF42AAD94A2" ma:contentTypeVersion="3" ma:contentTypeDescription="Create a new document." ma:contentTypeScope="" ma:versionID="aab0bd74ce690e962e19ab92ac4cedf0">
  <xsd:schema xmlns:xsd="http://www.w3.org/2001/XMLSchema" xmlns:xs="http://www.w3.org/2001/XMLSchema" xmlns:p="http://schemas.microsoft.com/office/2006/metadata/properties" xmlns:ns1="http://schemas.microsoft.com/sharepoint/v3" xmlns:ns2="4292df54-023d-4bf2-8ce9-dd37da6e952d" xmlns:ns3="http://schemas.microsoft.com/sharepoint/v4" targetNamespace="http://schemas.microsoft.com/office/2006/metadata/properties" ma:root="true" ma:fieldsID="03a89e6c74f91045342cdcb960eb72d4" ns1:_="" ns2:_="" ns3:_="">
    <xsd:import namespace="http://schemas.microsoft.com/sharepoint/v3"/>
    <xsd:import namespace="4292df54-023d-4bf2-8ce9-dd37da6e952d"/>
    <xsd:import namespace="http://schemas.microsoft.com/sharepoint/v4"/>
    <xsd:element name="properties">
      <xsd:complexType>
        <xsd:sequence>
          <xsd:element name="documentManagement">
            <xsd:complexType>
              <xsd:all>
                <xsd:element ref="ns2:Meeting" minOccurs="0"/>
                <xsd:element ref="ns3:IconOverlay"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0" nillable="true" ma:displayName="URL" ma:description="/adpc/MeetingDocuments/filename.filenameExtension"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92df54-023d-4bf2-8ce9-dd37da6e952d" elementFormDefault="qualified">
    <xsd:import namespace="http://schemas.microsoft.com/office/2006/documentManagement/types"/>
    <xsd:import namespace="http://schemas.microsoft.com/office/infopath/2007/PartnerControls"/>
    <xsd:element name="Meeting" ma:index="8" nillable="true" ma:displayName="Meeting" ma:list="{76ae8e09-1c3d-4abf-bc9f-039c71784b09}" ma:internalName="Meeting" ma:showField="Meeting_x0020_Lookup_x0020_Refer">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9D60A-32D8-4A88-8E59-5A3C55BADBDE}">
  <ds:schemaRefs>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4292df54-023d-4bf2-8ce9-dd37da6e952d"/>
    <ds:schemaRef ds:uri="http://purl.org/dc/elements/1.1/"/>
    <ds:schemaRef ds:uri="http://schemas.microsoft.com/office/2006/metadata/properties"/>
    <ds:schemaRef ds:uri="http://schemas.microsoft.com/office/2006/documentManagement/typ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67AB17F1-172C-4CED-9F73-A5177608E615}">
  <ds:schemaRefs>
    <ds:schemaRef ds:uri="http://schemas.microsoft.com/sharepoint/v3/contenttype/forms"/>
  </ds:schemaRefs>
</ds:datastoreItem>
</file>

<file path=customXml/itemProps3.xml><?xml version="1.0" encoding="utf-8"?>
<ds:datastoreItem xmlns:ds="http://schemas.openxmlformats.org/officeDocument/2006/customXml" ds:itemID="{E487AC26-1D59-401C-A97B-2EEF16D79C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92df54-023d-4bf2-8ce9-dd37da6e95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3528</TotalTime>
  <Words>602</Words>
  <Application>Microsoft Office PowerPoint</Application>
  <PresentationFormat>On-screen Show (4:3)</PresentationFormat>
  <Paragraphs>70</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Organic</vt:lpstr>
      <vt:lpstr>PowerPoint Presentation</vt:lpstr>
      <vt:lpstr>Overview for Today</vt:lpstr>
      <vt:lpstr>Alcohol and Drug Policy Commission </vt:lpstr>
      <vt:lpstr>Substance Use Disorders</vt:lpstr>
      <vt:lpstr>Treatment for Substance Use Disorders</vt:lpstr>
      <vt:lpstr>Personal Toll of Substance Use Disorders</vt:lpstr>
      <vt:lpstr>Key Strategic Plan Tasks</vt:lpstr>
      <vt:lpstr>Strategic Goals</vt:lpstr>
      <vt:lpstr>Overarching Objectives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 town hall and stakeholder presentation</dc:title>
  <dc:creator>Laurie Sutter</dc:creator>
  <cp:lastModifiedBy>Gray Jill</cp:lastModifiedBy>
  <cp:revision>93</cp:revision>
  <cp:lastPrinted>2019-06-07T19:50:27Z</cp:lastPrinted>
  <dcterms:created xsi:type="dcterms:W3CDTF">2019-05-21T19:57:53Z</dcterms:created>
  <dcterms:modified xsi:type="dcterms:W3CDTF">2019-11-14T17:25:20Z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0x010100E2EF719D182F9B4C8FB95BF42AAD94A2</vt:lpwstr>
  </property>
</Properties>
</file>