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75"/>
  </p:sldMasterIdLst>
  <p:notesMasterIdLst>
    <p:notesMasterId r:id="rId94"/>
  </p:notesMasterIdLst>
  <p:sldIdLst>
    <p:sldId id="272" r:id="rId76"/>
    <p:sldId id="315" r:id="rId77"/>
    <p:sldId id="372" r:id="rId78"/>
    <p:sldId id="373" r:id="rId79"/>
    <p:sldId id="329" r:id="rId80"/>
    <p:sldId id="259" r:id="rId81"/>
    <p:sldId id="266" r:id="rId82"/>
    <p:sldId id="359" r:id="rId83"/>
    <p:sldId id="364" r:id="rId84"/>
    <p:sldId id="362" r:id="rId85"/>
    <p:sldId id="355" r:id="rId86"/>
    <p:sldId id="356" r:id="rId87"/>
    <p:sldId id="365" r:id="rId88"/>
    <p:sldId id="366" r:id="rId89"/>
    <p:sldId id="367" r:id="rId90"/>
    <p:sldId id="368" r:id="rId91"/>
    <p:sldId id="371" r:id="rId92"/>
    <p:sldId id="369" r:id="rId9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8" autoAdjust="0"/>
    <p:restoredTop sz="84543" autoAdjust="0"/>
  </p:normalViewPr>
  <p:slideViewPr>
    <p:cSldViewPr snapToGrid="0">
      <p:cViewPr varScale="1">
        <p:scale>
          <a:sx n="96" d="100"/>
          <a:sy n="96" d="100"/>
        </p:scale>
        <p:origin x="1764" y="9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customXml" Target="../customXml/item63.xml"/><Relationship Id="rId68" Type="http://schemas.openxmlformats.org/officeDocument/2006/relationships/customXml" Target="../customXml/item68.xml"/><Relationship Id="rId76" Type="http://schemas.openxmlformats.org/officeDocument/2006/relationships/slide" Target="slides/slide1.xml"/><Relationship Id="rId84" Type="http://schemas.openxmlformats.org/officeDocument/2006/relationships/slide" Target="slides/slide9.xml"/><Relationship Id="rId89" Type="http://schemas.openxmlformats.org/officeDocument/2006/relationships/slide" Target="slides/slide14.xml"/><Relationship Id="rId97"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slide" Target="slides/slide4.xml"/><Relationship Id="rId87" Type="http://schemas.openxmlformats.org/officeDocument/2006/relationships/slide" Target="slides/slide12.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7.xml"/><Relationship Id="rId90" Type="http://schemas.openxmlformats.org/officeDocument/2006/relationships/slide" Target="slides/slide15.xml"/><Relationship Id="rId95"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slide" Target="slides/slide2.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 Target="slides/slide5.xml"/><Relationship Id="rId85" Type="http://schemas.openxmlformats.org/officeDocument/2006/relationships/slide" Target="slides/slide10.xml"/><Relationship Id="rId93" Type="http://schemas.openxmlformats.org/officeDocument/2006/relationships/slide" Target="slides/slide18.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slideMaster" Target="slideMasters/slideMaster1.xml"/><Relationship Id="rId83" Type="http://schemas.openxmlformats.org/officeDocument/2006/relationships/slide" Target="slides/slide8.xml"/><Relationship Id="rId88" Type="http://schemas.openxmlformats.org/officeDocument/2006/relationships/slide" Target="slides/slide13.xml"/><Relationship Id="rId91" Type="http://schemas.openxmlformats.org/officeDocument/2006/relationships/slide" Target="slides/slide16.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 Target="slides/slide3.xml"/><Relationship Id="rId81" Type="http://schemas.openxmlformats.org/officeDocument/2006/relationships/slide" Target="slides/slide6.xml"/><Relationship Id="rId86" Type="http://schemas.openxmlformats.org/officeDocument/2006/relationships/slide" Target="slides/slide11.xml"/><Relationship Id="rId9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D87321F3-D137-4421-84D1-69A52E32EDB8}" type="datetimeFigureOut">
              <a:rPr lang="en-US" smtClean="0"/>
              <a:t>8/9/2019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FCC2836A-4A91-4D63-8C68-F7C0A760251E}" type="slidenum">
              <a:rPr lang="en-US" smtClean="0"/>
              <a:t>‹#›</a:t>
            </a:fld>
            <a:endParaRPr lang="en-US"/>
          </a:p>
        </p:txBody>
      </p:sp>
    </p:spTree>
    <p:extLst>
      <p:ext uri="{BB962C8B-B14F-4D97-AF65-F5344CB8AC3E}">
        <p14:creationId xmlns:p14="http://schemas.microsoft.com/office/powerpoint/2010/main" val="1643883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research builds on existing collaborations between EPA ORD, Program Offices and the Regions, and contributes to …. to improve risk-based decision-making.</a:t>
            </a:r>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1</a:t>
            </a:fld>
            <a:endParaRPr lang="en-US"/>
          </a:p>
        </p:txBody>
      </p:sp>
    </p:spTree>
    <p:extLst>
      <p:ext uri="{BB962C8B-B14F-4D97-AF65-F5344CB8AC3E}">
        <p14:creationId xmlns:p14="http://schemas.microsoft.com/office/powerpoint/2010/main" val="26860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CC2836A-4A91-4D63-8C68-F7C0A760251E}" type="slidenum">
              <a:rPr lang="en-US" smtClean="0"/>
              <a:t>10</a:t>
            </a:fld>
            <a:endParaRPr lang="en-US"/>
          </a:p>
        </p:txBody>
      </p:sp>
    </p:spTree>
    <p:extLst>
      <p:ext uri="{BB962C8B-B14F-4D97-AF65-F5344CB8AC3E}">
        <p14:creationId xmlns:p14="http://schemas.microsoft.com/office/powerpoint/2010/main" val="435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11</a:t>
            </a:fld>
            <a:endParaRPr lang="en-US"/>
          </a:p>
        </p:txBody>
      </p:sp>
    </p:spTree>
    <p:extLst>
      <p:ext uri="{BB962C8B-B14F-4D97-AF65-F5344CB8AC3E}">
        <p14:creationId xmlns:p14="http://schemas.microsoft.com/office/powerpoint/2010/main" val="531412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12</a:t>
            </a:fld>
            <a:endParaRPr lang="en-US"/>
          </a:p>
        </p:txBody>
      </p:sp>
    </p:spTree>
    <p:extLst>
      <p:ext uri="{BB962C8B-B14F-4D97-AF65-F5344CB8AC3E}">
        <p14:creationId xmlns:p14="http://schemas.microsoft.com/office/powerpoint/2010/main" val="95046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13</a:t>
            </a:fld>
            <a:endParaRPr lang="en-US"/>
          </a:p>
        </p:txBody>
      </p:sp>
    </p:spTree>
    <p:extLst>
      <p:ext uri="{BB962C8B-B14F-4D97-AF65-F5344CB8AC3E}">
        <p14:creationId xmlns:p14="http://schemas.microsoft.com/office/powerpoint/2010/main" val="1370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14</a:t>
            </a:fld>
            <a:endParaRPr lang="en-US"/>
          </a:p>
        </p:txBody>
      </p:sp>
    </p:spTree>
    <p:extLst>
      <p:ext uri="{BB962C8B-B14F-4D97-AF65-F5344CB8AC3E}">
        <p14:creationId xmlns:p14="http://schemas.microsoft.com/office/powerpoint/2010/main" val="3786202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15</a:t>
            </a:fld>
            <a:endParaRPr lang="en-US"/>
          </a:p>
        </p:txBody>
      </p:sp>
    </p:spTree>
    <p:extLst>
      <p:ext uri="{BB962C8B-B14F-4D97-AF65-F5344CB8AC3E}">
        <p14:creationId xmlns:p14="http://schemas.microsoft.com/office/powerpoint/2010/main" val="3255253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16</a:t>
            </a:fld>
            <a:endParaRPr lang="en-US"/>
          </a:p>
        </p:txBody>
      </p:sp>
    </p:spTree>
    <p:extLst>
      <p:ext uri="{BB962C8B-B14F-4D97-AF65-F5344CB8AC3E}">
        <p14:creationId xmlns:p14="http://schemas.microsoft.com/office/powerpoint/2010/main" val="3100159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17</a:t>
            </a:fld>
            <a:endParaRPr lang="en-US"/>
          </a:p>
        </p:txBody>
      </p:sp>
    </p:spTree>
    <p:extLst>
      <p:ext uri="{BB962C8B-B14F-4D97-AF65-F5344CB8AC3E}">
        <p14:creationId xmlns:p14="http://schemas.microsoft.com/office/powerpoint/2010/main" val="892670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18</a:t>
            </a:fld>
            <a:endParaRPr lang="en-US"/>
          </a:p>
        </p:txBody>
      </p:sp>
    </p:spTree>
    <p:extLst>
      <p:ext uri="{BB962C8B-B14F-4D97-AF65-F5344CB8AC3E}">
        <p14:creationId xmlns:p14="http://schemas.microsoft.com/office/powerpoint/2010/main" val="169445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2</a:t>
            </a:fld>
            <a:endParaRPr lang="en-US"/>
          </a:p>
        </p:txBody>
      </p:sp>
    </p:spTree>
    <p:extLst>
      <p:ext uri="{BB962C8B-B14F-4D97-AF65-F5344CB8AC3E}">
        <p14:creationId xmlns:p14="http://schemas.microsoft.com/office/powerpoint/2010/main" val="88649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3</a:t>
            </a:fld>
            <a:endParaRPr lang="en-US"/>
          </a:p>
        </p:txBody>
      </p:sp>
    </p:spTree>
    <p:extLst>
      <p:ext uri="{BB962C8B-B14F-4D97-AF65-F5344CB8AC3E}">
        <p14:creationId xmlns:p14="http://schemas.microsoft.com/office/powerpoint/2010/main" val="61163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4</a:t>
            </a:fld>
            <a:endParaRPr lang="en-US"/>
          </a:p>
        </p:txBody>
      </p:sp>
    </p:spTree>
    <p:extLst>
      <p:ext uri="{BB962C8B-B14F-4D97-AF65-F5344CB8AC3E}">
        <p14:creationId xmlns:p14="http://schemas.microsoft.com/office/powerpoint/2010/main" val="9627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2836A-4A91-4D63-8C68-F7C0A760251E}" type="slidenum">
              <a:rPr lang="en-US" smtClean="0"/>
              <a:t>5</a:t>
            </a:fld>
            <a:endParaRPr lang="en-US"/>
          </a:p>
        </p:txBody>
      </p:sp>
    </p:spTree>
    <p:extLst>
      <p:ext uri="{BB962C8B-B14F-4D97-AF65-F5344CB8AC3E}">
        <p14:creationId xmlns:p14="http://schemas.microsoft.com/office/powerpoint/2010/main" val="168221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water-wildfire research activities happening in ORD, including:</a:t>
            </a:r>
          </a:p>
          <a:p>
            <a:endParaRPr lang="en-US" dirty="0"/>
          </a:p>
          <a:p>
            <a:r>
              <a:rPr lang="en-US" dirty="0"/>
              <a:t>Understanding which watersheds are vulnerable to wildland fire,</a:t>
            </a:r>
          </a:p>
          <a:p>
            <a:endParaRPr lang="en-US" dirty="0"/>
          </a:p>
          <a:p>
            <a:r>
              <a:rPr lang="en-US" dirty="0"/>
              <a:t>Understanding the impacts they have on cold water refugia,</a:t>
            </a:r>
          </a:p>
          <a:p>
            <a:endParaRPr lang="en-US" dirty="0"/>
          </a:p>
          <a:p>
            <a:r>
              <a:rPr lang="en-US" dirty="0"/>
              <a:t>And also understanding how diseases and pests will behave with these fires and how that could effect tree health and water quality.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ACAB1-B0B1-407A-A196-3F51A270F4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72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EPA’s Mission is to protect human health and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there are some ecological benefits, Wildland fire,  meaning uncontrolled wildfires and prescribed burning plus the smoke and ash from that fire can impact air quality, water quality, land management, ecosystem services, and public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these fires are  expected to get worse over time, so this area is an important topic that is right in line with our mission.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ACAB1-B0B1-407A-A196-3F51A270F4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32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CC2836A-4A91-4D63-8C68-F7C0A760251E}" type="slidenum">
              <a:rPr lang="en-US" smtClean="0"/>
              <a:t>8</a:t>
            </a:fld>
            <a:endParaRPr lang="en-US"/>
          </a:p>
        </p:txBody>
      </p:sp>
    </p:spTree>
    <p:extLst>
      <p:ext uri="{BB962C8B-B14F-4D97-AF65-F5344CB8AC3E}">
        <p14:creationId xmlns:p14="http://schemas.microsoft.com/office/powerpoint/2010/main" val="84917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has capabilities </a:t>
            </a:r>
            <a:r>
              <a:rPr lang="en-US" sz="1200" kern="1200" dirty="0">
                <a:solidFill>
                  <a:schemeClr val="tx1"/>
                </a:solidFill>
                <a:latin typeface="+mn-lt"/>
                <a:ea typeface="+mn-ea"/>
                <a:cs typeface="+mn-cs"/>
              </a:rPr>
              <a:t>that Researchers will collect air data, compare the performance of low-cost sensors and other small samplers at the labs to nearby regulatory monitors during wildfire smoke impact events.</a:t>
            </a:r>
          </a:p>
        </p:txBody>
      </p:sp>
      <p:sp>
        <p:nvSpPr>
          <p:cNvPr id="4" name="Slide Number Placeholder 3"/>
          <p:cNvSpPr>
            <a:spLocks noGrp="1"/>
          </p:cNvSpPr>
          <p:nvPr>
            <p:ph type="sldNum" sz="quarter" idx="10"/>
          </p:nvPr>
        </p:nvSpPr>
        <p:spPr/>
        <p:txBody>
          <a:bodyPr/>
          <a:lstStyle/>
          <a:p>
            <a:fld id="{FCC2836A-4A91-4D63-8C68-F7C0A760251E}" type="slidenum">
              <a:rPr lang="en-US" smtClean="0"/>
              <a:t>9</a:t>
            </a:fld>
            <a:endParaRPr lang="en-US"/>
          </a:p>
        </p:txBody>
      </p:sp>
    </p:spTree>
    <p:extLst>
      <p:ext uri="{BB962C8B-B14F-4D97-AF65-F5344CB8AC3E}">
        <p14:creationId xmlns:p14="http://schemas.microsoft.com/office/powerpoint/2010/main" val="419279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BAC213-50F5-42D3-BBC2-B28971F8F61C}"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63180-6DD0-4CD5-998B-E090A0D613FB}" type="slidenum">
              <a:rPr lang="en-US" smtClean="0"/>
              <a:t>‹#›</a:t>
            </a:fld>
            <a:endParaRPr lang="en-US"/>
          </a:p>
        </p:txBody>
      </p:sp>
    </p:spTree>
    <p:extLst>
      <p:ext uri="{BB962C8B-B14F-4D97-AF65-F5344CB8AC3E}">
        <p14:creationId xmlns:p14="http://schemas.microsoft.com/office/powerpoint/2010/main" val="365230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BAC213-50F5-42D3-BBC2-B28971F8F61C}"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63180-6DD0-4CD5-998B-E090A0D613FB}" type="slidenum">
              <a:rPr lang="en-US" smtClean="0"/>
              <a:t>‹#›</a:t>
            </a:fld>
            <a:endParaRPr lang="en-US"/>
          </a:p>
        </p:txBody>
      </p:sp>
    </p:spTree>
    <p:extLst>
      <p:ext uri="{BB962C8B-B14F-4D97-AF65-F5344CB8AC3E}">
        <p14:creationId xmlns:p14="http://schemas.microsoft.com/office/powerpoint/2010/main" val="208502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BAC213-50F5-42D3-BBC2-B28971F8F61C}"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63180-6DD0-4CD5-998B-E090A0D613FB}" type="slidenum">
              <a:rPr lang="en-US" smtClean="0"/>
              <a:t>‹#›</a:t>
            </a:fld>
            <a:endParaRPr lang="en-US"/>
          </a:p>
        </p:txBody>
      </p:sp>
    </p:spTree>
    <p:extLst>
      <p:ext uri="{BB962C8B-B14F-4D97-AF65-F5344CB8AC3E}">
        <p14:creationId xmlns:p14="http://schemas.microsoft.com/office/powerpoint/2010/main" val="1821879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68"/>
            <a:ext cx="9143999" cy="6857463"/>
          </a:xfrm>
          <a:prstGeom prst="rect">
            <a:avLst/>
          </a:prstGeom>
        </p:spPr>
      </p:pic>
      <p:sp>
        <p:nvSpPr>
          <p:cNvPr id="4" name="Picture Placeholder 3"/>
          <p:cNvSpPr>
            <a:spLocks noGrp="1"/>
          </p:cNvSpPr>
          <p:nvPr>
            <p:ph type="pic" sz="quarter" idx="10"/>
          </p:nvPr>
        </p:nvSpPr>
        <p:spPr>
          <a:xfrm>
            <a:off x="762000" y="1600200"/>
            <a:ext cx="7543800" cy="4724400"/>
          </a:xfrm>
        </p:spPr>
        <p:txBody>
          <a:bodyPr/>
          <a:lstStyle>
            <a:lvl1pPr>
              <a:buClrTx/>
              <a:defRPr/>
            </a:lvl1pPr>
          </a:lstStyle>
          <a:p>
            <a:r>
              <a:rPr lang="en-US"/>
              <a:t>Click icon to add picture</a:t>
            </a:r>
            <a:endParaRPr lang="en-US" dirty="0"/>
          </a:p>
        </p:txBody>
      </p:sp>
      <p:sp>
        <p:nvSpPr>
          <p:cNvPr id="6" name="Text Placeholder 12"/>
          <p:cNvSpPr>
            <a:spLocks noGrp="1"/>
          </p:cNvSpPr>
          <p:nvPr>
            <p:ph type="body" sz="quarter" idx="11" hasCustomPrompt="1"/>
          </p:nvPr>
        </p:nvSpPr>
        <p:spPr>
          <a:xfrm>
            <a:off x="3048000" y="446824"/>
            <a:ext cx="5791200" cy="685800"/>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mj-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8" name="Date Placeholder 7"/>
          <p:cNvSpPr>
            <a:spLocks noGrp="1"/>
          </p:cNvSpPr>
          <p:nvPr>
            <p:ph type="dt" sz="half" idx="12"/>
          </p:nvPr>
        </p:nvSpPr>
        <p:spPr/>
        <p:txBody>
          <a:bodyPr/>
          <a:lstStyle/>
          <a:p>
            <a:fld id="{D9C2017B-4625-4B4B-9A62-A8A616F1E7EB}" type="datetimeFigureOut">
              <a:rPr lang="en-US" smtClean="0"/>
              <a:t>8/9/2019</a:t>
            </a:fld>
            <a:endParaRPr lang="en-US"/>
          </a:p>
        </p:txBody>
      </p:sp>
      <p:sp>
        <p:nvSpPr>
          <p:cNvPr id="9" name="Slide Number Placeholder 8"/>
          <p:cNvSpPr>
            <a:spLocks noGrp="1"/>
          </p:cNvSpPr>
          <p:nvPr>
            <p:ph type="sldNum" sz="quarter" idx="13"/>
          </p:nvPr>
        </p:nvSpPr>
        <p:spPr>
          <a:xfrm>
            <a:off x="6858000" y="6356350"/>
            <a:ext cx="2133600" cy="365125"/>
          </a:xfrm>
        </p:spPr>
        <p:txBody>
          <a:bodyPr/>
          <a:lstStyle>
            <a:lvl1pPr>
              <a:defRPr sz="3200" b="1">
                <a:solidFill>
                  <a:schemeClr val="tx1"/>
                </a:solidFill>
                <a:latin typeface="Gill Sans MT" pitchFamily="34" charset="0"/>
              </a:defRPr>
            </a:lvl1pPr>
          </a:lstStyle>
          <a:p>
            <a:fld id="{F0A14CC3-2666-45FF-AF71-17A728F2C6A3}" type="slidenum">
              <a:rPr lang="en-US" smtClean="0"/>
              <a:t>‹#›</a:t>
            </a:fld>
            <a:endParaRPr lang="en-US"/>
          </a:p>
        </p:txBody>
      </p:sp>
      <p:sp>
        <p:nvSpPr>
          <p:cNvPr id="10" name="Footer Placeholder 9"/>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92348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s/New Sections">
    <p:spTree>
      <p:nvGrpSpPr>
        <p:cNvPr id="1" name=""/>
        <p:cNvGrpSpPr/>
        <p:nvPr/>
      </p:nvGrpSpPr>
      <p:grpSpPr>
        <a:xfrm>
          <a:off x="0" y="0"/>
          <a:ext cx="0" cy="0"/>
          <a:chOff x="0" y="0"/>
          <a:chExt cx="0" cy="0"/>
        </a:xfrm>
      </p:grpSpPr>
      <p:pic>
        <p:nvPicPr>
          <p:cNvPr id="6" name="Picture 5" descr="pp_ord_blanc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68"/>
            <a:ext cx="9143999" cy="6857463"/>
          </a:xfrm>
          <a:prstGeom prst="rect">
            <a:avLst/>
          </a:prstGeom>
        </p:spPr>
      </p:pic>
      <p:sp>
        <p:nvSpPr>
          <p:cNvPr id="5" name="Text Placeholder 1"/>
          <p:cNvSpPr>
            <a:spLocks noGrp="1"/>
          </p:cNvSpPr>
          <p:nvPr>
            <p:ph type="body" sz="quarter" idx="4294967295" hasCustomPrompt="1"/>
          </p:nvPr>
        </p:nvSpPr>
        <p:spPr>
          <a:xfrm>
            <a:off x="1219200" y="2590800"/>
            <a:ext cx="6705600" cy="2438400"/>
          </a:xfrm>
        </p:spPr>
        <p:txBody>
          <a:bodyPr>
            <a:normAutofit fontScale="92500"/>
          </a:bodyPr>
          <a:lstStyle>
            <a:lvl1pPr>
              <a:defRPr/>
            </a:lvl1pPr>
          </a:lstStyle>
          <a:p>
            <a:pPr marL="0" lvl="0" algn="ctr">
              <a:spcBef>
                <a:spcPts val="0"/>
              </a:spcBef>
              <a:buNone/>
              <a:defRPr/>
            </a:pPr>
            <a:r>
              <a:rPr lang="en-US" sz="4800" b="1" i="0" dirty="0">
                <a:solidFill>
                  <a:schemeClr val="accent3">
                    <a:lumMod val="75000"/>
                  </a:schemeClr>
                </a:solidFill>
                <a:latin typeface="Gill Sans MT" pitchFamily="34" charset="0"/>
              </a:rPr>
              <a:t>Title</a:t>
            </a:r>
            <a:br>
              <a:rPr lang="en-US" sz="8800" b="1" i="0" dirty="0">
                <a:solidFill>
                  <a:schemeClr val="accent3">
                    <a:lumMod val="75000"/>
                  </a:schemeClr>
                </a:solidFill>
                <a:latin typeface="Gill Sans MT" pitchFamily="34" charset="0"/>
              </a:rPr>
            </a:br>
            <a:r>
              <a:rPr lang="en-US" sz="3200" b="1" i="0" dirty="0">
                <a:solidFill>
                  <a:schemeClr val="tx1"/>
                </a:solidFill>
                <a:latin typeface="Gill Sans MT" pitchFamily="34" charset="0"/>
              </a:rPr>
              <a:t>Presenter's</a:t>
            </a:r>
            <a:r>
              <a:rPr lang="en-US" b="1" dirty="0">
                <a:latin typeface="Gill Sans MT" pitchFamily="34" charset="0"/>
              </a:rPr>
              <a:t> Name</a:t>
            </a:r>
            <a:br>
              <a:rPr lang="en-US" sz="5400" b="1" dirty="0">
                <a:latin typeface="Gill Sans MT" pitchFamily="34" charset="0"/>
              </a:rPr>
            </a:br>
            <a:r>
              <a:rPr lang="en-US" sz="2000" b="0" dirty="0">
                <a:latin typeface="Gill Sans MT" pitchFamily="34" charset="0"/>
              </a:rPr>
              <a:t>Presenter’s Title</a:t>
            </a:r>
            <a:endParaRPr lang="en-US" sz="2000" dirty="0">
              <a:latin typeface="Gill Sans MT" pitchFamily="34" charset="0"/>
            </a:endParaRPr>
          </a:p>
        </p:txBody>
      </p:sp>
      <p:sp>
        <p:nvSpPr>
          <p:cNvPr id="7" name="Date Placeholder 6"/>
          <p:cNvSpPr>
            <a:spLocks noGrp="1"/>
          </p:cNvSpPr>
          <p:nvPr>
            <p:ph type="dt" sz="half" idx="10"/>
          </p:nvPr>
        </p:nvSpPr>
        <p:spPr/>
        <p:txBody>
          <a:bodyPr/>
          <a:lstStyle/>
          <a:p>
            <a:fld id="{D9C2017B-4625-4B4B-9A62-A8A616F1E7EB}" type="datetimeFigureOut">
              <a:rPr lang="en-US" smtClean="0"/>
              <a:t>8/9/2019</a:t>
            </a:fld>
            <a:endParaRPr lang="en-US"/>
          </a:p>
        </p:txBody>
      </p:sp>
      <p:sp>
        <p:nvSpPr>
          <p:cNvPr id="8" name="Slide Number Placeholder 7"/>
          <p:cNvSpPr>
            <a:spLocks noGrp="1"/>
          </p:cNvSpPr>
          <p:nvPr>
            <p:ph type="sldNum" sz="quarter" idx="11"/>
          </p:nvPr>
        </p:nvSpPr>
        <p:spPr>
          <a:xfrm>
            <a:off x="6553200" y="6356350"/>
            <a:ext cx="2438400" cy="365125"/>
          </a:xfrm>
        </p:spPr>
        <p:txBody>
          <a:bodyPr/>
          <a:lstStyle>
            <a:lvl1pPr>
              <a:defRPr sz="3200" b="1">
                <a:solidFill>
                  <a:schemeClr val="tx1"/>
                </a:solidFill>
                <a:latin typeface="Gill Sans MT" pitchFamily="34" charset="0"/>
              </a:defRPr>
            </a:lvl1pPr>
          </a:lstStyle>
          <a:p>
            <a:fld id="{F0A14CC3-2666-45FF-AF71-17A728F2C6A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36290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8"/>
            <a:ext cx="9143999" cy="6857463"/>
          </a:xfrm>
          <a:prstGeom prst="rect">
            <a:avLst/>
          </a:prstGeom>
        </p:spPr>
      </p:pic>
      <p:sp>
        <p:nvSpPr>
          <p:cNvPr id="11"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152400" y="1447800"/>
            <a:ext cx="8839200" cy="4876800"/>
          </a:xfrm>
        </p:spPr>
        <p:txBody>
          <a:bodyPr>
            <a:normAutofit/>
          </a:bodyPr>
          <a:lstStyle>
            <a:lvl1pPr>
              <a:spcAft>
                <a:spcPts val="600"/>
              </a:spcAft>
              <a:buClr>
                <a:schemeClr val="accent3">
                  <a:lumMod val="75000"/>
                </a:schemeClr>
              </a:buClr>
              <a:buSzPct val="130000"/>
              <a:defRPr sz="1600" b="1">
                <a:latin typeface="+mn-lt"/>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a:p>
            <a:pPr lvl="0"/>
            <a:r>
              <a:rPr lang="en-US" dirty="0"/>
              <a:t>Bullet 11</a:t>
            </a:r>
          </a:p>
          <a:p>
            <a:pPr lvl="0"/>
            <a:r>
              <a:rPr lang="en-US" dirty="0"/>
              <a:t>Bullet 12</a:t>
            </a:r>
          </a:p>
          <a:p>
            <a:pPr lvl="0"/>
            <a:r>
              <a:rPr lang="en-US" dirty="0"/>
              <a:t>Bullet 13</a:t>
            </a:r>
          </a:p>
          <a:p>
            <a:pPr lvl="0"/>
            <a:endParaRPr lang="en-US" dirty="0"/>
          </a:p>
          <a:p>
            <a:pPr lvl="0"/>
            <a:endParaRPr lang="en-US" dirty="0"/>
          </a:p>
        </p:txBody>
      </p:sp>
      <p:sp>
        <p:nvSpPr>
          <p:cNvPr id="7" name="Date Placeholder 6"/>
          <p:cNvSpPr>
            <a:spLocks noGrp="1"/>
          </p:cNvSpPr>
          <p:nvPr>
            <p:ph type="dt" sz="half" idx="12"/>
          </p:nvPr>
        </p:nvSpPr>
        <p:spPr/>
        <p:txBody>
          <a:bodyPr/>
          <a:lstStyle/>
          <a:p>
            <a:fld id="{7076B14C-0357-40E8-98E6-7E31674C642C}" type="datetimeFigureOut">
              <a:rPr lang="en-US" smtClean="0"/>
              <a:pPr/>
              <a:t>8/9/2019</a:t>
            </a:fld>
            <a:endParaRPr lang="en-US"/>
          </a:p>
        </p:txBody>
      </p:sp>
      <p:sp>
        <p:nvSpPr>
          <p:cNvPr id="8" name="Slide Number Placeholder 7"/>
          <p:cNvSpPr>
            <a:spLocks noGrp="1"/>
          </p:cNvSpPr>
          <p:nvPr>
            <p:ph type="sldNum" sz="quarter" idx="13"/>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48167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BAC213-50F5-42D3-BBC2-B28971F8F61C}"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63180-6DD0-4CD5-998B-E090A0D613FB}" type="slidenum">
              <a:rPr lang="en-US" smtClean="0"/>
              <a:t>‹#›</a:t>
            </a:fld>
            <a:endParaRPr lang="en-US"/>
          </a:p>
        </p:txBody>
      </p:sp>
    </p:spTree>
    <p:extLst>
      <p:ext uri="{BB962C8B-B14F-4D97-AF65-F5344CB8AC3E}">
        <p14:creationId xmlns:p14="http://schemas.microsoft.com/office/powerpoint/2010/main" val="5061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AC213-50F5-42D3-BBC2-B28971F8F61C}"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63180-6DD0-4CD5-998B-E090A0D613FB}" type="slidenum">
              <a:rPr lang="en-US" smtClean="0"/>
              <a:t>‹#›</a:t>
            </a:fld>
            <a:endParaRPr lang="en-US"/>
          </a:p>
        </p:txBody>
      </p:sp>
    </p:spTree>
    <p:extLst>
      <p:ext uri="{BB962C8B-B14F-4D97-AF65-F5344CB8AC3E}">
        <p14:creationId xmlns:p14="http://schemas.microsoft.com/office/powerpoint/2010/main" val="317732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BAC213-50F5-42D3-BBC2-B28971F8F61C}"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63180-6DD0-4CD5-998B-E090A0D613FB}" type="slidenum">
              <a:rPr lang="en-US" smtClean="0"/>
              <a:t>‹#›</a:t>
            </a:fld>
            <a:endParaRPr lang="en-US"/>
          </a:p>
        </p:txBody>
      </p:sp>
    </p:spTree>
    <p:extLst>
      <p:ext uri="{BB962C8B-B14F-4D97-AF65-F5344CB8AC3E}">
        <p14:creationId xmlns:p14="http://schemas.microsoft.com/office/powerpoint/2010/main" val="243954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BAC213-50F5-42D3-BBC2-B28971F8F61C}"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63180-6DD0-4CD5-998B-E090A0D613FB}" type="slidenum">
              <a:rPr lang="en-US" smtClean="0"/>
              <a:t>‹#›</a:t>
            </a:fld>
            <a:endParaRPr lang="en-US"/>
          </a:p>
        </p:txBody>
      </p:sp>
    </p:spTree>
    <p:extLst>
      <p:ext uri="{BB962C8B-B14F-4D97-AF65-F5344CB8AC3E}">
        <p14:creationId xmlns:p14="http://schemas.microsoft.com/office/powerpoint/2010/main" val="2452577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BAC213-50F5-42D3-BBC2-B28971F8F61C}"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63180-6DD0-4CD5-998B-E090A0D613FB}" type="slidenum">
              <a:rPr lang="en-US" smtClean="0"/>
              <a:t>‹#›</a:t>
            </a:fld>
            <a:endParaRPr lang="en-US"/>
          </a:p>
        </p:txBody>
      </p:sp>
    </p:spTree>
    <p:extLst>
      <p:ext uri="{BB962C8B-B14F-4D97-AF65-F5344CB8AC3E}">
        <p14:creationId xmlns:p14="http://schemas.microsoft.com/office/powerpoint/2010/main" val="239473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AC213-50F5-42D3-BBC2-B28971F8F61C}"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63180-6DD0-4CD5-998B-E090A0D613FB}" type="slidenum">
              <a:rPr lang="en-US" smtClean="0"/>
              <a:t>‹#›</a:t>
            </a:fld>
            <a:endParaRPr lang="en-US"/>
          </a:p>
        </p:txBody>
      </p:sp>
    </p:spTree>
    <p:extLst>
      <p:ext uri="{BB962C8B-B14F-4D97-AF65-F5344CB8AC3E}">
        <p14:creationId xmlns:p14="http://schemas.microsoft.com/office/powerpoint/2010/main" val="258079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BAC213-50F5-42D3-BBC2-B28971F8F61C}"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63180-6DD0-4CD5-998B-E090A0D613FB}" type="slidenum">
              <a:rPr lang="en-US" smtClean="0"/>
              <a:t>‹#›</a:t>
            </a:fld>
            <a:endParaRPr lang="en-US"/>
          </a:p>
        </p:txBody>
      </p:sp>
    </p:spTree>
    <p:extLst>
      <p:ext uri="{BB962C8B-B14F-4D97-AF65-F5344CB8AC3E}">
        <p14:creationId xmlns:p14="http://schemas.microsoft.com/office/powerpoint/2010/main" val="81248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BAC213-50F5-42D3-BBC2-B28971F8F61C}"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63180-6DD0-4CD5-998B-E090A0D613FB}" type="slidenum">
              <a:rPr lang="en-US" smtClean="0"/>
              <a:t>‹#›</a:t>
            </a:fld>
            <a:endParaRPr lang="en-US"/>
          </a:p>
        </p:txBody>
      </p:sp>
    </p:spTree>
    <p:extLst>
      <p:ext uri="{BB962C8B-B14F-4D97-AF65-F5344CB8AC3E}">
        <p14:creationId xmlns:p14="http://schemas.microsoft.com/office/powerpoint/2010/main" val="305559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AC213-50F5-42D3-BBC2-B28971F8F61C}" type="datetimeFigureOut">
              <a:rPr lang="en-US" smtClean="0"/>
              <a:t>8/9/2019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63180-6DD0-4CD5-998B-E090A0D613FB}" type="slidenum">
              <a:rPr lang="en-US" smtClean="0"/>
              <a:t>‹#›</a:t>
            </a:fld>
            <a:endParaRPr lang="en-US"/>
          </a:p>
        </p:txBody>
      </p:sp>
    </p:spTree>
    <p:extLst>
      <p:ext uri="{BB962C8B-B14F-4D97-AF65-F5344CB8AC3E}">
        <p14:creationId xmlns:p14="http://schemas.microsoft.com/office/powerpoint/2010/main" val="42860190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deq/FilterDocs/smoketrends.pdf"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hyperlink" Target="mailto:arkwiese.james@ep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93040" y="1445566"/>
            <a:ext cx="8869679" cy="4579313"/>
          </a:xfrm>
        </p:spPr>
        <p:txBody>
          <a:bodyPr>
            <a:normAutofit/>
          </a:bodyPr>
          <a:lstStyle/>
          <a:p>
            <a:pPr marL="0" indent="0" algn="ctr">
              <a:buNone/>
            </a:pPr>
            <a:r>
              <a:rPr lang="en-US" sz="5200" b="1" dirty="0">
                <a:solidFill>
                  <a:srgbClr val="0070C0"/>
                </a:solidFill>
                <a:effectLst>
                  <a:outerShdw blurRad="38100" dist="38100" dir="2700000" algn="tl">
                    <a:srgbClr val="000000">
                      <a:alpha val="43137"/>
                    </a:srgbClr>
                  </a:outerShdw>
                </a:effectLst>
                <a:latin typeface="+mj-lt"/>
              </a:rPr>
              <a:t>Oregon’s Public Health </a:t>
            </a:r>
            <a:br>
              <a:rPr lang="en-US" sz="5200" b="1" dirty="0">
                <a:solidFill>
                  <a:srgbClr val="0070C0"/>
                </a:solidFill>
                <a:effectLst>
                  <a:outerShdw blurRad="38100" dist="38100" dir="2700000" algn="tl">
                    <a:srgbClr val="000000">
                      <a:alpha val="43137"/>
                    </a:srgbClr>
                  </a:outerShdw>
                </a:effectLst>
                <a:latin typeface="+mj-lt"/>
              </a:rPr>
            </a:br>
            <a:r>
              <a:rPr lang="en-US" sz="5200" b="1" dirty="0">
                <a:solidFill>
                  <a:srgbClr val="0070C0"/>
                </a:solidFill>
                <a:effectLst>
                  <a:outerShdw blurRad="38100" dist="38100" dir="2700000" algn="tl">
                    <a:srgbClr val="000000">
                      <a:alpha val="43137"/>
                    </a:srgbClr>
                  </a:outerShdw>
                </a:effectLst>
                <a:latin typeface="+mj-lt"/>
              </a:rPr>
              <a:t>and Wildfire</a:t>
            </a:r>
            <a:br>
              <a:rPr lang="en-US" sz="5200" b="1" dirty="0">
                <a:solidFill>
                  <a:srgbClr val="0070C0"/>
                </a:solidFill>
                <a:effectLst>
                  <a:outerShdw blurRad="38100" dist="38100" dir="2700000" algn="tl">
                    <a:srgbClr val="000000">
                      <a:alpha val="43137"/>
                    </a:srgbClr>
                  </a:outerShdw>
                </a:effectLst>
                <a:latin typeface="+mj-lt"/>
              </a:rPr>
            </a:br>
            <a:br>
              <a:rPr lang="en-US" sz="2400" dirty="0"/>
            </a:br>
            <a:r>
              <a:rPr lang="en-US" sz="2400" dirty="0"/>
              <a:t>James Markwiese</a:t>
            </a:r>
          </a:p>
          <a:p>
            <a:pPr marL="0" indent="0" algn="ctr">
              <a:buNone/>
            </a:pPr>
            <a:r>
              <a:rPr lang="en-US" sz="2400" dirty="0"/>
              <a:t>US Environmental Protection Agency </a:t>
            </a:r>
            <a:br>
              <a:rPr lang="en-US" sz="2400" dirty="0"/>
            </a:br>
            <a:r>
              <a:rPr lang="en-US" sz="2400" dirty="0"/>
              <a:t>Office of Research and Development</a:t>
            </a:r>
            <a:br>
              <a:rPr lang="en-US" sz="2400" dirty="0"/>
            </a:br>
            <a:endParaRPr lang="en-US" sz="2400" dirty="0"/>
          </a:p>
          <a:p>
            <a:pPr marL="0" indent="0" algn="ctr">
              <a:buNone/>
            </a:pPr>
            <a:r>
              <a:rPr lang="en-US" sz="2400" b="1" dirty="0">
                <a:solidFill>
                  <a:schemeClr val="accent6">
                    <a:lumMod val="75000"/>
                  </a:schemeClr>
                </a:solidFill>
              </a:rPr>
              <a:t>Oregon Coalition of Local Health Officials, August 15, 2019</a:t>
            </a:r>
          </a:p>
        </p:txBody>
      </p:sp>
      <p:sp>
        <p:nvSpPr>
          <p:cNvPr id="3" name="Rectangle 2"/>
          <p:cNvSpPr/>
          <p:nvPr/>
        </p:nvSpPr>
        <p:spPr>
          <a:xfrm>
            <a:off x="756" y="6196860"/>
            <a:ext cx="914400" cy="320040"/>
          </a:xfrm>
          <a:prstGeom prst="rect">
            <a:avLst/>
          </a:prstGeom>
          <a:gradFill>
            <a:gsLst>
              <a:gs pos="0">
                <a:schemeClr val="accent1">
                  <a:lumMod val="5000"/>
                  <a:lumOff val="95000"/>
                  <a:alpha val="0"/>
                </a:schemeClr>
              </a:gs>
              <a:gs pos="100000">
                <a:srgbClr val="56A13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920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6223" y="482600"/>
            <a:ext cx="5988264" cy="685800"/>
          </a:xfrm>
        </p:spPr>
        <p:txBody>
          <a:bodyPr>
            <a:noAutofit/>
          </a:bodyPr>
          <a:lstStyle/>
          <a:p>
            <a:pPr algn="ctr"/>
            <a:r>
              <a:rPr lang="en-US" sz="2200" dirty="0">
                <a:solidFill>
                  <a:srgbClr val="0070C0"/>
                </a:solidFill>
                <a:latin typeface="+mj-lt"/>
              </a:rPr>
              <a:t>AQI unhealthy for sensitive groups/worse </a:t>
            </a:r>
          </a:p>
        </p:txBody>
      </p:sp>
      <p:sp>
        <p:nvSpPr>
          <p:cNvPr id="11" name="Rectangle 10">
            <a:extLst>
              <a:ext uri="{FF2B5EF4-FFF2-40B4-BE49-F238E27FC236}">
                <a16:creationId xmlns:a16="http://schemas.microsoft.com/office/drawing/2014/main" id="{673DB338-62D7-436C-B158-BBA3E282E255}"/>
              </a:ext>
            </a:extLst>
          </p:cNvPr>
          <p:cNvSpPr/>
          <p:nvPr/>
        </p:nvSpPr>
        <p:spPr>
          <a:xfrm>
            <a:off x="276577" y="1502410"/>
            <a:ext cx="9277350" cy="529569"/>
          </a:xfrm>
          <a:prstGeom prst="rect">
            <a:avLst/>
          </a:prstGeom>
        </p:spPr>
        <p:txBody>
          <a:bodyPr wrap="square">
            <a:spAutoFit/>
          </a:bodyPr>
          <a:lstStyle/>
          <a:p>
            <a:pPr>
              <a:lnSpc>
                <a:spcPct val="110000"/>
              </a:lnSpc>
              <a:spcBef>
                <a:spcPts val="0"/>
              </a:spcBef>
              <a:spcAft>
                <a:spcPts val="225"/>
              </a:spcAft>
            </a:pPr>
            <a:r>
              <a:rPr lang="en-US" sz="2800" dirty="0">
                <a:latin typeface="Arial" panose="020B0604020202020204" pitchFamily="34" charset="0"/>
                <a:cs typeface="Arial" panose="020B0604020202020204" pitchFamily="34" charset="0"/>
              </a:rPr>
              <a:t>Bend and Medford wildfire smoke trends</a:t>
            </a:r>
          </a:p>
        </p:txBody>
      </p:sp>
      <p:sp>
        <p:nvSpPr>
          <p:cNvPr id="14" name="TextBox 13">
            <a:extLst>
              <a:ext uri="{FF2B5EF4-FFF2-40B4-BE49-F238E27FC236}">
                <a16:creationId xmlns:a16="http://schemas.microsoft.com/office/drawing/2014/main" id="{D6E28C5C-45E4-4504-AF74-7304688409A2}"/>
              </a:ext>
            </a:extLst>
          </p:cNvPr>
          <p:cNvSpPr txBox="1"/>
          <p:nvPr/>
        </p:nvSpPr>
        <p:spPr>
          <a:xfrm>
            <a:off x="420103" y="5634538"/>
            <a:ext cx="8326855" cy="830997"/>
          </a:xfrm>
          <a:prstGeom prst="rect">
            <a:avLst/>
          </a:prstGeom>
          <a:noFill/>
        </p:spPr>
        <p:txBody>
          <a:bodyPr wrap="square" rtlCol="0">
            <a:spAutoFit/>
          </a:bodyPr>
          <a:lstStyle/>
          <a:p>
            <a:r>
              <a:rPr lang="en-US" sz="1600" i="1" dirty="0"/>
              <a:t>Source: Oregon DEQ, Wildfire Smoke Trends and Associated Health Risks; Bend, Klamath Falls, Medford and Portland - 1985 to 2018</a:t>
            </a:r>
            <a:br>
              <a:rPr lang="en-US" sz="1600" i="1" dirty="0"/>
            </a:br>
            <a:r>
              <a:rPr lang="en-US" sz="1600" i="1" dirty="0">
                <a:hlinkClick r:id="rId3"/>
              </a:rPr>
              <a:t>https://www.oregon.gov/deq/FilterDocs/smoketrends.pdf</a:t>
            </a:r>
            <a:r>
              <a:rPr lang="en-US" sz="1600" i="1" dirty="0"/>
              <a:t> </a:t>
            </a:r>
          </a:p>
        </p:txBody>
      </p:sp>
      <p:pic>
        <p:nvPicPr>
          <p:cNvPr id="3" name="Picture 2">
            <a:extLst>
              <a:ext uri="{FF2B5EF4-FFF2-40B4-BE49-F238E27FC236}">
                <a16:creationId xmlns:a16="http://schemas.microsoft.com/office/drawing/2014/main" id="{2D5E4433-288B-43D0-8F1B-8CAB6415AEF8}"/>
              </a:ext>
            </a:extLst>
          </p:cNvPr>
          <p:cNvPicPr>
            <a:picLocks noChangeAspect="1"/>
          </p:cNvPicPr>
          <p:nvPr/>
        </p:nvPicPr>
        <p:blipFill>
          <a:blip r:embed="rId4"/>
          <a:stretch>
            <a:fillRect/>
          </a:stretch>
        </p:blipFill>
        <p:spPr>
          <a:xfrm>
            <a:off x="4696080" y="2294590"/>
            <a:ext cx="4171343" cy="3113922"/>
          </a:xfrm>
          <a:prstGeom prst="rect">
            <a:avLst/>
          </a:prstGeom>
        </p:spPr>
      </p:pic>
      <p:pic>
        <p:nvPicPr>
          <p:cNvPr id="4" name="Picture 3">
            <a:extLst>
              <a:ext uri="{FF2B5EF4-FFF2-40B4-BE49-F238E27FC236}">
                <a16:creationId xmlns:a16="http://schemas.microsoft.com/office/drawing/2014/main" id="{A3FDCAD1-EDD1-4724-A1FB-2492772FAA48}"/>
              </a:ext>
            </a:extLst>
          </p:cNvPr>
          <p:cNvPicPr>
            <a:picLocks noChangeAspect="1"/>
          </p:cNvPicPr>
          <p:nvPr/>
        </p:nvPicPr>
        <p:blipFill>
          <a:blip r:embed="rId5"/>
          <a:stretch>
            <a:fillRect/>
          </a:stretch>
        </p:blipFill>
        <p:spPr>
          <a:xfrm>
            <a:off x="276577" y="2361448"/>
            <a:ext cx="4256227" cy="2993472"/>
          </a:xfrm>
          <a:prstGeom prst="rect">
            <a:avLst/>
          </a:prstGeom>
        </p:spPr>
      </p:pic>
      <p:sp>
        <p:nvSpPr>
          <p:cNvPr id="5" name="TextBox 4">
            <a:extLst>
              <a:ext uri="{FF2B5EF4-FFF2-40B4-BE49-F238E27FC236}">
                <a16:creationId xmlns:a16="http://schemas.microsoft.com/office/drawing/2014/main" id="{8D895128-EC20-4EF8-BEB0-E233000A4E04}"/>
              </a:ext>
            </a:extLst>
          </p:cNvPr>
          <p:cNvSpPr txBox="1"/>
          <p:nvPr/>
        </p:nvSpPr>
        <p:spPr>
          <a:xfrm>
            <a:off x="3677478" y="2126974"/>
            <a:ext cx="819135" cy="369332"/>
          </a:xfrm>
          <a:prstGeom prst="rect">
            <a:avLst/>
          </a:prstGeom>
          <a:noFill/>
        </p:spPr>
        <p:txBody>
          <a:bodyPr wrap="none" rtlCol="0">
            <a:spAutoFit/>
          </a:bodyPr>
          <a:lstStyle/>
          <a:p>
            <a:r>
              <a:rPr lang="en-US" dirty="0"/>
              <a:t>legend</a:t>
            </a:r>
          </a:p>
        </p:txBody>
      </p:sp>
      <p:sp>
        <p:nvSpPr>
          <p:cNvPr id="6" name="TextBox 5">
            <a:extLst>
              <a:ext uri="{FF2B5EF4-FFF2-40B4-BE49-F238E27FC236}">
                <a16:creationId xmlns:a16="http://schemas.microsoft.com/office/drawing/2014/main" id="{F5F91A7A-50E8-43D3-A13F-AEA0A7CB4064}"/>
              </a:ext>
            </a:extLst>
          </p:cNvPr>
          <p:cNvSpPr txBox="1"/>
          <p:nvPr/>
        </p:nvSpPr>
        <p:spPr>
          <a:xfrm rot="16200000">
            <a:off x="-612712" y="3407773"/>
            <a:ext cx="1696298" cy="369332"/>
          </a:xfrm>
          <a:prstGeom prst="rect">
            <a:avLst/>
          </a:prstGeom>
          <a:solidFill>
            <a:schemeClr val="bg1"/>
          </a:solidFill>
        </p:spPr>
        <p:txBody>
          <a:bodyPr wrap="none" rtlCol="0">
            <a:spAutoFit/>
          </a:bodyPr>
          <a:lstStyle/>
          <a:p>
            <a:r>
              <a:rPr lang="en-US" dirty="0"/>
              <a:t>Number of Days</a:t>
            </a:r>
          </a:p>
        </p:txBody>
      </p:sp>
      <p:sp>
        <p:nvSpPr>
          <p:cNvPr id="9" name="TextBox 8">
            <a:extLst>
              <a:ext uri="{FF2B5EF4-FFF2-40B4-BE49-F238E27FC236}">
                <a16:creationId xmlns:a16="http://schemas.microsoft.com/office/drawing/2014/main" id="{551CE6EE-7C04-4448-B580-15E8A456D816}"/>
              </a:ext>
            </a:extLst>
          </p:cNvPr>
          <p:cNvSpPr txBox="1"/>
          <p:nvPr/>
        </p:nvSpPr>
        <p:spPr>
          <a:xfrm rot="16200000">
            <a:off x="3648464" y="3407773"/>
            <a:ext cx="1696298" cy="369332"/>
          </a:xfrm>
          <a:prstGeom prst="rect">
            <a:avLst/>
          </a:prstGeom>
          <a:solidFill>
            <a:schemeClr val="bg1"/>
          </a:solidFill>
        </p:spPr>
        <p:txBody>
          <a:bodyPr wrap="none" rtlCol="0">
            <a:spAutoFit/>
          </a:bodyPr>
          <a:lstStyle/>
          <a:p>
            <a:r>
              <a:rPr lang="en-US" dirty="0"/>
              <a:t>Number of Days</a:t>
            </a:r>
          </a:p>
        </p:txBody>
      </p:sp>
    </p:spTree>
    <p:extLst>
      <p:ext uri="{BB962C8B-B14F-4D97-AF65-F5344CB8AC3E}">
        <p14:creationId xmlns:p14="http://schemas.microsoft.com/office/powerpoint/2010/main" val="104635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59288" y="532153"/>
            <a:ext cx="5791200" cy="490821"/>
          </a:xfrm>
        </p:spPr>
        <p:txBody>
          <a:bodyPr>
            <a:noAutofit/>
          </a:bodyPr>
          <a:lstStyle/>
          <a:p>
            <a:r>
              <a:rPr lang="en-US" sz="2200" dirty="0"/>
              <a:t>Wildland Smoke – EPA &amp; Partners Require Tools to Evaluate AQM Sensors</a:t>
            </a:r>
          </a:p>
        </p:txBody>
      </p:sp>
      <p:sp>
        <p:nvSpPr>
          <p:cNvPr id="10" name="Rectangle 9"/>
          <p:cNvSpPr/>
          <p:nvPr/>
        </p:nvSpPr>
        <p:spPr>
          <a:xfrm>
            <a:off x="756" y="6196860"/>
            <a:ext cx="914400" cy="320040"/>
          </a:xfrm>
          <a:prstGeom prst="rect">
            <a:avLst/>
          </a:prstGeom>
          <a:gradFill>
            <a:gsLst>
              <a:gs pos="0">
                <a:schemeClr val="accent1">
                  <a:lumMod val="5000"/>
                  <a:lumOff val="95000"/>
                  <a:alpha val="0"/>
                </a:schemeClr>
              </a:gs>
              <a:gs pos="100000">
                <a:srgbClr val="56A13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6531" y="6239901"/>
            <a:ext cx="3431260" cy="276999"/>
          </a:xfrm>
          <a:prstGeom prst="rect">
            <a:avLst/>
          </a:prstGeom>
          <a:noFill/>
        </p:spPr>
        <p:txBody>
          <a:bodyPr wrap="none" lIns="0" tIns="0" rIns="0" bIns="0" rtlCol="0">
            <a:spAutoFit/>
          </a:bodyPr>
          <a:lstStyle/>
          <a:p>
            <a:r>
              <a:rPr lang="en-US" dirty="0"/>
              <a:t>Office of Research and Development</a:t>
            </a:r>
          </a:p>
        </p:txBody>
      </p:sp>
      <p:sp>
        <p:nvSpPr>
          <p:cNvPr id="6" name="Text Placeholder 2">
            <a:extLst>
              <a:ext uri="{FF2B5EF4-FFF2-40B4-BE49-F238E27FC236}">
                <a16:creationId xmlns:a16="http://schemas.microsoft.com/office/drawing/2014/main" id="{A051C568-C340-481D-B00D-F9BA289A836D}"/>
              </a:ext>
            </a:extLst>
          </p:cNvPr>
          <p:cNvSpPr txBox="1">
            <a:spLocks/>
          </p:cNvSpPr>
          <p:nvPr/>
        </p:nvSpPr>
        <p:spPr>
          <a:xfrm>
            <a:off x="457956" y="1461451"/>
            <a:ext cx="7819671" cy="3133966"/>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spcBef>
                <a:spcPts val="1000"/>
              </a:spcBef>
              <a:spcAft>
                <a:spcPts val="2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EPA and Partners are relying more heavily on low-cost sensors for AQ monitoring and research</a:t>
            </a:r>
          </a:p>
          <a:p>
            <a:pPr marL="285750" indent="-285750">
              <a:spcBef>
                <a:spcPts val="1000"/>
              </a:spcBef>
              <a:spcAft>
                <a:spcPts val="2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Sensors have numerous performance issues (durability, accuracy, precision, drift, bias, hysteresis, dynamic range) that require chamber &amp; colocation field evaluations</a:t>
            </a:r>
          </a:p>
          <a:p>
            <a:pPr marL="285750" indent="-285750">
              <a:spcBef>
                <a:spcPts val="1000"/>
              </a:spcBef>
              <a:spcAft>
                <a:spcPts val="2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Our partners are requesting a sensor/monitor testing platform that is outside regulatory network, BUT utilizes reference grade monitors |</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(FRM/FEM)</a:t>
            </a:r>
          </a:p>
        </p:txBody>
      </p:sp>
      <p:pic>
        <p:nvPicPr>
          <p:cNvPr id="23" name="Picture 4" descr="IMG_0046">
            <a:extLst>
              <a:ext uri="{FF2B5EF4-FFF2-40B4-BE49-F238E27FC236}">
                <a16:creationId xmlns:a16="http://schemas.microsoft.com/office/drawing/2014/main" id="{53D9B2F3-076B-44F2-9C48-157B46AC6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281" y="4258332"/>
            <a:ext cx="1285890" cy="19385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AQEv2">
            <a:extLst>
              <a:ext uri="{FF2B5EF4-FFF2-40B4-BE49-F238E27FC236}">
                <a16:creationId xmlns:a16="http://schemas.microsoft.com/office/drawing/2014/main" id="{AC702927-CC37-42A6-AB07-82746A219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422" y="4233686"/>
            <a:ext cx="1292352" cy="19385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AQMesh-V4.0">
            <a:extLst>
              <a:ext uri="{FF2B5EF4-FFF2-40B4-BE49-F238E27FC236}">
                <a16:creationId xmlns:a16="http://schemas.microsoft.com/office/drawing/2014/main" id="{02CC4378-9137-4854-BA43-5FE7B26F70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3624" y="4236569"/>
            <a:ext cx="1290430" cy="19356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PurpleAir-II">
            <a:extLst>
              <a:ext uri="{FF2B5EF4-FFF2-40B4-BE49-F238E27FC236}">
                <a16:creationId xmlns:a16="http://schemas.microsoft.com/office/drawing/2014/main" id="{9952E264-8FF1-408B-9A6C-194529E39F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8871" y="4258332"/>
            <a:ext cx="1292352" cy="193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4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59288" y="532153"/>
            <a:ext cx="5791200" cy="619314"/>
          </a:xfrm>
        </p:spPr>
        <p:txBody>
          <a:bodyPr>
            <a:normAutofit fontScale="77500" lnSpcReduction="20000"/>
          </a:bodyPr>
          <a:lstStyle/>
          <a:p>
            <a:r>
              <a:rPr lang="en-US" sz="2600" dirty="0"/>
              <a:t>Enhanced Monitoring Network:</a:t>
            </a:r>
          </a:p>
          <a:p>
            <a:r>
              <a:rPr lang="en-US" sz="2600" dirty="0"/>
              <a:t>Tools To Address Wildfire Issues</a:t>
            </a:r>
          </a:p>
          <a:p>
            <a:endParaRPr lang="en-US" sz="1600" dirty="0">
              <a:solidFill>
                <a:schemeClr val="tx1"/>
              </a:solidFill>
            </a:endParaRPr>
          </a:p>
        </p:txBody>
      </p:sp>
      <p:sp>
        <p:nvSpPr>
          <p:cNvPr id="22" name="Text Placeholder 2">
            <a:extLst>
              <a:ext uri="{FF2B5EF4-FFF2-40B4-BE49-F238E27FC236}">
                <a16:creationId xmlns:a16="http://schemas.microsoft.com/office/drawing/2014/main" id="{C1E6DB32-457B-448B-82A9-4E4CF6FE31F7}"/>
              </a:ext>
            </a:extLst>
          </p:cNvPr>
          <p:cNvSpPr txBox="1">
            <a:spLocks/>
          </p:cNvSpPr>
          <p:nvPr/>
        </p:nvSpPr>
        <p:spPr>
          <a:xfrm>
            <a:off x="152400" y="1298875"/>
            <a:ext cx="8850923" cy="2911383"/>
          </a:xfrm>
          <a:prstGeom prst="rect">
            <a:avLst/>
          </a:prstGeom>
        </p:spPr>
        <p:txBody>
          <a:bodyPr>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spcBef>
                <a:spcPts val="1000"/>
              </a:spcBef>
              <a:spcAft>
                <a:spcPts val="200"/>
              </a:spcAft>
              <a:buFont typeface="Arial" panose="020B0604020202020204" pitchFamily="34" charset="0"/>
              <a:buChar char="•"/>
            </a:pPr>
            <a:r>
              <a:rPr lang="en-US" altLang="en-US" sz="1500" dirty="0">
                <a:latin typeface="Arial" panose="020B0604020202020204" pitchFamily="34" charset="0"/>
                <a:cs typeface="Arial" panose="020B0604020202020204" pitchFamily="34" charset="0"/>
              </a:rPr>
              <a:t>Establishing reference grade Stationary &amp; Mobile AQM platforms (under the Air and Energy Research Program) for collocated field evaluations of new monitors and sensors and to support ecological, human health, and </a:t>
            </a:r>
            <a:r>
              <a:rPr lang="en-US" altLang="en-US" sz="2200" b="1" dirty="0">
                <a:solidFill>
                  <a:srgbClr val="0070C0"/>
                </a:solidFill>
                <a:latin typeface="+mj-lt"/>
              </a:rPr>
              <a:t>community</a:t>
            </a:r>
            <a:r>
              <a:rPr lang="en-US" altLang="en-US" sz="1500" dirty="0">
                <a:latin typeface="Arial" panose="020B0604020202020204" pitchFamily="34" charset="0"/>
                <a:cs typeface="Arial" panose="020B0604020202020204" pitchFamily="34" charset="0"/>
              </a:rPr>
              <a:t> supported research activities.  Location advantages:</a:t>
            </a:r>
          </a:p>
          <a:p>
            <a:pPr marL="742950" lvl="1" indent="-285750">
              <a:spcBef>
                <a:spcPts val="200"/>
              </a:spcBef>
              <a:spcAft>
                <a:spcPts val="200"/>
              </a:spcAft>
              <a:buFont typeface="Arial" panose="020B0604020202020204" pitchFamily="34" charset="0"/>
              <a:buChar char="•"/>
            </a:pPr>
            <a:r>
              <a:rPr lang="en-US" altLang="en-US" sz="1500" dirty="0">
                <a:latin typeface="Arial" panose="020B0604020202020204" pitchFamily="34" charset="0"/>
                <a:cs typeface="Arial" panose="020B0604020202020204" pitchFamily="34" charset="0"/>
              </a:rPr>
              <a:t>Low background air quality levels (required to test dynamic range of sensors optimized for more polluted environments) and acute seasonal smoke events (high smoke levels impact performance of most all AQ sensors)</a:t>
            </a:r>
          </a:p>
          <a:p>
            <a:pPr marL="742950" lvl="1" indent="-285750">
              <a:spcBef>
                <a:spcPts val="200"/>
              </a:spcBef>
              <a:spcAft>
                <a:spcPts val="200"/>
              </a:spcAft>
              <a:buFont typeface="Arial" panose="020B0604020202020204" pitchFamily="34" charset="0"/>
              <a:buChar char="•"/>
            </a:pPr>
            <a:r>
              <a:rPr lang="en-US" altLang="en-US" sz="1500" dirty="0">
                <a:latin typeface="Arial" panose="020B0604020202020204" pitchFamily="34" charset="0"/>
                <a:cs typeface="Arial" panose="020B0604020202020204" pitchFamily="34" charset="0"/>
              </a:rPr>
              <a:t>Proximity to western wildland fire action areas</a:t>
            </a:r>
          </a:p>
          <a:p>
            <a:pPr marL="742950" lvl="1" indent="-285750">
              <a:spcBef>
                <a:spcPts val="200"/>
              </a:spcBef>
              <a:spcAft>
                <a:spcPts val="200"/>
              </a:spcAft>
              <a:buFont typeface="Arial" panose="020B0604020202020204" pitchFamily="34" charset="0"/>
              <a:buChar char="•"/>
            </a:pPr>
            <a:r>
              <a:rPr lang="en-US" altLang="en-US" sz="1500" dirty="0">
                <a:latin typeface="Arial" panose="020B0604020202020204" pitchFamily="34" charset="0"/>
                <a:cs typeface="Arial" panose="020B0604020202020204" pitchFamily="34" charset="0"/>
              </a:rPr>
              <a:t>Significant support from EPA Regions and States</a:t>
            </a:r>
          </a:p>
          <a:p>
            <a:pPr marL="285750" indent="-285750">
              <a:spcBef>
                <a:spcPts val="500"/>
              </a:spcBef>
              <a:spcAft>
                <a:spcPts val="200"/>
              </a:spcAft>
              <a:buFont typeface="Arial" panose="020B0604020202020204" pitchFamily="34" charset="0"/>
              <a:buChar char="•"/>
            </a:pPr>
            <a:r>
              <a:rPr lang="en-US" altLang="en-US" sz="1500" dirty="0">
                <a:latin typeface="Arial" panose="020B0604020202020204" pitchFamily="34" charset="0"/>
                <a:cs typeface="Arial" panose="020B0604020202020204" pitchFamily="34" charset="0"/>
              </a:rPr>
              <a:t>Monitoring platforms facilitate integration across disciplines (especially health &amp; ecology) and ORD Labs/Centers, Regions, States, Tribes, Local Air Quality Districts to fulfill 1970 CAA legal mandate to research and protect </a:t>
            </a:r>
            <a:r>
              <a:rPr lang="en-US" altLang="en-US" sz="1500" dirty="0">
                <a:solidFill>
                  <a:srgbClr val="FF0000"/>
                </a:solidFill>
                <a:latin typeface="Arial" panose="020B0604020202020204" pitchFamily="34" charset="0"/>
                <a:cs typeface="Arial" panose="020B0604020202020204" pitchFamily="34" charset="0"/>
              </a:rPr>
              <a:t>public health</a:t>
            </a:r>
            <a:r>
              <a:rPr lang="en-US" altLang="en-US" sz="1500" dirty="0">
                <a:latin typeface="Arial" panose="020B0604020202020204" pitchFamily="34" charset="0"/>
                <a:cs typeface="Arial" panose="020B0604020202020204" pitchFamily="34" charset="0"/>
              </a:rPr>
              <a:t> and </a:t>
            </a:r>
            <a:r>
              <a:rPr lang="en-US" altLang="en-US" sz="1500" dirty="0">
                <a:solidFill>
                  <a:srgbClr val="FF0000"/>
                </a:solidFill>
                <a:latin typeface="Arial" panose="020B0604020202020204" pitchFamily="34" charset="0"/>
                <a:cs typeface="Arial" panose="020B0604020202020204" pitchFamily="34" charset="0"/>
              </a:rPr>
              <a:t>environment</a:t>
            </a:r>
          </a:p>
          <a:p>
            <a:pPr marL="285750" indent="-285750">
              <a:spcBef>
                <a:spcPts val="1000"/>
              </a:spcBef>
              <a:spcAft>
                <a:spcPts val="200"/>
              </a:spcAft>
              <a:buFont typeface="Arial" panose="020B0604020202020204" pitchFamily="34" charset="0"/>
              <a:buChar char="•"/>
            </a:pPr>
            <a:endParaRPr lang="en-US" altLang="en-US" sz="1500" dirty="0">
              <a:latin typeface="Arial" panose="020B0604020202020204" pitchFamily="34" charset="0"/>
              <a:cs typeface="Arial" panose="020B0604020202020204" pitchFamily="34" charset="0"/>
            </a:endParaRPr>
          </a:p>
          <a:p>
            <a:pPr>
              <a:spcAft>
                <a:spcPts val="200"/>
              </a:spcAft>
            </a:pPr>
            <a:endParaRPr lang="en-US" altLang="en-US" sz="1400" dirty="0">
              <a:latin typeface="Arial" panose="020B0604020202020204" pitchFamily="34" charset="0"/>
              <a:cs typeface="Arial" panose="020B0604020202020204" pitchFamily="34" charset="0"/>
            </a:endParaRPr>
          </a:p>
          <a:p>
            <a:pPr>
              <a:spcAft>
                <a:spcPts val="200"/>
              </a:spcAft>
            </a:pPr>
            <a:endParaRPr lang="en-US" altLang="en-US" dirty="0">
              <a:latin typeface="Arial" panose="020B0604020202020204" pitchFamily="34" charset="0"/>
              <a:cs typeface="Arial" panose="020B0604020202020204" pitchFamily="34" charset="0"/>
            </a:endParaRPr>
          </a:p>
          <a:p>
            <a:pPr marL="404813" indent="-290513"/>
            <a:endParaRPr lang="en-US" dirty="0">
              <a:solidFill>
                <a:srgbClr val="FF0000"/>
              </a:solidFill>
              <a:latin typeface="Arial" panose="020B0604020202020204" pitchFamily="34" charset="0"/>
              <a:cs typeface="Arial" panose="020B0604020202020204" pitchFamily="34" charset="0"/>
            </a:endParaRPr>
          </a:p>
          <a:p>
            <a:endParaRPr lang="en-US" dirty="0"/>
          </a:p>
        </p:txBody>
      </p:sp>
      <p:pic>
        <p:nvPicPr>
          <p:cNvPr id="27" name="Picture 26">
            <a:extLst>
              <a:ext uri="{FF2B5EF4-FFF2-40B4-BE49-F238E27FC236}">
                <a16:creationId xmlns:a16="http://schemas.microsoft.com/office/drawing/2014/main" id="{397A8DD7-1924-4CCF-B047-AD2E8F188F87}"/>
              </a:ext>
            </a:extLst>
          </p:cNvPr>
          <p:cNvPicPr>
            <a:picLocks noChangeAspect="1"/>
          </p:cNvPicPr>
          <p:nvPr/>
        </p:nvPicPr>
        <p:blipFill rotWithShape="1">
          <a:blip r:embed="rId3"/>
          <a:srcRect l="10198" t="10696"/>
          <a:stretch/>
        </p:blipFill>
        <p:spPr>
          <a:xfrm>
            <a:off x="150378" y="4185323"/>
            <a:ext cx="1979255" cy="2625024"/>
          </a:xfrm>
          <a:prstGeom prst="rect">
            <a:avLst/>
          </a:prstGeom>
        </p:spPr>
      </p:pic>
      <p:pic>
        <p:nvPicPr>
          <p:cNvPr id="28" name="Picture 27" descr="Mobile Monitoring System Shelters">
            <a:extLst>
              <a:ext uri="{FF2B5EF4-FFF2-40B4-BE49-F238E27FC236}">
                <a16:creationId xmlns:a16="http://schemas.microsoft.com/office/drawing/2014/main" id="{8EEA6608-89AE-43B5-974D-DCB45A2BE007}"/>
              </a:ext>
            </a:extLst>
          </p:cNvPr>
          <p:cNvPicPr/>
          <p:nvPr/>
        </p:nvPicPr>
        <p:blipFill rotWithShape="1">
          <a:blip r:embed="rId4">
            <a:extLst>
              <a:ext uri="{28A0092B-C50C-407E-A947-70E740481C1C}">
                <a14:useLocalDpi xmlns:a14="http://schemas.microsoft.com/office/drawing/2010/main" val="0"/>
              </a:ext>
            </a:extLst>
          </a:blip>
          <a:srcRect t="15267" b="9924"/>
          <a:stretch/>
        </p:blipFill>
        <p:spPr bwMode="auto">
          <a:xfrm>
            <a:off x="5728958" y="4185323"/>
            <a:ext cx="3389613" cy="2314260"/>
          </a:xfrm>
          <a:prstGeom prst="rect">
            <a:avLst/>
          </a:prstGeom>
          <a:blipFill dpi="0" rotWithShape="1">
            <a:blip r:embed="rId5">
              <a:alphaModFix amt="56000"/>
            </a:blip>
            <a:srcRect/>
            <a:tile tx="0" ty="0" sx="100000" sy="100000" flip="none" algn="tl"/>
          </a:blipFill>
          <a:ln>
            <a:noFill/>
          </a:ln>
          <a:extLst>
            <a:ext uri="{53640926-AAD7-44D8-BBD7-CCE9431645EC}">
              <a14:shadowObscured xmlns:a14="http://schemas.microsoft.com/office/drawing/2010/main"/>
            </a:ext>
          </a:extLst>
        </p:spPr>
      </p:pic>
      <p:pic>
        <p:nvPicPr>
          <p:cNvPr id="29" name="Picture 2">
            <a:extLst>
              <a:ext uri="{FF2B5EF4-FFF2-40B4-BE49-F238E27FC236}">
                <a16:creationId xmlns:a16="http://schemas.microsoft.com/office/drawing/2014/main" id="{6471B46F-92E9-4C2A-A4E0-D7611EF40B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903" t="19205" r="5826" b="22998"/>
          <a:stretch/>
        </p:blipFill>
        <p:spPr bwMode="auto">
          <a:xfrm>
            <a:off x="2129633" y="4681867"/>
            <a:ext cx="3476730" cy="163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159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16758" y="425828"/>
            <a:ext cx="5791200" cy="490821"/>
          </a:xfrm>
        </p:spPr>
        <p:txBody>
          <a:bodyPr>
            <a:noAutofit/>
          </a:bodyPr>
          <a:lstStyle/>
          <a:p>
            <a:r>
              <a:rPr lang="en-US" sz="2200" dirty="0"/>
              <a:t>Wildland Smoke – EPA &amp; Partners Require Tools to Evaluate AQM Sensors</a:t>
            </a:r>
          </a:p>
        </p:txBody>
      </p:sp>
      <p:sp>
        <p:nvSpPr>
          <p:cNvPr id="10" name="Rectangle 9"/>
          <p:cNvSpPr/>
          <p:nvPr/>
        </p:nvSpPr>
        <p:spPr>
          <a:xfrm>
            <a:off x="756" y="6196860"/>
            <a:ext cx="914400" cy="320040"/>
          </a:xfrm>
          <a:prstGeom prst="rect">
            <a:avLst/>
          </a:prstGeom>
          <a:gradFill>
            <a:gsLst>
              <a:gs pos="0">
                <a:schemeClr val="accent1">
                  <a:lumMod val="5000"/>
                  <a:lumOff val="95000"/>
                  <a:alpha val="0"/>
                </a:schemeClr>
              </a:gs>
              <a:gs pos="100000">
                <a:srgbClr val="56A13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6531" y="6239901"/>
            <a:ext cx="3431260" cy="276999"/>
          </a:xfrm>
          <a:prstGeom prst="rect">
            <a:avLst/>
          </a:prstGeom>
          <a:noFill/>
        </p:spPr>
        <p:txBody>
          <a:bodyPr wrap="none" lIns="0" tIns="0" rIns="0" bIns="0" rtlCol="0">
            <a:spAutoFit/>
          </a:bodyPr>
          <a:lstStyle/>
          <a:p>
            <a:r>
              <a:rPr lang="en-US" dirty="0"/>
              <a:t>Office of Research and Development</a:t>
            </a:r>
          </a:p>
        </p:txBody>
      </p:sp>
      <p:sp>
        <p:nvSpPr>
          <p:cNvPr id="12" name="Text Placeholder 2">
            <a:extLst>
              <a:ext uri="{FF2B5EF4-FFF2-40B4-BE49-F238E27FC236}">
                <a16:creationId xmlns:a16="http://schemas.microsoft.com/office/drawing/2014/main" id="{CC0990A4-54B1-447A-8734-AF51A94F3A0A}"/>
              </a:ext>
            </a:extLst>
          </p:cNvPr>
          <p:cNvSpPr txBox="1">
            <a:spLocks/>
          </p:cNvSpPr>
          <p:nvPr/>
        </p:nvSpPr>
        <p:spPr>
          <a:xfrm>
            <a:off x="152400" y="1262449"/>
            <a:ext cx="8839200" cy="5254451"/>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1000"/>
              </a:spcBef>
              <a:spcAft>
                <a:spcPts val="450"/>
              </a:spcAft>
            </a:pPr>
            <a:r>
              <a:rPr lang="en-US" altLang="en-US" sz="1400" b="1" dirty="0">
                <a:latin typeface="Arial" panose="020B0604020202020204" pitchFamily="34" charset="0"/>
                <a:cs typeface="Arial" panose="020B0604020202020204" pitchFamily="34" charset="0"/>
              </a:rPr>
              <a:t>Stationary</a:t>
            </a:r>
            <a:r>
              <a:rPr lang="en-US" altLang="en-US" sz="1400" dirty="0">
                <a:latin typeface="Arial" panose="020B0604020202020204" pitchFamily="34" charset="0"/>
                <a:cs typeface="Arial" panose="020B0604020202020204" pitchFamily="34" charset="0"/>
              </a:rPr>
              <a:t> </a:t>
            </a:r>
            <a:r>
              <a:rPr lang="en-US" altLang="en-US" sz="1400" b="1" dirty="0">
                <a:latin typeface="Arial" panose="020B0604020202020204" pitchFamily="34" charset="0"/>
                <a:cs typeface="Arial" panose="020B0604020202020204" pitchFamily="34" charset="0"/>
              </a:rPr>
              <a:t>AQM Platform</a:t>
            </a:r>
          </a:p>
          <a:p>
            <a:pPr marL="742950" lvl="1" indent="-285750">
              <a:spcAft>
                <a:spcPts val="200"/>
              </a:spcAft>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Resurrect AQM used in previous ORD Ozone studies (O</a:t>
            </a:r>
            <a:r>
              <a:rPr lang="en-US" altLang="en-US" sz="1400" baseline="-25000" dirty="0">
                <a:latin typeface="Arial" panose="020B0604020202020204" pitchFamily="34" charset="0"/>
                <a:cs typeface="Arial" panose="020B0604020202020204" pitchFamily="34" charset="0"/>
              </a:rPr>
              <a:t>3</a:t>
            </a:r>
            <a:r>
              <a:rPr lang="en-US" altLang="en-US" sz="1400" dirty="0">
                <a:latin typeface="Arial" panose="020B0604020202020204" pitchFamily="34" charset="0"/>
                <a:cs typeface="Arial" panose="020B0604020202020204" pitchFamily="34" charset="0"/>
              </a:rPr>
              <a:t>)</a:t>
            </a:r>
          </a:p>
          <a:p>
            <a:pPr marL="742950" lvl="1" indent="-285750">
              <a:spcAft>
                <a:spcPts val="200"/>
              </a:spcAft>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NERL loaning ~ $50K AQ monitors (CO, NO</a:t>
            </a:r>
            <a:r>
              <a:rPr lang="en-US" altLang="en-US" sz="1400" baseline="-25000" dirty="0">
                <a:latin typeface="Arial" panose="020B0604020202020204" pitchFamily="34" charset="0"/>
                <a:cs typeface="Arial" panose="020B0604020202020204" pitchFamily="34" charset="0"/>
              </a:rPr>
              <a:t>x</a:t>
            </a:r>
            <a:r>
              <a:rPr lang="en-US" altLang="en-US" sz="1400" dirty="0">
                <a:latin typeface="Arial" panose="020B0604020202020204" pitchFamily="34" charset="0"/>
                <a:cs typeface="Arial" panose="020B0604020202020204" pitchFamily="34" charset="0"/>
              </a:rPr>
              <a:t>, SO</a:t>
            </a:r>
            <a:r>
              <a:rPr lang="en-US" altLang="en-US" sz="1400" baseline="-25000" dirty="0">
                <a:latin typeface="Arial" panose="020B0604020202020204" pitchFamily="34" charset="0"/>
                <a:cs typeface="Arial" panose="020B0604020202020204" pitchFamily="34" charset="0"/>
              </a:rPr>
              <a:t>2</a:t>
            </a:r>
            <a:r>
              <a:rPr lang="en-US" altLang="en-US" sz="1400" dirty="0">
                <a:latin typeface="Arial" panose="020B0604020202020204" pitchFamily="34" charset="0"/>
                <a:cs typeface="Arial" panose="020B0604020202020204" pitchFamily="34" charset="0"/>
              </a:rPr>
              <a:t>)</a:t>
            </a:r>
          </a:p>
          <a:p>
            <a:pPr marL="742950" lvl="1" indent="-285750">
              <a:spcAft>
                <a:spcPts val="200"/>
              </a:spcAft>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A-E Program &amp; ORD contributed $75K for calibration equipment and PM2.5 sensor</a:t>
            </a:r>
          </a:p>
          <a:p>
            <a:pPr marL="742950" lvl="1" indent="-285750">
              <a:spcAft>
                <a:spcPts val="200"/>
              </a:spcAft>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Secure future funding to complete platform (~ $180K) and replace loaner equipment ( ~50K)</a:t>
            </a:r>
          </a:p>
          <a:p>
            <a:pPr>
              <a:spcBef>
                <a:spcPts val="1000"/>
              </a:spcBef>
              <a:spcAft>
                <a:spcPts val="450"/>
              </a:spcAft>
            </a:pPr>
            <a:r>
              <a:rPr lang="en-US" altLang="en-US" sz="1400" b="1" dirty="0">
                <a:latin typeface="Arial" panose="020B0604020202020204" pitchFamily="34" charset="0"/>
                <a:cs typeface="Arial" panose="020B0604020202020204" pitchFamily="34" charset="0"/>
              </a:rPr>
              <a:t>Mobile AQM Platform</a:t>
            </a:r>
          </a:p>
          <a:p>
            <a:pPr marL="742950" lvl="1" indent="-285750">
              <a:spcAft>
                <a:spcPts val="200"/>
              </a:spcAft>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Platform will contain data acquisition equipment, FRM/FEM monitors, will not require A/C power, will be fully self-sufficient for rapid, extended, and remote deployments</a:t>
            </a:r>
          </a:p>
          <a:p>
            <a:pPr marL="742950" lvl="1" indent="-285750">
              <a:spcAft>
                <a:spcPts val="200"/>
              </a:spcAft>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Joint NERL/NHEERL/NRMRL proposal that included Western mobile AQM platform</a:t>
            </a:r>
          </a:p>
          <a:p>
            <a:pPr marL="742950" lvl="1" indent="-285750">
              <a:spcAft>
                <a:spcPts val="200"/>
              </a:spcAft>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Secure future funding for “Western” mobile platform (~ $420K Core / ~$145K Optional Measurements)</a:t>
            </a:r>
          </a:p>
          <a:p>
            <a:pPr>
              <a:spcBef>
                <a:spcPts val="1000"/>
              </a:spcBef>
              <a:spcAft>
                <a:spcPts val="450"/>
              </a:spcAft>
            </a:pPr>
            <a:r>
              <a:rPr lang="en-US" altLang="en-US" sz="1400" b="1" dirty="0">
                <a:latin typeface="Arial" panose="020B0604020202020204" pitchFamily="34" charset="0"/>
                <a:cs typeface="Arial" panose="020B0604020202020204" pitchFamily="34" charset="0"/>
              </a:rPr>
              <a:t>Significant and Notable Region &amp; State (R10, R9, R8 and CA, OR, WA, AK, ID) Interests</a:t>
            </a:r>
          </a:p>
          <a:p>
            <a:pPr marL="742950" lvl="1" indent="-285750">
              <a:spcAft>
                <a:spcPts val="200"/>
              </a:spcAft>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Collocate low-cost sensors of interest at ORD stationary site for evaluation compared to reference grade equipment across range of air quality conditions</a:t>
            </a:r>
          </a:p>
          <a:p>
            <a:pPr marL="742950" lvl="1" indent="-285750">
              <a:spcAft>
                <a:spcPts val="200"/>
              </a:spcAft>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Utilize mobile trailer for Air Resource Advisor deployments, short-term Regional/State/Tribal monitoring needs (e.g., seasonal wildland fire smoke, wintertime wood smoke [Yakima]), collocated low-cost sensor evaluations</a:t>
            </a:r>
          </a:p>
          <a:p>
            <a:pPr marL="742950" lvl="1" indent="-285750">
              <a:spcAft>
                <a:spcPts val="200"/>
              </a:spcAft>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Citizen scientists leverage deployed mobile trailer for calibration of low-cost sensors</a:t>
            </a:r>
          </a:p>
          <a:p>
            <a:pPr marL="742950" lvl="1" indent="-285750">
              <a:spcAft>
                <a:spcPts val="200"/>
              </a:spcAft>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Deployment to public events to assess health risks during high smoke periods</a:t>
            </a:r>
          </a:p>
          <a:p>
            <a:pPr marL="742950" lvl="1" indent="-285750">
              <a:spcAft>
                <a:spcPts val="200"/>
              </a:spcAft>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altLang="en-US" sz="1400" dirty="0">
              <a:latin typeface="Arial" panose="020B0604020202020204" pitchFamily="34" charset="0"/>
              <a:cs typeface="Arial" panose="020B0604020202020204" pitchFamily="34" charset="0"/>
            </a:endParaRPr>
          </a:p>
          <a:p>
            <a:pPr lvl="1"/>
            <a:endParaRPr lang="en-US" altLang="en-US" sz="1400" dirty="0">
              <a:latin typeface="Arial" panose="020B0604020202020204" pitchFamily="34" charset="0"/>
              <a:cs typeface="Arial" panose="020B0604020202020204" pitchFamily="34" charset="0"/>
            </a:endParaRPr>
          </a:p>
          <a:p>
            <a:pPr lvl="1"/>
            <a:endParaRPr lang="en-US" altLang="en-US" sz="1400" dirty="0">
              <a:latin typeface="Arial" panose="020B0604020202020204" pitchFamily="34" charset="0"/>
              <a:cs typeface="Arial" panose="020B0604020202020204" pitchFamily="34" charset="0"/>
            </a:endParaRPr>
          </a:p>
          <a:p>
            <a:pPr lvl="1"/>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73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863195" y="433054"/>
            <a:ext cx="5791200" cy="490821"/>
          </a:xfrm>
        </p:spPr>
        <p:txBody>
          <a:bodyPr>
            <a:noAutofit/>
          </a:bodyPr>
          <a:lstStyle/>
          <a:p>
            <a:r>
              <a:rPr lang="en-US" sz="2200" dirty="0"/>
              <a:t>Wildland Smoke – EPA &amp; Partners Require Tools to Evaluate AQM Sensors</a:t>
            </a:r>
          </a:p>
        </p:txBody>
      </p:sp>
      <p:sp>
        <p:nvSpPr>
          <p:cNvPr id="10" name="Rectangle 9"/>
          <p:cNvSpPr/>
          <p:nvPr/>
        </p:nvSpPr>
        <p:spPr>
          <a:xfrm>
            <a:off x="756" y="6196860"/>
            <a:ext cx="914400" cy="320040"/>
          </a:xfrm>
          <a:prstGeom prst="rect">
            <a:avLst/>
          </a:prstGeom>
          <a:gradFill>
            <a:gsLst>
              <a:gs pos="0">
                <a:schemeClr val="accent1">
                  <a:lumMod val="5000"/>
                  <a:lumOff val="95000"/>
                  <a:alpha val="0"/>
                </a:schemeClr>
              </a:gs>
              <a:gs pos="100000">
                <a:srgbClr val="56A13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6531" y="6239901"/>
            <a:ext cx="3431260" cy="276999"/>
          </a:xfrm>
          <a:prstGeom prst="rect">
            <a:avLst/>
          </a:prstGeom>
          <a:noFill/>
        </p:spPr>
        <p:txBody>
          <a:bodyPr wrap="none" lIns="0" tIns="0" rIns="0" bIns="0" rtlCol="0">
            <a:spAutoFit/>
          </a:bodyPr>
          <a:lstStyle/>
          <a:p>
            <a:r>
              <a:rPr lang="en-US" dirty="0"/>
              <a:t>Office of Research and Development</a:t>
            </a:r>
          </a:p>
        </p:txBody>
      </p:sp>
      <p:sp>
        <p:nvSpPr>
          <p:cNvPr id="6" name="Text Placeholder 2">
            <a:extLst>
              <a:ext uri="{FF2B5EF4-FFF2-40B4-BE49-F238E27FC236}">
                <a16:creationId xmlns:a16="http://schemas.microsoft.com/office/drawing/2014/main" id="{443E4C08-7DCC-4657-89F8-961B36B67837}"/>
              </a:ext>
            </a:extLst>
          </p:cNvPr>
          <p:cNvSpPr txBox="1">
            <a:spLocks/>
          </p:cNvSpPr>
          <p:nvPr/>
        </p:nvSpPr>
        <p:spPr>
          <a:xfrm>
            <a:off x="152400" y="1423917"/>
            <a:ext cx="8839200" cy="85438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1000"/>
              </a:spcBef>
              <a:spcAft>
                <a:spcPts val="450"/>
              </a:spcAft>
            </a:pPr>
            <a:r>
              <a:rPr lang="en-US" sz="1400" dirty="0">
                <a:latin typeface="Arial" panose="020B0604020202020204" pitchFamily="34" charset="0"/>
                <a:cs typeface="Arial" panose="020B0604020202020204" pitchFamily="34" charset="0"/>
              </a:rPr>
              <a:t>ORD will establish, maintain, and operate reference grade equipment (shown below) to monitor continuously and sample air pollution constituents that are of interest by State, Tribal, Regions, and ORD human and environmental health researchers. </a:t>
            </a:r>
            <a:endParaRPr lang="en-US" sz="1200" dirty="0">
              <a:latin typeface="Arial" panose="020B0604020202020204" pitchFamily="34" charset="0"/>
              <a:cs typeface="Arial" panose="020B0604020202020204" pitchFamily="34" charset="0"/>
            </a:endParaRPr>
          </a:p>
          <a:p>
            <a:pPr>
              <a:spcBef>
                <a:spcPts val="1000"/>
              </a:spcBef>
              <a:spcAft>
                <a:spcPts val="450"/>
              </a:spcAft>
            </a:pPr>
            <a:endParaRPr lang="en-US" sz="1200" dirty="0">
              <a:latin typeface="Arial" panose="020B0604020202020204" pitchFamily="34" charset="0"/>
              <a:cs typeface="Arial" panose="020B0604020202020204" pitchFamily="34" charset="0"/>
            </a:endParaRPr>
          </a:p>
          <a:p>
            <a:pPr>
              <a:spcBef>
                <a:spcPts val="1000"/>
              </a:spcBef>
              <a:spcAft>
                <a:spcPts val="450"/>
              </a:spcAft>
            </a:pPr>
            <a:endParaRPr lang="en-US" sz="1200" dirty="0">
              <a:latin typeface="Arial" panose="020B0604020202020204" pitchFamily="34" charset="0"/>
              <a:cs typeface="Arial" panose="020B0604020202020204" pitchFamily="34" charset="0"/>
            </a:endParaRPr>
          </a:p>
          <a:p>
            <a:pPr>
              <a:spcBef>
                <a:spcPts val="1000"/>
              </a:spcBef>
              <a:spcAft>
                <a:spcPts val="450"/>
              </a:spcAft>
            </a:pPr>
            <a:endParaRPr lang="en-US" sz="1200" dirty="0">
              <a:latin typeface="Arial" panose="020B0604020202020204" pitchFamily="34" charset="0"/>
              <a:cs typeface="Arial" panose="020B0604020202020204" pitchFamily="34" charset="0"/>
            </a:endParaRPr>
          </a:p>
          <a:p>
            <a:pPr>
              <a:spcBef>
                <a:spcPts val="1000"/>
              </a:spcBef>
              <a:spcAft>
                <a:spcPts val="450"/>
              </a:spcAft>
            </a:pPr>
            <a:endParaRPr lang="en-US" sz="1200" dirty="0">
              <a:latin typeface="Arial" panose="020B0604020202020204" pitchFamily="34" charset="0"/>
              <a:cs typeface="Arial" panose="020B0604020202020204" pitchFamily="34" charset="0"/>
            </a:endParaRPr>
          </a:p>
          <a:p>
            <a:pPr>
              <a:spcBef>
                <a:spcPts val="1000"/>
              </a:spcBef>
              <a:spcAft>
                <a:spcPts val="450"/>
              </a:spcAft>
            </a:pPr>
            <a:endParaRPr lang="en-US" sz="1200" dirty="0">
              <a:latin typeface="Arial" panose="020B0604020202020204" pitchFamily="34" charset="0"/>
              <a:cs typeface="Arial" panose="020B0604020202020204" pitchFamily="34" charset="0"/>
            </a:endParaRPr>
          </a:p>
          <a:p>
            <a:pPr>
              <a:spcBef>
                <a:spcPts val="1000"/>
              </a:spcBef>
              <a:spcAft>
                <a:spcPts val="450"/>
              </a:spcAft>
            </a:pPr>
            <a:endParaRPr lang="en-US" sz="1200" dirty="0">
              <a:latin typeface="Arial" panose="020B0604020202020204" pitchFamily="34" charset="0"/>
              <a:cs typeface="Arial" panose="020B0604020202020204" pitchFamily="34" charset="0"/>
            </a:endParaRPr>
          </a:p>
          <a:p>
            <a:pPr>
              <a:spcBef>
                <a:spcPts val="1000"/>
              </a:spcBef>
              <a:spcAft>
                <a:spcPts val="450"/>
              </a:spcAft>
            </a:pPr>
            <a:endParaRPr lang="en-US" sz="1200" dirty="0">
              <a:latin typeface="Arial" panose="020B0604020202020204" pitchFamily="34" charset="0"/>
              <a:cs typeface="Arial" panose="020B0604020202020204" pitchFamily="34" charset="0"/>
            </a:endParaRPr>
          </a:p>
          <a:p>
            <a:pPr>
              <a:spcBef>
                <a:spcPts val="1000"/>
              </a:spcBef>
              <a:spcAft>
                <a:spcPts val="450"/>
              </a:spcAft>
            </a:pPr>
            <a:endParaRPr lang="en-US" sz="1200" dirty="0">
              <a:latin typeface="Arial" panose="020B0604020202020204" pitchFamily="34" charset="0"/>
              <a:cs typeface="Arial" panose="020B0604020202020204" pitchFamily="34" charset="0"/>
            </a:endParaRPr>
          </a:p>
          <a:p>
            <a:pPr>
              <a:spcBef>
                <a:spcPts val="1000"/>
              </a:spcBef>
              <a:spcAft>
                <a:spcPts val="450"/>
              </a:spcAft>
            </a:pPr>
            <a:endParaRPr lang="en-US" altLang="en-US" sz="1400" dirty="0">
              <a:latin typeface="Arial" panose="020B0604020202020204" pitchFamily="34" charset="0"/>
              <a:cs typeface="Arial" panose="020B0604020202020204" pitchFamily="34" charset="0"/>
            </a:endParaRPr>
          </a:p>
          <a:p>
            <a:pPr lvl="1"/>
            <a:endParaRPr lang="en-US" altLang="en-US" sz="1400"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172E4535-ABE1-4ABD-A85C-204A2596A4C3}"/>
              </a:ext>
            </a:extLst>
          </p:cNvPr>
          <p:cNvGraphicFramePr>
            <a:graphicFrameLocks noGrp="1"/>
          </p:cNvGraphicFramePr>
          <p:nvPr>
            <p:extLst>
              <p:ext uri="{D42A27DB-BD31-4B8C-83A1-F6EECF244321}">
                <p14:modId xmlns:p14="http://schemas.microsoft.com/office/powerpoint/2010/main" val="984958128"/>
              </p:ext>
            </p:extLst>
          </p:nvPr>
        </p:nvGraphicFramePr>
        <p:xfrm>
          <a:off x="182291" y="2628148"/>
          <a:ext cx="8472104" cy="2531818"/>
        </p:xfrm>
        <a:graphic>
          <a:graphicData uri="http://schemas.openxmlformats.org/drawingml/2006/table">
            <a:tbl>
              <a:tblPr firstRow="1" bandRow="1">
                <a:tableStyleId>{5C22544A-7EE6-4342-B048-85BDC9FD1C3A}</a:tableStyleId>
              </a:tblPr>
              <a:tblGrid>
                <a:gridCol w="2118026">
                  <a:extLst>
                    <a:ext uri="{9D8B030D-6E8A-4147-A177-3AD203B41FA5}">
                      <a16:colId xmlns:a16="http://schemas.microsoft.com/office/drawing/2014/main" val="2608328200"/>
                    </a:ext>
                  </a:extLst>
                </a:gridCol>
                <a:gridCol w="2118026">
                  <a:extLst>
                    <a:ext uri="{9D8B030D-6E8A-4147-A177-3AD203B41FA5}">
                      <a16:colId xmlns:a16="http://schemas.microsoft.com/office/drawing/2014/main" val="37046317"/>
                    </a:ext>
                  </a:extLst>
                </a:gridCol>
                <a:gridCol w="2118026">
                  <a:extLst>
                    <a:ext uri="{9D8B030D-6E8A-4147-A177-3AD203B41FA5}">
                      <a16:colId xmlns:a16="http://schemas.microsoft.com/office/drawing/2014/main" val="1364923923"/>
                    </a:ext>
                  </a:extLst>
                </a:gridCol>
                <a:gridCol w="2118026">
                  <a:extLst>
                    <a:ext uri="{9D8B030D-6E8A-4147-A177-3AD203B41FA5}">
                      <a16:colId xmlns:a16="http://schemas.microsoft.com/office/drawing/2014/main" val="630054000"/>
                    </a:ext>
                  </a:extLst>
                </a:gridCol>
              </a:tblGrid>
              <a:tr h="229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Core Items on Hand</a:t>
                      </a:r>
                    </a:p>
                  </a:txBody>
                  <a:tcPr>
                    <a:solidFill>
                      <a:srgbClr val="CF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Core Items Needed</a:t>
                      </a:r>
                    </a:p>
                  </a:txBody>
                  <a:tcPr>
                    <a:solidFill>
                      <a:srgbClr val="CF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Core Items Loaned by NERL</a:t>
                      </a:r>
                    </a:p>
                  </a:txBody>
                  <a:tcPr>
                    <a:solidFill>
                      <a:srgbClr val="CF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Optional Measurements </a:t>
                      </a:r>
                    </a:p>
                  </a:txBody>
                  <a:tcPr>
                    <a:solidFill>
                      <a:srgbClr val="CFD5EA"/>
                    </a:solidFill>
                  </a:tcPr>
                </a:tc>
                <a:extLst>
                  <a:ext uri="{0D108BD9-81ED-4DB2-BD59-A6C34878D82A}">
                    <a16:rowId xmlns:a16="http://schemas.microsoft.com/office/drawing/2014/main" val="898776649"/>
                  </a:ext>
                </a:extLst>
              </a:tr>
              <a:tr h="4286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Climate controlled structure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O</a:t>
                      </a:r>
                      <a:r>
                        <a:rPr lang="en-US" sz="1000" baseline="-25000" dirty="0">
                          <a:latin typeface="Arial" panose="020B0604020202020204" pitchFamily="34" charset="0"/>
                          <a:cs typeface="Arial" panose="020B0604020202020204" pitchFamily="34" charset="0"/>
                        </a:rPr>
                        <a:t>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(replace existing – age/no repairs)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CO</a:t>
                      </a:r>
                      <a:endParaRPr lang="en-US" sz="1000" b="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H</a:t>
                      </a:r>
                      <a:r>
                        <a:rPr lang="en-US" sz="1000" b="0" baseline="-25000" dirty="0">
                          <a:solidFill>
                            <a:schemeClr val="tx1"/>
                          </a:solidFill>
                          <a:latin typeface="Arial" panose="020B0604020202020204" pitchFamily="34" charset="0"/>
                          <a:cs typeface="Arial" panose="020B0604020202020204" pitchFamily="34" charset="0"/>
                        </a:rPr>
                        <a:t>2</a:t>
                      </a:r>
                      <a:r>
                        <a:rPr lang="en-US" sz="1000" b="0" dirty="0">
                          <a:solidFill>
                            <a:schemeClr val="tx1"/>
                          </a:solidFill>
                          <a:latin typeface="Arial" panose="020B0604020202020204" pitchFamily="34" charset="0"/>
                          <a:cs typeface="Arial" panose="020B0604020202020204" pitchFamily="34" charset="0"/>
                        </a:rPr>
                        <a:t>S</a:t>
                      </a:r>
                    </a:p>
                  </a:txBody>
                  <a:tcPr anchor="ctr"/>
                </a:tc>
                <a:extLst>
                  <a:ext uri="{0D108BD9-81ED-4DB2-BD59-A6C34878D82A}">
                    <a16:rowId xmlns:a16="http://schemas.microsoft.com/office/drawing/2014/main" val="2185458419"/>
                  </a:ext>
                </a:extLst>
              </a:tr>
              <a:tr h="1905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Data acquisition system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PM</a:t>
                      </a:r>
                      <a:r>
                        <a:rPr lang="en-US" sz="1000" b="0" baseline="-25000" dirty="0">
                          <a:solidFill>
                            <a:schemeClr val="tx1"/>
                          </a:solidFill>
                          <a:latin typeface="Arial" panose="020B0604020202020204" pitchFamily="34" charset="0"/>
                          <a:cs typeface="Arial" panose="020B0604020202020204" pitchFamily="34" charset="0"/>
                        </a:rPr>
                        <a:t>2.5</a:t>
                      </a:r>
                      <a:r>
                        <a:rPr lang="en-US" sz="1000" b="0" dirty="0">
                          <a:solidFill>
                            <a:schemeClr val="tx1"/>
                          </a:solidFill>
                          <a:latin typeface="Arial" panose="020B0604020202020204" pitchFamily="34" charset="0"/>
                          <a:cs typeface="Arial" panose="020B0604020202020204" pitchFamily="34" charset="0"/>
                        </a:rPr>
                        <a:t> (FRM)</a:t>
                      </a:r>
                    </a:p>
                  </a:txBody>
                  <a:tcPr anchor="ctr"/>
                </a:tc>
                <a:tc>
                  <a:txBody>
                    <a:bodyPr/>
                    <a:lstStyle/>
                    <a:p>
                      <a:pPr algn="ctr"/>
                      <a:r>
                        <a:rPr lang="en-US" sz="1000" dirty="0">
                          <a:latin typeface="Arial" panose="020B0604020202020204" pitchFamily="34" charset="0"/>
                          <a:cs typeface="Arial" panose="020B0604020202020204" pitchFamily="34" charset="0"/>
                        </a:rPr>
                        <a:t>NO/NO</a:t>
                      </a:r>
                      <a:r>
                        <a:rPr lang="en-US" sz="1000" baseline="-25000" dirty="0">
                          <a:latin typeface="Arial" panose="020B0604020202020204" pitchFamily="34" charset="0"/>
                          <a:cs typeface="Arial" panose="020B0604020202020204" pitchFamily="34" charset="0"/>
                        </a:rPr>
                        <a:t>2</a:t>
                      </a:r>
                      <a:r>
                        <a:rPr lang="en-US" sz="1000" dirty="0">
                          <a:latin typeface="Arial" panose="020B0604020202020204" pitchFamily="34" charset="0"/>
                          <a:cs typeface="Arial" panose="020B0604020202020204" pitchFamily="34" charset="0"/>
                        </a:rPr>
                        <a:t>/NOx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Total reduced sulfur</a:t>
                      </a:r>
                    </a:p>
                  </a:txBody>
                  <a:tcPr anchor="ctr"/>
                </a:tc>
                <a:extLst>
                  <a:ext uri="{0D108BD9-81ED-4DB2-BD59-A6C34878D82A}">
                    <a16:rowId xmlns:a16="http://schemas.microsoft.com/office/drawing/2014/main" val="3032693693"/>
                  </a:ext>
                </a:extLst>
              </a:tr>
              <a:tr h="3096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Calibration equipment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PM size distribution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(2.5 – 1000 nm)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SO</a:t>
                      </a:r>
                      <a:r>
                        <a:rPr lang="en-US" sz="1000" baseline="-25000" dirty="0">
                          <a:latin typeface="Arial" panose="020B0604020202020204" pitchFamily="34" charset="0"/>
                          <a:cs typeface="Arial" panose="020B0604020202020204" pitchFamily="34" charset="0"/>
                        </a:rPr>
                        <a:t>2</a:t>
                      </a: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Ceilometer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73507000"/>
                  </a:ext>
                </a:extLst>
              </a:tr>
              <a:tr h="1905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O</a:t>
                      </a:r>
                      <a:r>
                        <a:rPr lang="en-US" sz="1000" baseline="-25000" dirty="0">
                          <a:latin typeface="Arial" panose="020B0604020202020204" pitchFamily="34" charset="0"/>
                          <a:cs typeface="Arial" panose="020B060402020202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Black and total carbon</a:t>
                      </a:r>
                    </a:p>
                  </a:txBody>
                  <a:tcPr anchor="ctr"/>
                </a:tc>
                <a:tc>
                  <a:txBody>
                    <a:bodyPr/>
                    <a:lstStyle/>
                    <a:p>
                      <a:pPr algn="ct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PM</a:t>
                      </a:r>
                      <a:r>
                        <a:rPr lang="en-US" sz="1000" b="0" baseline="-25000" dirty="0">
                          <a:solidFill>
                            <a:schemeClr val="tx1"/>
                          </a:solidFill>
                          <a:latin typeface="Arial" panose="020B0604020202020204" pitchFamily="34" charset="0"/>
                          <a:cs typeface="Arial" panose="020B0604020202020204" pitchFamily="34" charset="0"/>
                        </a:rPr>
                        <a:t>2.5</a:t>
                      </a:r>
                      <a:r>
                        <a:rPr lang="en-US" sz="1000" b="0" dirty="0">
                          <a:solidFill>
                            <a:schemeClr val="tx1"/>
                          </a:solidFill>
                          <a:latin typeface="Arial" panose="020B0604020202020204" pitchFamily="34" charset="0"/>
                          <a:cs typeface="Arial" panose="020B0604020202020204" pitchFamily="34" charset="0"/>
                        </a:rPr>
                        <a:t> (filter based)</a:t>
                      </a:r>
                    </a:p>
                  </a:txBody>
                  <a:tcPr anchor="ctr"/>
                </a:tc>
                <a:extLst>
                  <a:ext uri="{0D108BD9-81ED-4DB2-BD59-A6C34878D82A}">
                    <a16:rowId xmlns:a16="http://schemas.microsoft.com/office/drawing/2014/main" val="2062273464"/>
                  </a:ext>
                </a:extLst>
              </a:tr>
              <a:tr h="1905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Optical PM</a:t>
                      </a:r>
                      <a:r>
                        <a:rPr lang="en-US" sz="1000" baseline="-25000" dirty="0">
                          <a:latin typeface="Arial" panose="020B0604020202020204" pitchFamily="34" charset="0"/>
                          <a:cs typeface="Arial" panose="020B0604020202020204" pitchFamily="34" charset="0"/>
                        </a:rPr>
                        <a:t>2.5</a:t>
                      </a:r>
                      <a:r>
                        <a:rPr lang="en-US" sz="1000" dirty="0">
                          <a:latin typeface="Arial" panose="020B0604020202020204" pitchFamily="34" charset="0"/>
                          <a:cs typeface="Arial" panose="020B0604020202020204" pitchFamily="34" charset="0"/>
                        </a:rPr>
                        <a:t> Sensor</a:t>
                      </a:r>
                      <a:endParaRPr lang="en-US" sz="1000" baseline="-25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NH</a:t>
                      </a:r>
                      <a:r>
                        <a:rPr lang="en-US" sz="1000" baseline="-25000" dirty="0">
                          <a:latin typeface="Arial" panose="020B0604020202020204" pitchFamily="34" charset="0"/>
                          <a:cs typeface="Arial" panose="020B0604020202020204" pitchFamily="34" charset="0"/>
                        </a:rPr>
                        <a:t>3</a:t>
                      </a:r>
                      <a:endParaRPr lang="en-US" sz="1000" dirty="0">
                        <a:latin typeface="Arial" panose="020B0604020202020204" pitchFamily="34" charset="0"/>
                        <a:cs typeface="Arial" panose="020B0604020202020204" pitchFamily="34" charset="0"/>
                      </a:endParaRPr>
                    </a:p>
                  </a:txBody>
                  <a:tcPr anchor="ctr"/>
                </a:tc>
                <a:tc>
                  <a:txBody>
                    <a:bodyPr/>
                    <a:lstStyle/>
                    <a:p>
                      <a:pPr algn="ctr"/>
                      <a:endParaRPr lang="en-US" sz="1000" b="1"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27061294"/>
                  </a:ext>
                </a:extLst>
              </a:tr>
              <a:tr h="1905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CO</a:t>
                      </a:r>
                      <a:r>
                        <a:rPr lang="en-US" sz="1000" baseline="-25000" dirty="0">
                          <a:latin typeface="Arial" panose="020B0604020202020204" pitchFamily="34" charset="0"/>
                          <a:cs typeface="Arial" panose="020B060402020202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anchor="ctr"/>
                </a:tc>
                <a:tc>
                  <a:txBody>
                    <a:bodyPr/>
                    <a:lstStyle/>
                    <a:p>
                      <a:pPr algn="ct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09055639"/>
                  </a:ext>
                </a:extLst>
              </a:tr>
              <a:tr h="1905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Meteorological Sensors</a:t>
                      </a:r>
                      <a:endParaRPr lang="en-US" sz="1000" baseline="-25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Core Items Cost</a:t>
                      </a:r>
                    </a:p>
                  </a:txBody>
                  <a:tcPr anchor="ctr"/>
                </a:tc>
                <a:tc>
                  <a:txBody>
                    <a:bodyPr/>
                    <a:lstStyle/>
                    <a:p>
                      <a:pPr algn="ctr"/>
                      <a:r>
                        <a:rPr lang="en-US" sz="1000" b="1" dirty="0">
                          <a:latin typeface="Arial" panose="020B0604020202020204" pitchFamily="34" charset="0"/>
                          <a:cs typeface="Arial" panose="020B0604020202020204" pitchFamily="34" charset="0"/>
                        </a:rPr>
                        <a:t>Replace Loaner Cost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Optional Items Cost</a:t>
                      </a:r>
                    </a:p>
                  </a:txBody>
                  <a:tcPr anchor="ctr"/>
                </a:tc>
                <a:extLst>
                  <a:ext uri="{0D108BD9-81ED-4DB2-BD59-A6C34878D82A}">
                    <a16:rowId xmlns:a16="http://schemas.microsoft.com/office/drawing/2014/main" val="1402800919"/>
                  </a:ext>
                </a:extLst>
              </a:tr>
              <a:tr h="1905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aseline="-25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$180K</a:t>
                      </a:r>
                    </a:p>
                  </a:txBody>
                  <a:tcPr anchor="ctr"/>
                </a:tc>
                <a:tc>
                  <a:txBody>
                    <a:bodyPr/>
                    <a:lstStyle/>
                    <a:p>
                      <a:pPr algn="ctr"/>
                      <a:r>
                        <a:rPr lang="en-US" sz="1000" dirty="0">
                          <a:latin typeface="Arial" panose="020B0604020202020204" pitchFamily="34" charset="0"/>
                          <a:cs typeface="Arial" panose="020B0604020202020204" pitchFamily="34" charset="0"/>
                        </a:rPr>
                        <a:t>$50K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$145K</a:t>
                      </a:r>
                    </a:p>
                  </a:txBody>
                  <a:tcPr anchor="ctr"/>
                </a:tc>
                <a:extLst>
                  <a:ext uri="{0D108BD9-81ED-4DB2-BD59-A6C34878D82A}">
                    <a16:rowId xmlns:a16="http://schemas.microsoft.com/office/drawing/2014/main" val="3519699335"/>
                  </a:ext>
                </a:extLst>
              </a:tr>
            </a:tbl>
          </a:graphicData>
        </a:graphic>
      </p:graphicFrame>
      <p:sp>
        <p:nvSpPr>
          <p:cNvPr id="8" name="Rectangle 7">
            <a:extLst>
              <a:ext uri="{FF2B5EF4-FFF2-40B4-BE49-F238E27FC236}">
                <a16:creationId xmlns:a16="http://schemas.microsoft.com/office/drawing/2014/main" id="{CEB82637-8BDB-4E3D-A9DF-93700A2B771A}"/>
              </a:ext>
            </a:extLst>
          </p:cNvPr>
          <p:cNvSpPr/>
          <p:nvPr/>
        </p:nvSpPr>
        <p:spPr>
          <a:xfrm>
            <a:off x="188591" y="5239818"/>
            <a:ext cx="3988592" cy="1054135"/>
          </a:xfrm>
          <a:prstGeom prst="rect">
            <a:avLst/>
          </a:prstGeom>
        </p:spPr>
        <p:txBody>
          <a:bodyPr wrap="none">
            <a:spAutoFit/>
          </a:bodyPr>
          <a:lstStyle/>
          <a:p>
            <a:pPr>
              <a:spcBef>
                <a:spcPts val="1000"/>
              </a:spcBef>
              <a:spcAft>
                <a:spcPts val="450"/>
              </a:spcAft>
            </a:pPr>
            <a:r>
              <a:rPr lang="en-US" sz="1200" b="1" dirty="0">
                <a:latin typeface="Arial" panose="020B0604020202020204" pitchFamily="34" charset="0"/>
                <a:cs typeface="Arial" panose="020B0604020202020204" pitchFamily="34" charset="0"/>
              </a:rPr>
              <a:t>Phase 2: Mobile Platform Needs and Cost Estimates</a:t>
            </a:r>
          </a:p>
          <a:p>
            <a:pPr marL="339725" marR="0" lvl="2" indent="-228600">
              <a:spcBef>
                <a:spcPts val="0"/>
              </a:spcBef>
              <a:spcAft>
                <a:spcPts val="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rPr>
              <a:t>Establishment (Core items + trailer/generator) = $420K</a:t>
            </a:r>
          </a:p>
          <a:p>
            <a:pPr marL="339725" marR="0" lvl="2" indent="-228600">
              <a:spcBef>
                <a:spcPts val="0"/>
              </a:spcBef>
              <a:spcAft>
                <a:spcPts val="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rPr>
              <a:t>Optional items = $145K</a:t>
            </a:r>
            <a:endParaRPr lang="en-US" sz="1200" dirty="0">
              <a:latin typeface="Times New Roman" panose="02020603050405020304" pitchFamily="18" charset="0"/>
              <a:ea typeface="Times New Roman" panose="02020603050405020304" pitchFamily="18" charset="0"/>
            </a:endParaRPr>
          </a:p>
          <a:p>
            <a:pPr>
              <a:spcBef>
                <a:spcPts val="1000"/>
              </a:spcBef>
              <a:spcAft>
                <a:spcPts val="450"/>
              </a:spcAft>
            </a:pPr>
            <a:endParaRPr lang="en-US" sz="14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0DDB5FC-2261-4C4B-8E68-A9243760546F}"/>
              </a:ext>
            </a:extLst>
          </p:cNvPr>
          <p:cNvSpPr/>
          <p:nvPr/>
        </p:nvSpPr>
        <p:spPr>
          <a:xfrm>
            <a:off x="188591" y="2351148"/>
            <a:ext cx="4572000" cy="276999"/>
          </a:xfrm>
          <a:prstGeom prst="rect">
            <a:avLst/>
          </a:prstGeom>
        </p:spPr>
        <p:txBody>
          <a:bodyPr>
            <a:spAutoFit/>
          </a:bodyPr>
          <a:lstStyle/>
          <a:p>
            <a:pPr>
              <a:spcBef>
                <a:spcPts val="1000"/>
              </a:spcBef>
              <a:spcAft>
                <a:spcPts val="450"/>
              </a:spcAft>
            </a:pPr>
            <a:r>
              <a:rPr lang="en-US" sz="1200" b="1" dirty="0">
                <a:latin typeface="Arial" panose="020B0604020202020204" pitchFamily="34" charset="0"/>
                <a:cs typeface="Arial" panose="020B0604020202020204" pitchFamily="34" charset="0"/>
              </a:rPr>
              <a:t>Phase 1: Stationary Platform Needs and Cost Estimates</a:t>
            </a:r>
          </a:p>
        </p:txBody>
      </p:sp>
    </p:spTree>
    <p:extLst>
      <p:ext uri="{BB962C8B-B14F-4D97-AF65-F5344CB8AC3E}">
        <p14:creationId xmlns:p14="http://schemas.microsoft.com/office/powerpoint/2010/main" val="2627831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10432" y="617903"/>
            <a:ext cx="6084712" cy="490821"/>
          </a:xfrm>
        </p:spPr>
        <p:txBody>
          <a:bodyPr>
            <a:noAutofit/>
          </a:bodyPr>
          <a:lstStyle/>
          <a:p>
            <a:r>
              <a:rPr lang="en-US" sz="2200" dirty="0"/>
              <a:t>Current ORD Fire Research: Phoenix AZ</a:t>
            </a:r>
          </a:p>
        </p:txBody>
      </p:sp>
      <p:sp>
        <p:nvSpPr>
          <p:cNvPr id="10" name="Rectangle 9"/>
          <p:cNvSpPr/>
          <p:nvPr/>
        </p:nvSpPr>
        <p:spPr>
          <a:xfrm>
            <a:off x="756" y="6196860"/>
            <a:ext cx="914400" cy="320040"/>
          </a:xfrm>
          <a:prstGeom prst="rect">
            <a:avLst/>
          </a:prstGeom>
          <a:gradFill>
            <a:gsLst>
              <a:gs pos="0">
                <a:schemeClr val="accent1">
                  <a:lumMod val="5000"/>
                  <a:lumOff val="95000"/>
                  <a:alpha val="0"/>
                </a:schemeClr>
              </a:gs>
              <a:gs pos="100000">
                <a:srgbClr val="56A13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6531" y="6239901"/>
            <a:ext cx="3431260" cy="276999"/>
          </a:xfrm>
          <a:prstGeom prst="rect">
            <a:avLst/>
          </a:prstGeom>
          <a:noFill/>
        </p:spPr>
        <p:txBody>
          <a:bodyPr wrap="none" lIns="0" tIns="0" rIns="0" bIns="0" rtlCol="0">
            <a:spAutoFit/>
          </a:bodyPr>
          <a:lstStyle/>
          <a:p>
            <a:r>
              <a:rPr lang="en-US" dirty="0"/>
              <a:t>Office of Research and Development</a:t>
            </a:r>
          </a:p>
        </p:txBody>
      </p:sp>
      <p:sp>
        <p:nvSpPr>
          <p:cNvPr id="12" name="Rectangle 11">
            <a:extLst>
              <a:ext uri="{FF2B5EF4-FFF2-40B4-BE49-F238E27FC236}">
                <a16:creationId xmlns:a16="http://schemas.microsoft.com/office/drawing/2014/main" id="{08ACE142-8EFB-4136-BAE9-E0476A2EC8C6}"/>
              </a:ext>
            </a:extLst>
          </p:cNvPr>
          <p:cNvSpPr/>
          <p:nvPr/>
        </p:nvSpPr>
        <p:spPr>
          <a:xfrm>
            <a:off x="514035" y="1843950"/>
            <a:ext cx="7625253" cy="3416320"/>
          </a:xfrm>
          <a:prstGeom prst="rect">
            <a:avLst/>
          </a:prstGeom>
          <a:noFill/>
        </p:spPr>
        <p:txBody>
          <a:bodyPr wrap="square">
            <a:spAutoFit/>
          </a:bodyPr>
          <a:lstStyle/>
          <a:p>
            <a:pPr marL="342900" indent="-342900">
              <a:buFont typeface="Arial" panose="020B0604020202020204" pitchFamily="34" charset="0"/>
              <a:buChar char="•"/>
            </a:pPr>
            <a:r>
              <a:rPr lang="en-US" sz="2400" dirty="0"/>
              <a:t>Low-cost sensors, not suitable for regulatory monitoring, can provide valuable information about local air quality to state and local stakeholders, help identify areas in need of more robust and accurate monitoring and/or efforts to reduce air pollution exposures</a:t>
            </a:r>
            <a:br>
              <a:rPr lang="en-US" sz="2400" dirty="0"/>
            </a:br>
            <a:endParaRPr lang="en-US" sz="2400" dirty="0"/>
          </a:p>
          <a:p>
            <a:pPr marL="342900" indent="-342900">
              <a:buFont typeface="Arial" panose="020B0604020202020204" pitchFamily="34" charset="0"/>
              <a:buChar char="•"/>
            </a:pPr>
            <a:r>
              <a:rPr lang="en-US" sz="2400" dirty="0"/>
              <a:t>Accuracy of low-cost sensors can be uncertain</a:t>
            </a:r>
            <a:br>
              <a:rPr lang="en-US" sz="2400" dirty="0"/>
            </a:br>
            <a:endParaRPr lang="en-US" sz="2400" dirty="0"/>
          </a:p>
          <a:p>
            <a:pPr marL="342900" indent="-342900">
              <a:buFont typeface="Arial" panose="020B0604020202020204" pitchFamily="34" charset="0"/>
              <a:buChar char="•"/>
            </a:pPr>
            <a:r>
              <a:rPr lang="en-US" sz="2400" dirty="0"/>
              <a:t>Need confidence providing giving correct information</a:t>
            </a:r>
          </a:p>
        </p:txBody>
      </p:sp>
    </p:spTree>
    <p:extLst>
      <p:ext uri="{BB962C8B-B14F-4D97-AF65-F5344CB8AC3E}">
        <p14:creationId xmlns:p14="http://schemas.microsoft.com/office/powerpoint/2010/main" val="416763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6" y="6196860"/>
            <a:ext cx="914400" cy="320040"/>
          </a:xfrm>
          <a:prstGeom prst="rect">
            <a:avLst/>
          </a:prstGeom>
          <a:gradFill>
            <a:gsLst>
              <a:gs pos="0">
                <a:schemeClr val="accent1">
                  <a:lumMod val="5000"/>
                  <a:lumOff val="95000"/>
                  <a:alpha val="0"/>
                </a:schemeClr>
              </a:gs>
              <a:gs pos="100000">
                <a:srgbClr val="56A13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6531" y="6239901"/>
            <a:ext cx="3431260" cy="276999"/>
          </a:xfrm>
          <a:prstGeom prst="rect">
            <a:avLst/>
          </a:prstGeom>
          <a:noFill/>
        </p:spPr>
        <p:txBody>
          <a:bodyPr wrap="none" lIns="0" tIns="0" rIns="0" bIns="0" rtlCol="0">
            <a:spAutoFit/>
          </a:bodyPr>
          <a:lstStyle/>
          <a:p>
            <a:r>
              <a:rPr lang="en-US" dirty="0"/>
              <a:t>Office of Research and Development</a:t>
            </a:r>
          </a:p>
        </p:txBody>
      </p:sp>
      <p:sp>
        <p:nvSpPr>
          <p:cNvPr id="6" name="Rectangle 5">
            <a:extLst>
              <a:ext uri="{FF2B5EF4-FFF2-40B4-BE49-F238E27FC236}">
                <a16:creationId xmlns:a16="http://schemas.microsoft.com/office/drawing/2014/main" id="{53C11403-7F5F-4B3E-A411-D5FD95670F74}"/>
              </a:ext>
            </a:extLst>
          </p:cNvPr>
          <p:cNvSpPr/>
          <p:nvPr/>
        </p:nvSpPr>
        <p:spPr>
          <a:xfrm>
            <a:off x="155417" y="1487879"/>
            <a:ext cx="8833165" cy="3970318"/>
          </a:xfrm>
          <a:prstGeom prst="rect">
            <a:avLst/>
          </a:prstGeom>
          <a:noFill/>
        </p:spPr>
        <p:txBody>
          <a:bodyPr wrap="square">
            <a:spAutoFit/>
          </a:bodyPr>
          <a:lstStyle/>
          <a:p>
            <a:pPr marL="342900" indent="-342900">
              <a:buFont typeface="Arial" panose="020B0604020202020204" pitchFamily="34" charset="0"/>
              <a:buChar char="•"/>
            </a:pPr>
            <a:r>
              <a:rPr lang="en-US" dirty="0"/>
              <a:t>Collect air measurements from both regulatory-grade and low-cost air sensors, determine their performance capabilities during large and intense wildfires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Two mobile laboratories filled with monitoring equipment driven to wildfires </a:t>
            </a:r>
          </a:p>
          <a:p>
            <a:pPr marL="800100" lvl="1" indent="-342900">
              <a:buFont typeface="Arial" panose="020B0604020202020204" pitchFamily="34" charset="0"/>
              <a:buChar char="•"/>
            </a:pPr>
            <a:r>
              <a:rPr lang="en-US" dirty="0"/>
              <a:t>state- of- the-art research-grade instruments and regulatory air quality monitors </a:t>
            </a:r>
          </a:p>
          <a:p>
            <a:pPr marL="800100" lvl="1" indent="-342900">
              <a:buFont typeface="Arial" panose="020B0604020202020204" pitchFamily="34" charset="0"/>
              <a:buChar char="•"/>
            </a:pPr>
            <a:r>
              <a:rPr lang="en-US" dirty="0"/>
              <a:t>mobile laboratory contains low-cost air quality sensors and other instruments</a:t>
            </a:r>
            <a:br>
              <a:rPr lang="en-US" dirty="0"/>
            </a:br>
            <a:endParaRPr lang="en-US" dirty="0"/>
          </a:p>
          <a:p>
            <a:pPr marL="342900" indent="-342900">
              <a:buFont typeface="Arial" panose="020B0604020202020204" pitchFamily="34" charset="0"/>
              <a:buChar char="•"/>
            </a:pPr>
            <a:r>
              <a:rPr lang="en-US" dirty="0"/>
              <a:t>Three stationary labs in wildfire-prone</a:t>
            </a:r>
            <a:br>
              <a:rPr lang="en-US" dirty="0"/>
            </a:br>
            <a:r>
              <a:rPr lang="en-US" dirty="0"/>
              <a:t>areas with additional regulatory and </a:t>
            </a:r>
            <a:br>
              <a:rPr lang="en-US" dirty="0"/>
            </a:br>
            <a:r>
              <a:rPr lang="en-US" dirty="0"/>
              <a:t>research grade instrumentation and </a:t>
            </a:r>
            <a:br>
              <a:rPr lang="en-US" dirty="0"/>
            </a:br>
            <a:r>
              <a:rPr lang="en-US" dirty="0"/>
              <a:t>low-cost sensors  </a:t>
            </a:r>
          </a:p>
          <a:p>
            <a:pPr marL="800100" lvl="1" indent="-342900">
              <a:buFont typeface="Arial" panose="020B0604020202020204" pitchFamily="34" charset="0"/>
              <a:buChar char="•"/>
            </a:pPr>
            <a:r>
              <a:rPr lang="en-US" dirty="0"/>
              <a:t>Reno, Nevada </a:t>
            </a:r>
          </a:p>
          <a:p>
            <a:pPr marL="800100" lvl="1" indent="-342900">
              <a:buFont typeface="Arial" panose="020B0604020202020204" pitchFamily="34" charset="0"/>
              <a:buChar char="•"/>
            </a:pPr>
            <a:r>
              <a:rPr lang="en-US" dirty="0"/>
              <a:t>Boise, Idaho</a:t>
            </a:r>
          </a:p>
          <a:p>
            <a:pPr marL="800100" lvl="1" indent="-342900">
              <a:buFont typeface="Arial" panose="020B0604020202020204" pitchFamily="34" charset="0"/>
              <a:buChar char="•"/>
            </a:pPr>
            <a:r>
              <a:rPr lang="en-US" dirty="0"/>
              <a:t>USFS, Missoula, Montana  </a:t>
            </a:r>
          </a:p>
        </p:txBody>
      </p:sp>
      <p:sp>
        <p:nvSpPr>
          <p:cNvPr id="9" name="Text Placeholder 2">
            <a:extLst>
              <a:ext uri="{FF2B5EF4-FFF2-40B4-BE49-F238E27FC236}">
                <a16:creationId xmlns:a16="http://schemas.microsoft.com/office/drawing/2014/main" id="{F261E201-AD3F-42AA-BE96-CE8943E5AEC8}"/>
              </a:ext>
            </a:extLst>
          </p:cNvPr>
          <p:cNvSpPr>
            <a:spLocks noGrp="1"/>
          </p:cNvSpPr>
          <p:nvPr>
            <p:ph type="body" sz="quarter" idx="11"/>
          </p:nvPr>
        </p:nvSpPr>
        <p:spPr>
          <a:xfrm>
            <a:off x="2998305" y="437659"/>
            <a:ext cx="5791200" cy="685800"/>
          </a:xfrm>
        </p:spPr>
        <p:txBody>
          <a:bodyPr>
            <a:noAutofit/>
          </a:bodyPr>
          <a:lstStyle/>
          <a:p>
            <a:r>
              <a:rPr lang="en-US" sz="2200" dirty="0"/>
              <a:t>Mobile Ambient Smoke Investigation Capability (MASIC) : Western US, 2019</a:t>
            </a:r>
          </a:p>
        </p:txBody>
      </p:sp>
      <p:pic>
        <p:nvPicPr>
          <p:cNvPr id="1028" name="Picture 4" descr="Image result for smokey bear oregon license plate">
            <a:extLst>
              <a:ext uri="{FF2B5EF4-FFF2-40B4-BE49-F238E27FC236}">
                <a16:creationId xmlns:a16="http://schemas.microsoft.com/office/drawing/2014/main" id="{9B22EE50-A8AD-443D-BD19-8F8D2B013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957" y="3623522"/>
            <a:ext cx="4572000" cy="257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6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6" y="6196860"/>
            <a:ext cx="914400" cy="320040"/>
          </a:xfrm>
          <a:prstGeom prst="rect">
            <a:avLst/>
          </a:prstGeom>
          <a:gradFill>
            <a:gsLst>
              <a:gs pos="0">
                <a:schemeClr val="accent1">
                  <a:lumMod val="5000"/>
                  <a:lumOff val="95000"/>
                  <a:alpha val="0"/>
                </a:schemeClr>
              </a:gs>
              <a:gs pos="100000">
                <a:srgbClr val="56A13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6531" y="6239901"/>
            <a:ext cx="3431260" cy="276999"/>
          </a:xfrm>
          <a:prstGeom prst="rect">
            <a:avLst/>
          </a:prstGeom>
          <a:noFill/>
        </p:spPr>
        <p:txBody>
          <a:bodyPr wrap="none" lIns="0" tIns="0" rIns="0" bIns="0" rtlCol="0">
            <a:spAutoFit/>
          </a:bodyPr>
          <a:lstStyle/>
          <a:p>
            <a:r>
              <a:rPr lang="en-US" dirty="0"/>
              <a:t>Office of Research and Development</a:t>
            </a:r>
          </a:p>
        </p:txBody>
      </p:sp>
      <p:sp>
        <p:nvSpPr>
          <p:cNvPr id="7" name="Rectangle 6">
            <a:extLst>
              <a:ext uri="{FF2B5EF4-FFF2-40B4-BE49-F238E27FC236}">
                <a16:creationId xmlns:a16="http://schemas.microsoft.com/office/drawing/2014/main" id="{7160684A-1832-4526-B9C6-1E066B9E1386}"/>
              </a:ext>
            </a:extLst>
          </p:cNvPr>
          <p:cNvSpPr/>
          <p:nvPr/>
        </p:nvSpPr>
        <p:spPr>
          <a:xfrm>
            <a:off x="253924" y="1431252"/>
            <a:ext cx="5965442" cy="4708981"/>
          </a:xfrm>
          <a:prstGeom prst="rect">
            <a:avLst/>
          </a:prstGeom>
        </p:spPr>
        <p:txBody>
          <a:bodyPr wrap="square">
            <a:spAutoFit/>
          </a:bodyPr>
          <a:lstStyle/>
          <a:p>
            <a:pPr marL="342900" indent="-342900">
              <a:buFont typeface="Arial" panose="020B0604020202020204" pitchFamily="34" charset="0"/>
              <a:buChar char="•"/>
            </a:pPr>
            <a:r>
              <a:rPr lang="en-US" sz="2000" dirty="0"/>
              <a:t>Multi-agency document</a:t>
            </a:r>
          </a:p>
          <a:p>
            <a:pPr marL="800100" lvl="1" indent="-342900">
              <a:buFont typeface="Arial" panose="020B0604020202020204" pitchFamily="34" charset="0"/>
              <a:buChar char="•"/>
            </a:pPr>
            <a:r>
              <a:rPr lang="en-US" sz="2000" dirty="0"/>
              <a:t>CA ARB, DPH, OEHHA; US CDC, EPA, FS</a:t>
            </a:r>
          </a:p>
          <a:p>
            <a:pPr marL="342900" indent="-342900">
              <a:buFont typeface="Arial" panose="020B0604020202020204" pitchFamily="34" charset="0"/>
              <a:buChar char="•"/>
            </a:pPr>
            <a:r>
              <a:rPr lang="en-US" sz="2000" dirty="0"/>
              <a:t>Expanded sections</a:t>
            </a:r>
          </a:p>
          <a:p>
            <a:pPr marL="798513" lvl="1" indent="-341313">
              <a:buFont typeface="Arial" panose="020B0604020202020204" pitchFamily="34" charset="0"/>
              <a:buChar char="•"/>
            </a:pPr>
            <a:r>
              <a:rPr lang="en-US" sz="2000" dirty="0"/>
              <a:t>Preseason planning</a:t>
            </a:r>
          </a:p>
          <a:p>
            <a:pPr marL="798513" lvl="1" indent="-341313">
              <a:buFont typeface="Arial" panose="020B0604020202020204" pitchFamily="34" charset="0"/>
              <a:buChar char="•"/>
            </a:pPr>
            <a:r>
              <a:rPr lang="en-US" sz="2000" dirty="0"/>
              <a:t>Indoor air quality</a:t>
            </a:r>
          </a:p>
          <a:p>
            <a:pPr marL="798513" lvl="1" indent="-341313">
              <a:buFont typeface="Arial" panose="020B0604020202020204" pitchFamily="34" charset="0"/>
              <a:buChar char="•"/>
            </a:pPr>
            <a:r>
              <a:rPr lang="en-US" sz="2000" dirty="0"/>
              <a:t>Outdoor workers</a:t>
            </a:r>
          </a:p>
          <a:p>
            <a:pPr marL="798513" lvl="1" indent="-341313">
              <a:buFont typeface="Arial" panose="020B0604020202020204" pitchFamily="34" charset="0"/>
              <a:buChar char="•"/>
            </a:pPr>
            <a:r>
              <a:rPr lang="en-US" sz="2000" dirty="0"/>
              <a:t>Partnerships</a:t>
            </a:r>
          </a:p>
          <a:p>
            <a:pPr marL="798513" lvl="1" indent="-341313">
              <a:buFont typeface="Arial" panose="020B0604020202020204" pitchFamily="34" charset="0"/>
              <a:buChar char="•"/>
            </a:pPr>
            <a:r>
              <a:rPr lang="en-US" sz="2000" dirty="0"/>
              <a:t>New monitoring and air quality </a:t>
            </a:r>
            <a:br>
              <a:rPr lang="en-US" sz="2000" dirty="0"/>
            </a:br>
            <a:r>
              <a:rPr lang="en-US" sz="2000" dirty="0"/>
              <a:t>estimation technologies</a:t>
            </a:r>
          </a:p>
          <a:p>
            <a:pPr marL="798513" lvl="1" indent="-341313">
              <a:buFont typeface="Arial" panose="020B0604020202020204" pitchFamily="34" charset="0"/>
              <a:buChar char="•"/>
            </a:pPr>
            <a:r>
              <a:rPr lang="en-US" sz="2000" dirty="0"/>
              <a:t>After the fire clean-up</a:t>
            </a:r>
          </a:p>
          <a:p>
            <a:pPr marL="342900" indent="-342900">
              <a:buFont typeface="Arial" panose="020B0604020202020204" pitchFamily="34" charset="0"/>
              <a:buChar char="•"/>
            </a:pPr>
            <a:r>
              <a:rPr lang="en-US" sz="2000" dirty="0"/>
              <a:t>Health effects section </a:t>
            </a:r>
          </a:p>
          <a:p>
            <a:pPr marL="800100" lvl="1" indent="-342900">
              <a:buFont typeface="Arial" panose="020B0604020202020204" pitchFamily="34" charset="0"/>
              <a:buChar char="•"/>
            </a:pPr>
            <a:r>
              <a:rPr lang="en-US" sz="2000" dirty="0"/>
              <a:t>Prolonged exposures</a:t>
            </a:r>
          </a:p>
          <a:p>
            <a:pPr marL="800100" lvl="1" indent="-342900">
              <a:buFont typeface="Arial" panose="020B0604020202020204" pitchFamily="34" charset="0"/>
              <a:buChar char="•"/>
            </a:pPr>
            <a:r>
              <a:rPr lang="en-US" sz="2000" dirty="0"/>
              <a:t>Heat and smoke</a:t>
            </a:r>
          </a:p>
          <a:p>
            <a:pPr marL="800100" lvl="1" indent="-342900">
              <a:buFont typeface="Arial" panose="020B0604020202020204" pitchFamily="34" charset="0"/>
              <a:buChar char="•"/>
            </a:pPr>
            <a:r>
              <a:rPr lang="en-US" sz="2000" dirty="0"/>
              <a:t>Ozone</a:t>
            </a:r>
          </a:p>
          <a:p>
            <a:pPr lvl="1"/>
            <a:endParaRPr lang="en-US" sz="2000" dirty="0"/>
          </a:p>
        </p:txBody>
      </p:sp>
      <p:pic>
        <p:nvPicPr>
          <p:cNvPr id="8" name="Picture 7">
            <a:extLst>
              <a:ext uri="{FF2B5EF4-FFF2-40B4-BE49-F238E27FC236}">
                <a16:creationId xmlns:a16="http://schemas.microsoft.com/office/drawing/2014/main" id="{3C4C7C74-7EF7-42C2-8418-83231AE89CF2}"/>
              </a:ext>
            </a:extLst>
          </p:cNvPr>
          <p:cNvPicPr>
            <a:picLocks noChangeAspect="1"/>
          </p:cNvPicPr>
          <p:nvPr/>
        </p:nvPicPr>
        <p:blipFill>
          <a:blip r:embed="rId3"/>
          <a:stretch>
            <a:fillRect/>
          </a:stretch>
        </p:blipFill>
        <p:spPr>
          <a:xfrm>
            <a:off x="5212404" y="1490868"/>
            <a:ext cx="3792448" cy="4887532"/>
          </a:xfrm>
          <a:prstGeom prst="rect">
            <a:avLst/>
          </a:prstGeom>
        </p:spPr>
      </p:pic>
      <p:sp>
        <p:nvSpPr>
          <p:cNvPr id="4" name="Text Placeholder 3">
            <a:extLst>
              <a:ext uri="{FF2B5EF4-FFF2-40B4-BE49-F238E27FC236}">
                <a16:creationId xmlns:a16="http://schemas.microsoft.com/office/drawing/2014/main" id="{638C38BE-F392-4A58-BD77-F12CED2296CD}"/>
              </a:ext>
            </a:extLst>
          </p:cNvPr>
          <p:cNvSpPr>
            <a:spLocks noGrp="1"/>
          </p:cNvSpPr>
          <p:nvPr>
            <p:ph type="body" sz="quarter" idx="11"/>
          </p:nvPr>
        </p:nvSpPr>
        <p:spPr/>
        <p:txBody>
          <a:bodyPr>
            <a:normAutofit fontScale="92500" lnSpcReduction="20000"/>
          </a:bodyPr>
          <a:lstStyle/>
          <a:p>
            <a:r>
              <a:rPr lang="en-US" sz="2400" dirty="0"/>
              <a:t>Wildfire Smoke: A Guide for Public Health Officials</a:t>
            </a:r>
            <a:br>
              <a:rPr lang="en-US" sz="2400" dirty="0"/>
            </a:br>
            <a:r>
              <a:rPr lang="en-US" sz="2400" dirty="0"/>
              <a:t>2019 Updated look/format</a:t>
            </a:r>
          </a:p>
        </p:txBody>
      </p:sp>
    </p:spTree>
    <p:extLst>
      <p:ext uri="{BB962C8B-B14F-4D97-AF65-F5344CB8AC3E}">
        <p14:creationId xmlns:p14="http://schemas.microsoft.com/office/powerpoint/2010/main" val="4204803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59288" y="412883"/>
            <a:ext cx="5965442" cy="490821"/>
          </a:xfrm>
        </p:spPr>
        <p:txBody>
          <a:bodyPr>
            <a:noAutofit/>
          </a:bodyPr>
          <a:lstStyle/>
          <a:p>
            <a:r>
              <a:rPr lang="en-US" sz="4000" dirty="0"/>
              <a:t>Contact Information</a:t>
            </a:r>
          </a:p>
        </p:txBody>
      </p:sp>
      <p:sp>
        <p:nvSpPr>
          <p:cNvPr id="10" name="Rectangle 9"/>
          <p:cNvSpPr/>
          <p:nvPr/>
        </p:nvSpPr>
        <p:spPr>
          <a:xfrm>
            <a:off x="756" y="6196860"/>
            <a:ext cx="914400" cy="320040"/>
          </a:xfrm>
          <a:prstGeom prst="rect">
            <a:avLst/>
          </a:prstGeom>
          <a:gradFill>
            <a:gsLst>
              <a:gs pos="0">
                <a:schemeClr val="accent1">
                  <a:lumMod val="5000"/>
                  <a:lumOff val="95000"/>
                  <a:alpha val="0"/>
                </a:schemeClr>
              </a:gs>
              <a:gs pos="100000">
                <a:srgbClr val="56A13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6531" y="6239901"/>
            <a:ext cx="3431260" cy="276999"/>
          </a:xfrm>
          <a:prstGeom prst="rect">
            <a:avLst/>
          </a:prstGeom>
          <a:noFill/>
        </p:spPr>
        <p:txBody>
          <a:bodyPr wrap="none" lIns="0" tIns="0" rIns="0" bIns="0" rtlCol="0">
            <a:spAutoFit/>
          </a:bodyPr>
          <a:lstStyle/>
          <a:p>
            <a:r>
              <a:rPr lang="en-US" dirty="0"/>
              <a:t>Office of Research and Development</a:t>
            </a:r>
          </a:p>
        </p:txBody>
      </p:sp>
      <p:pic>
        <p:nvPicPr>
          <p:cNvPr id="4" name="Picture 3">
            <a:extLst>
              <a:ext uri="{FF2B5EF4-FFF2-40B4-BE49-F238E27FC236}">
                <a16:creationId xmlns:a16="http://schemas.microsoft.com/office/drawing/2014/main" id="{3AA6A506-8AC2-42F7-98F9-0A6F4BD247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60" y="1337102"/>
            <a:ext cx="7094692" cy="4735707"/>
          </a:xfrm>
          <a:prstGeom prst="rect">
            <a:avLst/>
          </a:prstGeom>
        </p:spPr>
      </p:pic>
      <p:sp>
        <p:nvSpPr>
          <p:cNvPr id="12" name="Rectangle 11">
            <a:extLst>
              <a:ext uri="{FF2B5EF4-FFF2-40B4-BE49-F238E27FC236}">
                <a16:creationId xmlns:a16="http://schemas.microsoft.com/office/drawing/2014/main" id="{08ACE142-8EFB-4136-BAE9-E0476A2EC8C6}"/>
              </a:ext>
            </a:extLst>
          </p:cNvPr>
          <p:cNvSpPr/>
          <p:nvPr/>
        </p:nvSpPr>
        <p:spPr>
          <a:xfrm>
            <a:off x="915156" y="4775994"/>
            <a:ext cx="7625253" cy="1200329"/>
          </a:xfrm>
          <a:prstGeom prst="rect">
            <a:avLst/>
          </a:prstGeom>
          <a:noFill/>
        </p:spPr>
        <p:txBody>
          <a:bodyPr wrap="square">
            <a:spAutoFit/>
          </a:bodyPr>
          <a:lstStyle/>
          <a:p>
            <a:r>
              <a:rPr lang="en-US" sz="2400" b="1" dirty="0">
                <a:solidFill>
                  <a:schemeClr val="bg1"/>
                </a:solidFill>
              </a:rPr>
              <a:t>James Markwiese, PhD</a:t>
            </a:r>
            <a:br>
              <a:rPr lang="en-US" sz="2400" b="1" dirty="0">
                <a:solidFill>
                  <a:schemeClr val="bg1"/>
                </a:solidFill>
              </a:rPr>
            </a:br>
            <a:r>
              <a:rPr lang="en-US" sz="2400" b="1" dirty="0">
                <a:solidFill>
                  <a:schemeClr val="bg1"/>
                </a:solidFill>
              </a:rPr>
              <a:t>541.754.4670</a:t>
            </a:r>
            <a:br>
              <a:rPr lang="en-US" sz="2400" b="1" dirty="0">
                <a:solidFill>
                  <a:schemeClr val="bg1"/>
                </a:solidFill>
              </a:rPr>
            </a:br>
            <a:r>
              <a:rPr lang="en-US" sz="2400" b="1" u="sng" dirty="0">
                <a:solidFill>
                  <a:srgbClr val="0070C0"/>
                </a:solidFill>
              </a:rPr>
              <a:t>m</a:t>
            </a:r>
            <a:r>
              <a:rPr lang="en-US" sz="2400" b="1" u="sng" dirty="0">
                <a:solidFill>
                  <a:srgbClr val="0070C0"/>
                </a:solidFill>
                <a:hlinkClick r:id="rId4">
                  <a:extLst>
                    <a:ext uri="{A12FA001-AC4F-418D-AE19-62706E023703}">
                      <ahyp:hlinkClr xmlns:ahyp="http://schemas.microsoft.com/office/drawing/2018/hyperlinkcolor" val="tx"/>
                    </a:ext>
                  </a:extLst>
                </a:hlinkClick>
              </a:rPr>
              <a:t>a</a:t>
            </a:r>
            <a:r>
              <a:rPr lang="en-US" sz="2400" b="1" dirty="0">
                <a:solidFill>
                  <a:schemeClr val="bg1"/>
                </a:solidFill>
                <a:hlinkClick r:id="rId4"/>
              </a:rPr>
              <a:t>rkwiese.james@epa.gov</a:t>
            </a:r>
            <a:r>
              <a:rPr lang="en-US" sz="2400" b="1" dirty="0">
                <a:solidFill>
                  <a:schemeClr val="bg1"/>
                </a:solidFill>
              </a:rPr>
              <a:t> </a:t>
            </a:r>
          </a:p>
        </p:txBody>
      </p:sp>
      <p:sp>
        <p:nvSpPr>
          <p:cNvPr id="5" name="Rectangle 4">
            <a:extLst>
              <a:ext uri="{FF2B5EF4-FFF2-40B4-BE49-F238E27FC236}">
                <a16:creationId xmlns:a16="http://schemas.microsoft.com/office/drawing/2014/main" id="{5175E200-A0D6-4880-A542-30EFB3B0DADC}"/>
              </a:ext>
            </a:extLst>
          </p:cNvPr>
          <p:cNvSpPr/>
          <p:nvPr/>
        </p:nvSpPr>
        <p:spPr>
          <a:xfrm>
            <a:off x="915156" y="1506066"/>
            <a:ext cx="6132443" cy="923330"/>
          </a:xfrm>
          <a:prstGeom prst="rect">
            <a:avLst/>
          </a:prstGeom>
        </p:spPr>
        <p:txBody>
          <a:bodyPr wrap="square">
            <a:spAutoFit/>
          </a:bodyPr>
          <a:lstStyle/>
          <a:p>
            <a:r>
              <a:rPr lang="en-US" b="1" dirty="0">
                <a:solidFill>
                  <a:schemeClr val="bg1"/>
                </a:solidFill>
              </a:rPr>
              <a:t>For more information on how to protect public health </a:t>
            </a:r>
            <a:br>
              <a:rPr lang="en-US" b="1" dirty="0">
                <a:solidFill>
                  <a:schemeClr val="bg1"/>
                </a:solidFill>
              </a:rPr>
            </a:br>
            <a:r>
              <a:rPr lang="en-US" b="1" dirty="0">
                <a:solidFill>
                  <a:schemeClr val="bg1"/>
                </a:solidFill>
              </a:rPr>
              <a:t>and reduce exposure please visit EPA’s Smoke Ready </a:t>
            </a:r>
            <a:br>
              <a:rPr lang="en-US" b="1" dirty="0">
                <a:solidFill>
                  <a:schemeClr val="bg1"/>
                </a:solidFill>
              </a:rPr>
            </a:br>
            <a:r>
              <a:rPr lang="en-US" b="1" dirty="0">
                <a:solidFill>
                  <a:schemeClr val="bg1"/>
                </a:solidFill>
              </a:rPr>
              <a:t>Toolbox for Wildfires</a:t>
            </a:r>
          </a:p>
        </p:txBody>
      </p:sp>
      <p:pic>
        <p:nvPicPr>
          <p:cNvPr id="7" name="Picture 6">
            <a:extLst>
              <a:ext uri="{FF2B5EF4-FFF2-40B4-BE49-F238E27FC236}">
                <a16:creationId xmlns:a16="http://schemas.microsoft.com/office/drawing/2014/main" id="{CE6992C7-A71F-4F81-8B40-592474304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4468" y="1553829"/>
            <a:ext cx="923810" cy="923810"/>
          </a:xfrm>
          <a:prstGeom prst="rect">
            <a:avLst/>
          </a:prstGeom>
        </p:spPr>
      </p:pic>
      <p:pic>
        <p:nvPicPr>
          <p:cNvPr id="2050" name="Picture 2" descr="Image result for smokey bear oregon license plate">
            <a:extLst>
              <a:ext uri="{FF2B5EF4-FFF2-40B4-BE49-F238E27FC236}">
                <a16:creationId xmlns:a16="http://schemas.microsoft.com/office/drawing/2014/main" id="{A422AD10-562C-4EA6-9828-11BD2B3480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6680" y="3997150"/>
            <a:ext cx="19145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11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48000" y="344557"/>
            <a:ext cx="5791200" cy="874643"/>
          </a:xfrm>
        </p:spPr>
        <p:txBody>
          <a:bodyPr>
            <a:normAutofit fontScale="92500" lnSpcReduction="20000"/>
          </a:bodyPr>
          <a:lstStyle/>
          <a:p>
            <a:r>
              <a:rPr lang="en-US" dirty="0">
                <a:latin typeface="Calibri Light" panose="020F0302020204030204" pitchFamily="34" charset="0"/>
                <a:cs typeface="Calibri Light" panose="020F0302020204030204" pitchFamily="34" charset="0"/>
              </a:rPr>
              <a:t>EPA ORD Research</a:t>
            </a:r>
          </a:p>
          <a:p>
            <a:r>
              <a:rPr lang="en-US" dirty="0">
                <a:latin typeface="Calibri Light" panose="020F0302020204030204" pitchFamily="34" charset="0"/>
                <a:cs typeface="Calibri Light" panose="020F0302020204030204" pitchFamily="34" charset="0"/>
              </a:rPr>
              <a:t>Corvallis &amp; Newport, Oregon</a:t>
            </a:r>
          </a:p>
        </p:txBody>
      </p:sp>
      <p:sp>
        <p:nvSpPr>
          <p:cNvPr id="4" name="Text Box 4"/>
          <p:cNvSpPr txBox="1">
            <a:spLocks noChangeArrowheads="1"/>
          </p:cNvSpPr>
          <p:nvPr/>
        </p:nvSpPr>
        <p:spPr bwMode="auto">
          <a:xfrm>
            <a:off x="274092" y="1521920"/>
            <a:ext cx="8362261" cy="584775"/>
          </a:xfrm>
          <a:prstGeom prst="rect">
            <a:avLst/>
          </a:prstGeom>
          <a:noFill/>
          <a:ln w="9525">
            <a:noFill/>
            <a:miter lim="800000"/>
            <a:headEnd/>
            <a:tailEnd/>
          </a:ln>
        </p:spPr>
        <p:txBody>
          <a:bodyPr wrap="square">
            <a:spAutoFit/>
          </a:bodyPr>
          <a:lstStyle/>
          <a:p>
            <a:r>
              <a:rPr lang="en-US" sz="1600" dirty="0"/>
              <a:t>The Environmental Protection Agency’s Office of Research and Development conducts research to predict the condition of these systems and their contributions to human well being nationwide</a:t>
            </a:r>
          </a:p>
        </p:txBody>
      </p:sp>
      <p:pic>
        <p:nvPicPr>
          <p:cNvPr id="6" name="Picture 17" descr="WED building sma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0293" y="2536379"/>
            <a:ext cx="3551171" cy="2056833"/>
          </a:xfrm>
          <a:prstGeom prst="rect">
            <a:avLst/>
          </a:prstGeom>
          <a:ln>
            <a:noFill/>
          </a:ln>
          <a:effectLst>
            <a:outerShdw blurRad="292100" dist="139700" dir="2700000" algn="tl" rotWithShape="0">
              <a:srgbClr val="333333">
                <a:alpha val="65000"/>
              </a:srgbClr>
            </a:outerShdw>
          </a:effectLst>
        </p:spPr>
      </p:pic>
      <p:sp>
        <p:nvSpPr>
          <p:cNvPr id="13" name="Text Box 7"/>
          <p:cNvSpPr txBox="1">
            <a:spLocks noChangeArrowheads="1"/>
          </p:cNvSpPr>
          <p:nvPr/>
        </p:nvSpPr>
        <p:spPr bwMode="auto">
          <a:xfrm>
            <a:off x="4803393" y="2203963"/>
            <a:ext cx="4423647" cy="2160591"/>
          </a:xfrm>
          <a:prstGeom prst="rect">
            <a:avLst/>
          </a:prstGeom>
          <a:noFill/>
          <a:ln w="9525">
            <a:noFill/>
            <a:miter lim="800000"/>
            <a:headEnd/>
            <a:tailEnd/>
          </a:ln>
        </p:spPr>
        <p:txBody>
          <a:bodyPr wrap="none">
            <a:spAutoFit/>
          </a:bodyPr>
          <a:lstStyle/>
          <a:p>
            <a:pPr marL="285750" indent="-285750">
              <a:buSzPct val="125000"/>
              <a:buFont typeface="Arial" panose="020B0604020202020204" pitchFamily="34" charset="0"/>
              <a:buChar char="•"/>
            </a:pPr>
            <a:r>
              <a:rPr lang="en-US" sz="1600" dirty="0"/>
              <a:t>61 EPA Staff, 67% with Ph.D.’s</a:t>
            </a:r>
          </a:p>
          <a:p>
            <a:pPr marL="569913" lvl="1" indent="-277813">
              <a:buSzPct val="100000"/>
              <a:buFont typeface="Courier New" panose="02070309020205020404" pitchFamily="49" charset="0"/>
              <a:buChar char="o"/>
            </a:pPr>
            <a:r>
              <a:rPr lang="en-US" sz="1600" dirty="0"/>
              <a:t>51 Scientists</a:t>
            </a:r>
          </a:p>
          <a:p>
            <a:pPr marL="569913" lvl="1" indent="-277813">
              <a:buSzPct val="100000"/>
              <a:buFont typeface="Courier New" panose="02070309020205020404" pitchFamily="49" charset="0"/>
              <a:buChar char="o"/>
            </a:pPr>
            <a:r>
              <a:rPr lang="en-US" sz="1600" dirty="0"/>
              <a:t>5 EPA Postdoctoral Fellows</a:t>
            </a:r>
          </a:p>
          <a:p>
            <a:pPr marL="569913" lvl="1" indent="-277813">
              <a:buSzPct val="100000"/>
              <a:buFont typeface="Courier New" panose="02070309020205020404" pitchFamily="49" charset="0"/>
              <a:buChar char="o"/>
            </a:pPr>
            <a:r>
              <a:rPr lang="en-US" sz="1600" dirty="0"/>
              <a:t>5 Program Operations Staff</a:t>
            </a:r>
          </a:p>
          <a:p>
            <a:pPr marL="285750" indent="-285750">
              <a:lnSpc>
                <a:spcPct val="90000"/>
              </a:lnSpc>
              <a:spcBef>
                <a:spcPct val="20000"/>
              </a:spcBef>
              <a:buSzPct val="125000"/>
              <a:buFont typeface="Arial" panose="020B0604020202020204" pitchFamily="34" charset="0"/>
              <a:buChar char="•"/>
            </a:pPr>
            <a:r>
              <a:rPr lang="en-US" sz="1600" dirty="0"/>
              <a:t>52 On-site Contractors</a:t>
            </a:r>
          </a:p>
          <a:p>
            <a:pPr marL="285750" indent="-285750">
              <a:lnSpc>
                <a:spcPct val="90000"/>
              </a:lnSpc>
              <a:spcBef>
                <a:spcPct val="20000"/>
              </a:spcBef>
              <a:buSzPct val="125000"/>
              <a:buFont typeface="Arial" panose="020B0604020202020204" pitchFamily="34" charset="0"/>
              <a:buChar char="•"/>
            </a:pPr>
            <a:r>
              <a:rPr lang="en-US" sz="1600" dirty="0"/>
              <a:t>23 NRC/ORISE Postdoctoral Fellows + Students</a:t>
            </a:r>
          </a:p>
          <a:p>
            <a:pPr marL="285750" indent="-285750">
              <a:lnSpc>
                <a:spcPct val="90000"/>
              </a:lnSpc>
              <a:spcBef>
                <a:spcPct val="20000"/>
              </a:spcBef>
              <a:buSzPct val="125000"/>
              <a:buFont typeface="Arial" panose="020B0604020202020204" pitchFamily="34" charset="0"/>
              <a:buChar char="•"/>
            </a:pPr>
            <a:r>
              <a:rPr lang="en-US" sz="1600" dirty="0"/>
              <a:t>16 SEE Employees</a:t>
            </a:r>
          </a:p>
          <a:p>
            <a:pPr marL="285750" indent="-285750">
              <a:lnSpc>
                <a:spcPct val="90000"/>
              </a:lnSpc>
              <a:spcBef>
                <a:spcPct val="20000"/>
              </a:spcBef>
              <a:buSzPct val="125000"/>
              <a:buFont typeface="Arial" panose="020B0604020202020204" pitchFamily="34" charset="0"/>
              <a:buChar char="•"/>
            </a:pPr>
            <a:r>
              <a:rPr lang="en-US" sz="1600" dirty="0"/>
              <a:t>23 Cooperators/Collaborators </a:t>
            </a:r>
          </a:p>
        </p:txBody>
      </p:sp>
      <p:sp>
        <p:nvSpPr>
          <p:cNvPr id="15" name="TextBox 14"/>
          <p:cNvSpPr txBox="1"/>
          <p:nvPr/>
        </p:nvSpPr>
        <p:spPr>
          <a:xfrm>
            <a:off x="260080" y="5006721"/>
            <a:ext cx="3725764" cy="646331"/>
          </a:xfrm>
          <a:prstGeom prst="rect">
            <a:avLst/>
          </a:prstGeom>
          <a:noFill/>
        </p:spPr>
        <p:txBody>
          <a:bodyPr wrap="none" rtlCol="0">
            <a:spAutoFit/>
          </a:bodyPr>
          <a:lstStyle/>
          <a:p>
            <a:r>
              <a:rPr lang="en-US" b="1" dirty="0"/>
              <a:t>ORD supports the EPA Regions, state </a:t>
            </a:r>
            <a:br>
              <a:rPr lang="en-US" b="1" dirty="0"/>
            </a:br>
            <a:r>
              <a:rPr lang="en-US" b="1" dirty="0"/>
              <a:t>governments and local communities</a:t>
            </a:r>
          </a:p>
        </p:txBody>
      </p:sp>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0689" y="4559090"/>
            <a:ext cx="2976774" cy="218792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756" y="6196860"/>
            <a:ext cx="914400" cy="320040"/>
          </a:xfrm>
          <a:prstGeom prst="rect">
            <a:avLst/>
          </a:prstGeom>
          <a:gradFill>
            <a:gsLst>
              <a:gs pos="0">
                <a:schemeClr val="accent1">
                  <a:lumMod val="5000"/>
                  <a:lumOff val="95000"/>
                  <a:alpha val="0"/>
                </a:schemeClr>
              </a:gs>
              <a:gs pos="100000">
                <a:srgbClr val="56A13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023963" y="6251227"/>
            <a:ext cx="3431260" cy="276999"/>
          </a:xfrm>
          <a:prstGeom prst="rect">
            <a:avLst/>
          </a:prstGeom>
          <a:noFill/>
        </p:spPr>
        <p:txBody>
          <a:bodyPr wrap="none" lIns="0" tIns="0" rIns="0" bIns="0" rtlCol="0">
            <a:spAutoFit/>
          </a:bodyPr>
          <a:lstStyle/>
          <a:p>
            <a:r>
              <a:rPr lang="en-US" dirty="0"/>
              <a:t>Office of Research and Development</a:t>
            </a:r>
          </a:p>
        </p:txBody>
      </p:sp>
    </p:spTree>
    <p:extLst>
      <p:ext uri="{BB962C8B-B14F-4D97-AF65-F5344CB8AC3E}">
        <p14:creationId xmlns:p14="http://schemas.microsoft.com/office/powerpoint/2010/main" val="142219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6" y="6196860"/>
            <a:ext cx="914400" cy="320040"/>
          </a:xfrm>
          <a:prstGeom prst="rect">
            <a:avLst/>
          </a:prstGeom>
          <a:gradFill>
            <a:gsLst>
              <a:gs pos="0">
                <a:schemeClr val="accent1">
                  <a:lumMod val="5000"/>
                  <a:lumOff val="95000"/>
                  <a:alpha val="0"/>
                </a:schemeClr>
              </a:gs>
              <a:gs pos="100000">
                <a:srgbClr val="56A13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6531" y="6239901"/>
            <a:ext cx="3431260" cy="276999"/>
          </a:xfrm>
          <a:prstGeom prst="rect">
            <a:avLst/>
          </a:prstGeom>
          <a:noFill/>
        </p:spPr>
        <p:txBody>
          <a:bodyPr wrap="none" lIns="0" tIns="0" rIns="0" bIns="0" rtlCol="0">
            <a:spAutoFit/>
          </a:bodyPr>
          <a:lstStyle/>
          <a:p>
            <a:r>
              <a:rPr lang="en-US" dirty="0"/>
              <a:t>Office of Research and Development</a:t>
            </a:r>
          </a:p>
        </p:txBody>
      </p:sp>
      <p:sp>
        <p:nvSpPr>
          <p:cNvPr id="4" name="Text Placeholder 3">
            <a:extLst>
              <a:ext uri="{FF2B5EF4-FFF2-40B4-BE49-F238E27FC236}">
                <a16:creationId xmlns:a16="http://schemas.microsoft.com/office/drawing/2014/main" id="{638C38BE-F392-4A58-BD77-F12CED2296CD}"/>
              </a:ext>
            </a:extLst>
          </p:cNvPr>
          <p:cNvSpPr>
            <a:spLocks noGrp="1"/>
          </p:cNvSpPr>
          <p:nvPr>
            <p:ph type="body" sz="quarter" idx="11"/>
          </p:nvPr>
        </p:nvSpPr>
        <p:spPr/>
        <p:txBody>
          <a:bodyPr>
            <a:normAutofit/>
          </a:bodyPr>
          <a:lstStyle/>
          <a:p>
            <a:r>
              <a:rPr lang="en-US" sz="2400" dirty="0"/>
              <a:t>US Environmental Protection Agency Structure</a:t>
            </a:r>
          </a:p>
        </p:txBody>
      </p:sp>
      <p:pic>
        <p:nvPicPr>
          <p:cNvPr id="9" name="Picture 8">
            <a:extLst>
              <a:ext uri="{FF2B5EF4-FFF2-40B4-BE49-F238E27FC236}">
                <a16:creationId xmlns:a16="http://schemas.microsoft.com/office/drawing/2014/main" id="{B5DFBC03-2237-4E6D-AD15-A27E5B94E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84" y="2281671"/>
            <a:ext cx="7271155" cy="3620366"/>
          </a:xfrm>
          <a:prstGeom prst="rect">
            <a:avLst/>
          </a:prstGeom>
        </p:spPr>
      </p:pic>
      <p:sp>
        <p:nvSpPr>
          <p:cNvPr id="12" name="Rectangle 11">
            <a:extLst>
              <a:ext uri="{FF2B5EF4-FFF2-40B4-BE49-F238E27FC236}">
                <a16:creationId xmlns:a16="http://schemas.microsoft.com/office/drawing/2014/main" id="{48BA5D57-109E-46BC-BC5A-77531D68EC67}"/>
              </a:ext>
            </a:extLst>
          </p:cNvPr>
          <p:cNvSpPr/>
          <p:nvPr/>
        </p:nvSpPr>
        <p:spPr>
          <a:xfrm>
            <a:off x="2305947" y="1884629"/>
            <a:ext cx="4307718" cy="369332"/>
          </a:xfrm>
          <a:prstGeom prst="rect">
            <a:avLst/>
          </a:prstGeom>
          <a:ln w="38100">
            <a:solidFill>
              <a:schemeClr val="accent1"/>
            </a:solidFill>
          </a:ln>
        </p:spPr>
        <p:txBody>
          <a:bodyPr wrap="none">
            <a:spAutoFit/>
          </a:bodyPr>
          <a:lstStyle/>
          <a:p>
            <a:pPr algn="ctr">
              <a:buClr>
                <a:srgbClr val="62B93E"/>
              </a:buClr>
              <a:buSzPct val="120000"/>
            </a:pPr>
            <a:r>
              <a:rPr lang="en-US" dirty="0"/>
              <a:t>Protect Human Health and the Environment</a:t>
            </a:r>
            <a:endParaRPr lang="en-US" sz="1600" i="1" dirty="0"/>
          </a:p>
        </p:txBody>
      </p:sp>
    </p:spTree>
    <p:extLst>
      <p:ext uri="{BB962C8B-B14F-4D97-AF65-F5344CB8AC3E}">
        <p14:creationId xmlns:p14="http://schemas.microsoft.com/office/powerpoint/2010/main" val="57023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6" y="6196860"/>
            <a:ext cx="914400" cy="320040"/>
          </a:xfrm>
          <a:prstGeom prst="rect">
            <a:avLst/>
          </a:prstGeom>
          <a:gradFill>
            <a:gsLst>
              <a:gs pos="0">
                <a:schemeClr val="accent1">
                  <a:lumMod val="5000"/>
                  <a:lumOff val="95000"/>
                  <a:alpha val="0"/>
                </a:schemeClr>
              </a:gs>
              <a:gs pos="100000">
                <a:srgbClr val="56A13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6531" y="6239901"/>
            <a:ext cx="3431260" cy="276999"/>
          </a:xfrm>
          <a:prstGeom prst="rect">
            <a:avLst/>
          </a:prstGeom>
          <a:noFill/>
        </p:spPr>
        <p:txBody>
          <a:bodyPr wrap="none" lIns="0" tIns="0" rIns="0" bIns="0" rtlCol="0">
            <a:spAutoFit/>
          </a:bodyPr>
          <a:lstStyle/>
          <a:p>
            <a:r>
              <a:rPr lang="en-US" dirty="0"/>
              <a:t>Office of Research and Development</a:t>
            </a:r>
          </a:p>
        </p:txBody>
      </p:sp>
      <p:sp>
        <p:nvSpPr>
          <p:cNvPr id="4" name="Text Placeholder 3">
            <a:extLst>
              <a:ext uri="{FF2B5EF4-FFF2-40B4-BE49-F238E27FC236}">
                <a16:creationId xmlns:a16="http://schemas.microsoft.com/office/drawing/2014/main" id="{638C38BE-F392-4A58-BD77-F12CED2296CD}"/>
              </a:ext>
            </a:extLst>
          </p:cNvPr>
          <p:cNvSpPr>
            <a:spLocks noGrp="1"/>
          </p:cNvSpPr>
          <p:nvPr>
            <p:ph type="body" sz="quarter" idx="11"/>
          </p:nvPr>
        </p:nvSpPr>
        <p:spPr/>
        <p:txBody>
          <a:bodyPr>
            <a:normAutofit/>
          </a:bodyPr>
          <a:lstStyle/>
          <a:p>
            <a:r>
              <a:rPr lang="en-US" sz="2400" dirty="0"/>
              <a:t>Air and Energy Research Program</a:t>
            </a:r>
          </a:p>
        </p:txBody>
      </p:sp>
      <p:sp>
        <p:nvSpPr>
          <p:cNvPr id="7" name="Rectangle 6">
            <a:extLst>
              <a:ext uri="{FF2B5EF4-FFF2-40B4-BE49-F238E27FC236}">
                <a16:creationId xmlns:a16="http://schemas.microsoft.com/office/drawing/2014/main" id="{8FB50BCA-EEA3-451A-9E29-2598227032A0}"/>
              </a:ext>
            </a:extLst>
          </p:cNvPr>
          <p:cNvSpPr/>
          <p:nvPr/>
        </p:nvSpPr>
        <p:spPr>
          <a:xfrm>
            <a:off x="79513" y="1676641"/>
            <a:ext cx="9064487" cy="707886"/>
          </a:xfrm>
          <a:prstGeom prst="rect">
            <a:avLst/>
          </a:prstGeom>
        </p:spPr>
        <p:txBody>
          <a:bodyPr wrap="square">
            <a:spAutoFit/>
          </a:bodyPr>
          <a:lstStyle/>
          <a:p>
            <a:pPr algn="ctr" defTabSz="342900"/>
            <a:r>
              <a:rPr lang="en-US" sz="2000" b="1" i="1" dirty="0">
                <a:solidFill>
                  <a:prstClr val="black"/>
                </a:solidFill>
                <a:latin typeface="Arial" panose="020B0604020202020204" pitchFamily="34" charset="0"/>
                <a:cs typeface="Arial" panose="020B0604020202020204" pitchFamily="34" charset="0"/>
              </a:rPr>
              <a:t>Research topics/areas are interconnected and </a:t>
            </a:r>
          </a:p>
          <a:p>
            <a:pPr algn="ctr" defTabSz="342900"/>
            <a:r>
              <a:rPr lang="en-US" sz="2000" b="1" i="1" dirty="0">
                <a:solidFill>
                  <a:prstClr val="black"/>
                </a:solidFill>
                <a:latin typeface="Arial" panose="020B0604020202020204" pitchFamily="34" charset="0"/>
                <a:cs typeface="Arial" panose="020B0604020202020204" pitchFamily="34" charset="0"/>
              </a:rPr>
              <a:t>rely on multiple scientific disciplines working collaboratively </a:t>
            </a:r>
          </a:p>
        </p:txBody>
      </p:sp>
      <p:pic>
        <p:nvPicPr>
          <p:cNvPr id="8" name="Picture 7">
            <a:extLst>
              <a:ext uri="{FF2B5EF4-FFF2-40B4-BE49-F238E27FC236}">
                <a16:creationId xmlns:a16="http://schemas.microsoft.com/office/drawing/2014/main" id="{651A35BF-A388-4038-8814-84C6D1DF883E}"/>
              </a:ext>
            </a:extLst>
          </p:cNvPr>
          <p:cNvPicPr>
            <a:picLocks noChangeAspect="1"/>
          </p:cNvPicPr>
          <p:nvPr/>
        </p:nvPicPr>
        <p:blipFill>
          <a:blip r:embed="rId3"/>
          <a:stretch>
            <a:fillRect/>
          </a:stretch>
        </p:blipFill>
        <p:spPr>
          <a:xfrm>
            <a:off x="2893806" y="2459083"/>
            <a:ext cx="3708908" cy="3538664"/>
          </a:xfrm>
          <a:prstGeom prst="rect">
            <a:avLst/>
          </a:prstGeom>
        </p:spPr>
      </p:pic>
    </p:spTree>
    <p:extLst>
      <p:ext uri="{BB962C8B-B14F-4D97-AF65-F5344CB8AC3E}">
        <p14:creationId xmlns:p14="http://schemas.microsoft.com/office/powerpoint/2010/main" val="180048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59288" y="532153"/>
            <a:ext cx="5791200" cy="490821"/>
          </a:xfrm>
        </p:spPr>
        <p:txBody>
          <a:bodyPr>
            <a:normAutofit fontScale="92500"/>
          </a:bodyPr>
          <a:lstStyle/>
          <a:p>
            <a:r>
              <a:rPr lang="en-US" sz="2800" dirty="0"/>
              <a:t>Wildfire Issues Facing Local Health Officials</a:t>
            </a:r>
          </a:p>
        </p:txBody>
      </p:sp>
      <p:sp>
        <p:nvSpPr>
          <p:cNvPr id="10" name="Rectangle 9"/>
          <p:cNvSpPr/>
          <p:nvPr/>
        </p:nvSpPr>
        <p:spPr>
          <a:xfrm>
            <a:off x="756" y="6196860"/>
            <a:ext cx="914400" cy="320040"/>
          </a:xfrm>
          <a:prstGeom prst="rect">
            <a:avLst/>
          </a:prstGeom>
          <a:gradFill>
            <a:gsLst>
              <a:gs pos="0">
                <a:schemeClr val="accent1">
                  <a:lumMod val="5000"/>
                  <a:lumOff val="95000"/>
                  <a:alpha val="0"/>
                </a:schemeClr>
              </a:gs>
              <a:gs pos="100000">
                <a:srgbClr val="56A13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p:cNvSpPr txBox="1">
            <a:spLocks/>
          </p:cNvSpPr>
          <p:nvPr/>
        </p:nvSpPr>
        <p:spPr>
          <a:xfrm>
            <a:off x="137160" y="1592901"/>
            <a:ext cx="8869679" cy="457931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62B93E"/>
              </a:buClr>
              <a:buSzPct val="120000"/>
              <a:buNone/>
            </a:pPr>
            <a:r>
              <a:rPr lang="en-US" sz="2400" dirty="0"/>
              <a:t>Understand emissions from wildfires versus prescribed fire.  Current dogma assumes prescribed burning significantly reduces emissions from wildfires. Is this true? </a:t>
            </a:r>
          </a:p>
          <a:p>
            <a:pPr>
              <a:buClr>
                <a:srgbClr val="62B93E"/>
              </a:buClr>
              <a:buSzPct val="120000"/>
            </a:pPr>
            <a:r>
              <a:rPr lang="en-US" sz="2400" dirty="0"/>
              <a:t>Does the smoke from vegetation (oak, pine) </a:t>
            </a:r>
            <a:br>
              <a:rPr lang="en-US" sz="2400" dirty="0"/>
            </a:br>
            <a:r>
              <a:rPr lang="en-US" sz="2400" dirty="0"/>
              <a:t>and the Wildland Urban Interface </a:t>
            </a:r>
            <a:br>
              <a:rPr lang="en-US" sz="2400" dirty="0"/>
            </a:br>
            <a:r>
              <a:rPr lang="en-US" sz="2400" dirty="0"/>
              <a:t>throughout Pacific Northwest produce </a:t>
            </a:r>
            <a:br>
              <a:rPr lang="en-US" sz="2400" dirty="0"/>
            </a:br>
            <a:r>
              <a:rPr lang="en-US" sz="2400" dirty="0"/>
              <a:t>different types and levels of pollution?</a:t>
            </a:r>
          </a:p>
          <a:p>
            <a:pPr>
              <a:buClr>
                <a:srgbClr val="62B93E"/>
              </a:buClr>
              <a:buSzPct val="120000"/>
            </a:pPr>
            <a:r>
              <a:rPr lang="en-US" sz="2400" dirty="0"/>
              <a:t>What is the estimated smoke exposure for </a:t>
            </a:r>
            <a:br>
              <a:rPr lang="en-US" sz="2400" dirty="0"/>
            </a:br>
            <a:r>
              <a:rPr lang="en-US" sz="2400" dirty="0"/>
              <a:t>those near fires, and how does it relate to </a:t>
            </a:r>
            <a:br>
              <a:rPr lang="en-US" sz="2400" dirty="0"/>
            </a:br>
            <a:r>
              <a:rPr lang="en-US" sz="2400" dirty="0"/>
              <a:t>observed health effects?</a:t>
            </a:r>
          </a:p>
          <a:p>
            <a:pPr>
              <a:buClr>
                <a:srgbClr val="62B93E"/>
              </a:buClr>
              <a:buSzPct val="120000"/>
            </a:pPr>
            <a:r>
              <a:rPr lang="en-US" sz="2400" dirty="0"/>
              <a:t>How do prescribed burns contribute to air </a:t>
            </a:r>
            <a:br>
              <a:rPr lang="en-US" sz="2400" dirty="0"/>
            </a:br>
            <a:r>
              <a:rPr lang="en-US" sz="2400" dirty="0"/>
              <a:t>pollution?</a:t>
            </a:r>
          </a:p>
          <a:p>
            <a:pPr>
              <a:buClr>
                <a:srgbClr val="62B93E"/>
              </a:buClr>
              <a:buSzPct val="120000"/>
            </a:pPr>
            <a:r>
              <a:rPr lang="en-US" sz="2400" dirty="0"/>
              <a:t>How do we characterize exposure?  </a:t>
            </a:r>
          </a:p>
          <a:p>
            <a:pPr lvl="1">
              <a:buClr>
                <a:srgbClr val="62B93E"/>
              </a:buClr>
              <a:buSzPct val="120000"/>
            </a:pPr>
            <a:r>
              <a:rPr lang="en-US" dirty="0"/>
              <a:t>Scale </a:t>
            </a:r>
          </a:p>
          <a:p>
            <a:pPr lvl="1">
              <a:buClr>
                <a:srgbClr val="62B93E"/>
              </a:buClr>
              <a:buSzPct val="120000"/>
            </a:pPr>
            <a:r>
              <a:rPr lang="en-US" dirty="0"/>
              <a:t>Cost</a:t>
            </a:r>
          </a:p>
        </p:txBody>
      </p:sp>
      <p:grpSp>
        <p:nvGrpSpPr>
          <p:cNvPr id="6" name="Group 5">
            <a:extLst>
              <a:ext uri="{FF2B5EF4-FFF2-40B4-BE49-F238E27FC236}">
                <a16:creationId xmlns:a16="http://schemas.microsoft.com/office/drawing/2014/main" id="{3C696F1D-55F9-46A0-B25C-247E81F2A91B}"/>
              </a:ext>
            </a:extLst>
          </p:cNvPr>
          <p:cNvGrpSpPr/>
          <p:nvPr/>
        </p:nvGrpSpPr>
        <p:grpSpPr>
          <a:xfrm>
            <a:off x="5383752" y="2414660"/>
            <a:ext cx="3623087" cy="3143346"/>
            <a:chOff x="2027723" y="6291582"/>
            <a:chExt cx="4956631" cy="5219418"/>
          </a:xfrm>
        </p:grpSpPr>
        <p:grpSp>
          <p:nvGrpSpPr>
            <p:cNvPr id="8" name="Group 7">
              <a:extLst>
                <a:ext uri="{FF2B5EF4-FFF2-40B4-BE49-F238E27FC236}">
                  <a16:creationId xmlns:a16="http://schemas.microsoft.com/office/drawing/2014/main" id="{6797DDEB-C035-434A-86BC-34284C421416}"/>
                </a:ext>
              </a:extLst>
            </p:cNvPr>
            <p:cNvGrpSpPr/>
            <p:nvPr/>
          </p:nvGrpSpPr>
          <p:grpSpPr>
            <a:xfrm>
              <a:off x="2027723" y="6981502"/>
              <a:ext cx="4949259" cy="4529498"/>
              <a:chOff x="2107425" y="6858000"/>
              <a:chExt cx="4949259" cy="4529498"/>
            </a:xfrm>
          </p:grpSpPr>
          <p:pic>
            <p:nvPicPr>
              <p:cNvPr id="12" name="Picture 11">
                <a:extLst>
                  <a:ext uri="{FF2B5EF4-FFF2-40B4-BE49-F238E27FC236}">
                    <a16:creationId xmlns:a16="http://schemas.microsoft.com/office/drawing/2014/main" id="{C2EA8F7D-FAD0-4C91-83AB-B8CF375FB32A}"/>
                  </a:ext>
                </a:extLst>
              </p:cNvPr>
              <p:cNvPicPr>
                <a:picLocks noChangeAspect="1"/>
              </p:cNvPicPr>
              <p:nvPr/>
            </p:nvPicPr>
            <p:blipFill rotWithShape="1">
              <a:blip r:embed="rId3"/>
              <a:srcRect b="6293"/>
              <a:stretch/>
            </p:blipFill>
            <p:spPr>
              <a:xfrm>
                <a:off x="2200433" y="6858000"/>
                <a:ext cx="4856251" cy="3652452"/>
              </a:xfrm>
              <a:prstGeom prst="rect">
                <a:avLst/>
              </a:prstGeom>
            </p:spPr>
          </p:pic>
          <p:sp>
            <p:nvSpPr>
              <p:cNvPr id="13" name="Rectangle 12">
                <a:extLst>
                  <a:ext uri="{FF2B5EF4-FFF2-40B4-BE49-F238E27FC236}">
                    <a16:creationId xmlns:a16="http://schemas.microsoft.com/office/drawing/2014/main" id="{CE9CE877-8650-4483-B9E2-7B23336BE744}"/>
                  </a:ext>
                </a:extLst>
              </p:cNvPr>
              <p:cNvSpPr/>
              <p:nvPr/>
            </p:nvSpPr>
            <p:spPr>
              <a:xfrm>
                <a:off x="2107425" y="10467603"/>
                <a:ext cx="4910430" cy="919895"/>
              </a:xfrm>
              <a:prstGeom prst="rect">
                <a:avLst/>
              </a:prstGeom>
            </p:spPr>
            <p:txBody>
              <a:bodyPr wrap="square">
                <a:spAutoFit/>
              </a:bodyPr>
              <a:lstStyle/>
              <a:p>
                <a:r>
                  <a:rPr lang="en-US" sz="1000" dirty="0"/>
                  <a:t>Source: </a:t>
                </a:r>
              </a:p>
              <a:p>
                <a:r>
                  <a:rPr lang="en-US" sz="1000" dirty="0"/>
                  <a:t>MTBS (Monitoring Trends in Burn Severity). 2016. MTBS data summaries. </a:t>
                </a:r>
              </a:p>
            </p:txBody>
          </p:sp>
        </p:grpSp>
        <p:sp>
          <p:nvSpPr>
            <p:cNvPr id="9" name="Rectangle 8">
              <a:extLst>
                <a:ext uri="{FF2B5EF4-FFF2-40B4-BE49-F238E27FC236}">
                  <a16:creationId xmlns:a16="http://schemas.microsoft.com/office/drawing/2014/main" id="{D00873AB-D2E0-41EB-ACC7-07ACBBFA619F}"/>
                </a:ext>
              </a:extLst>
            </p:cNvPr>
            <p:cNvSpPr/>
            <p:nvPr/>
          </p:nvSpPr>
          <p:spPr>
            <a:xfrm>
              <a:off x="2120731" y="6291582"/>
              <a:ext cx="4863623" cy="689920"/>
            </a:xfrm>
            <a:prstGeom prst="rect">
              <a:avLst/>
            </a:prstGeom>
          </p:spPr>
          <p:txBody>
            <a:bodyPr wrap="square">
              <a:spAutoFit/>
            </a:bodyPr>
            <a:lstStyle/>
            <a:p>
              <a:r>
                <a:rPr lang="en-US" sz="1050" b="1" dirty="0">
                  <a:solidFill>
                    <a:srgbClr val="000000"/>
                  </a:solidFill>
                  <a:latin typeface="Calibri" panose="020F0502020204030204" pitchFamily="34" charset="0"/>
                </a:rPr>
                <a:t>Change in Annual Burned Acreage by State Between 1984–1999 and 2000–2014 </a:t>
              </a:r>
              <a:endParaRPr lang="en-US" sz="1050" dirty="0"/>
            </a:p>
          </p:txBody>
        </p:sp>
      </p:grpSp>
      <p:sp>
        <p:nvSpPr>
          <p:cNvPr id="14" name="TextBox 13">
            <a:extLst>
              <a:ext uri="{FF2B5EF4-FFF2-40B4-BE49-F238E27FC236}">
                <a16:creationId xmlns:a16="http://schemas.microsoft.com/office/drawing/2014/main" id="{C6B9A3EB-5511-4944-8F39-59AF7A1D4BE6}"/>
              </a:ext>
            </a:extLst>
          </p:cNvPr>
          <p:cNvSpPr txBox="1"/>
          <p:nvPr/>
        </p:nvSpPr>
        <p:spPr>
          <a:xfrm>
            <a:off x="1140739" y="6196860"/>
            <a:ext cx="3431260" cy="276999"/>
          </a:xfrm>
          <a:prstGeom prst="rect">
            <a:avLst/>
          </a:prstGeom>
          <a:noFill/>
        </p:spPr>
        <p:txBody>
          <a:bodyPr wrap="none" lIns="0" tIns="0" rIns="0" bIns="0" rtlCol="0">
            <a:spAutoFit/>
          </a:bodyPr>
          <a:lstStyle/>
          <a:p>
            <a:r>
              <a:rPr lang="en-US" dirty="0"/>
              <a:t>Office of Research and Development</a:t>
            </a:r>
          </a:p>
        </p:txBody>
      </p:sp>
    </p:spTree>
    <p:extLst>
      <p:ext uri="{BB962C8B-B14F-4D97-AF65-F5344CB8AC3E}">
        <p14:creationId xmlns:p14="http://schemas.microsoft.com/office/powerpoint/2010/main" val="5460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3215C-A562-49CF-A8F0-848EE70D7A2A}"/>
              </a:ext>
            </a:extLst>
          </p:cNvPr>
          <p:cNvSpPr>
            <a:spLocks noGrp="1"/>
          </p:cNvSpPr>
          <p:nvPr>
            <p:ph type="body" sz="quarter" idx="10"/>
          </p:nvPr>
        </p:nvSpPr>
        <p:spPr>
          <a:xfrm>
            <a:off x="2966987" y="456670"/>
            <a:ext cx="5725457" cy="728663"/>
          </a:xfrm>
        </p:spPr>
        <p:txBody>
          <a:bodyPr anchor="ctr">
            <a:normAutofit/>
          </a:bodyPr>
          <a:lstStyle/>
          <a:p>
            <a:pPr algn="ctr"/>
            <a:r>
              <a:rPr lang="en-US" dirty="0">
                <a:solidFill>
                  <a:srgbClr val="0070C0"/>
                </a:solidFill>
                <a:latin typeface="Calibri Light" panose="020F0302020204030204" pitchFamily="34" charset="0"/>
                <a:cs typeface="Calibri Light" panose="020F0302020204030204" pitchFamily="34" charset="0"/>
              </a:rPr>
              <a:t>Wildfire-Water Research</a:t>
            </a:r>
          </a:p>
        </p:txBody>
      </p:sp>
      <p:sp>
        <p:nvSpPr>
          <p:cNvPr id="3" name="Text Placeholder 2">
            <a:extLst>
              <a:ext uri="{FF2B5EF4-FFF2-40B4-BE49-F238E27FC236}">
                <a16:creationId xmlns:a16="http://schemas.microsoft.com/office/drawing/2014/main" id="{0A805536-6778-41E1-A612-8585C90BCFD6}"/>
              </a:ext>
            </a:extLst>
          </p:cNvPr>
          <p:cNvSpPr>
            <a:spLocks noGrp="1"/>
          </p:cNvSpPr>
          <p:nvPr>
            <p:ph type="body" sz="quarter" idx="11"/>
          </p:nvPr>
        </p:nvSpPr>
        <p:spPr>
          <a:xfrm>
            <a:off x="274626" y="1779351"/>
            <a:ext cx="3231975" cy="3299297"/>
          </a:xfrm>
        </p:spPr>
        <p:txBody>
          <a:bodyPr>
            <a:noAutofit/>
          </a:bodyPr>
          <a:lstStyle/>
          <a:p>
            <a:r>
              <a:rPr lang="en-US" sz="1800" b="0" dirty="0"/>
              <a:t>About two-thirds of western US municipalities rely on water from forested watersheds</a:t>
            </a:r>
          </a:p>
          <a:p>
            <a:r>
              <a:rPr lang="en-US" sz="1800" b="0" dirty="0"/>
              <a:t>Wildfires can abruptly and adversely impact these watersheds and effects of wildfires are complex and long-lasting</a:t>
            </a:r>
          </a:p>
          <a:p>
            <a:r>
              <a:rPr lang="en-US" sz="1800" b="0" dirty="0"/>
              <a:t>Hazardous chemicals at the Wildland-Urban Interface</a:t>
            </a:r>
          </a:p>
        </p:txBody>
      </p:sp>
      <p:pic>
        <p:nvPicPr>
          <p:cNvPr id="4" name="Picture 1">
            <a:extLst>
              <a:ext uri="{FF2B5EF4-FFF2-40B4-BE49-F238E27FC236}">
                <a16:creationId xmlns:a16="http://schemas.microsoft.com/office/drawing/2014/main" id="{82FC6624-DC95-4705-911A-70D46AB54C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1943100"/>
            <a:ext cx="5268924" cy="395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8E54009-AF3B-4572-B9FA-552CCC3928FB}"/>
              </a:ext>
            </a:extLst>
          </p:cNvPr>
          <p:cNvSpPr txBox="1"/>
          <p:nvPr/>
        </p:nvSpPr>
        <p:spPr>
          <a:xfrm>
            <a:off x="5731248" y="5386688"/>
            <a:ext cx="3231975" cy="253916"/>
          </a:xfrm>
          <a:prstGeom prst="rect">
            <a:avLst/>
          </a:prstGeom>
          <a:noFill/>
        </p:spPr>
        <p:txBody>
          <a:bodyPr wrap="none" rtlCol="0">
            <a:spAutoFit/>
          </a:bodyPr>
          <a:lstStyle/>
          <a:p>
            <a:r>
              <a:rPr lang="en-US" sz="1050" dirty="0">
                <a:solidFill>
                  <a:schemeClr val="bg1"/>
                </a:solidFill>
                <a:latin typeface="Calibri" panose="020F0502020204030204"/>
              </a:rPr>
              <a:t>Courtesy of Jeff Peterson (Retired-Office of Water, EPA)</a:t>
            </a:r>
          </a:p>
        </p:txBody>
      </p:sp>
      <p:sp>
        <p:nvSpPr>
          <p:cNvPr id="6" name="Rectangle 5">
            <a:extLst>
              <a:ext uri="{FF2B5EF4-FFF2-40B4-BE49-F238E27FC236}">
                <a16:creationId xmlns:a16="http://schemas.microsoft.com/office/drawing/2014/main" id="{D039A468-44C1-45C6-B215-D9D2FA45F44C}"/>
              </a:ext>
            </a:extLst>
          </p:cNvPr>
          <p:cNvSpPr/>
          <p:nvPr/>
        </p:nvSpPr>
        <p:spPr>
          <a:xfrm>
            <a:off x="524731" y="5386688"/>
            <a:ext cx="8282237" cy="1200329"/>
          </a:xfrm>
          <a:prstGeom prst="rect">
            <a:avLst/>
          </a:prstGeom>
        </p:spPr>
        <p:txBody>
          <a:bodyPr wrap="square">
            <a:spAutoFit/>
          </a:bodyPr>
          <a:lstStyle/>
          <a:p>
            <a:r>
              <a:rPr lang="en-US" i="1" dirty="0">
                <a:solidFill>
                  <a:schemeClr val="accent5"/>
                </a:solidFill>
              </a:rPr>
              <a:t>Fires like the one that razed </a:t>
            </a:r>
            <a:br>
              <a:rPr lang="en-US" i="1" dirty="0">
                <a:solidFill>
                  <a:schemeClr val="accent5"/>
                </a:solidFill>
              </a:rPr>
            </a:br>
            <a:r>
              <a:rPr lang="en-US" i="1" dirty="0">
                <a:solidFill>
                  <a:schemeClr val="accent5"/>
                </a:solidFill>
              </a:rPr>
              <a:t>Paradise [CA] in November </a:t>
            </a:r>
            <a:br>
              <a:rPr lang="en-US" i="1" dirty="0">
                <a:solidFill>
                  <a:schemeClr val="accent5"/>
                </a:solidFill>
              </a:rPr>
            </a:br>
            <a:r>
              <a:rPr lang="en-US" i="1" dirty="0">
                <a:solidFill>
                  <a:schemeClr val="accent5"/>
                </a:solidFill>
              </a:rPr>
              <a:t>burned thousands of pounds of wiring, plastic pipes and building materials, leaving dangerous chemicals in the air, soil and water</a:t>
            </a:r>
            <a:r>
              <a:rPr lang="en-US" dirty="0">
                <a:solidFill>
                  <a:schemeClr val="accent5"/>
                </a:solidFill>
              </a:rPr>
              <a:t>.” - </a:t>
            </a:r>
            <a:r>
              <a:rPr lang="en-US" sz="1400" dirty="0">
                <a:solidFill>
                  <a:schemeClr val="accent5"/>
                </a:solidFill>
              </a:rPr>
              <a:t>Sharon Bernstein, Washington Post April 9, 2019</a:t>
            </a:r>
          </a:p>
        </p:txBody>
      </p:sp>
    </p:spTree>
    <p:extLst>
      <p:ext uri="{BB962C8B-B14F-4D97-AF65-F5344CB8AC3E}">
        <p14:creationId xmlns:p14="http://schemas.microsoft.com/office/powerpoint/2010/main" val="11459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6419BB-CC00-4134-9D3D-9EA9CB81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6" y="1252331"/>
            <a:ext cx="9265766" cy="6500118"/>
          </a:xfrm>
          <a:prstGeom prst="rect">
            <a:avLst/>
          </a:prstGeom>
        </p:spPr>
      </p:pic>
      <p:sp>
        <p:nvSpPr>
          <p:cNvPr id="2" name="Text Placeholder 1"/>
          <p:cNvSpPr>
            <a:spLocks noGrp="1"/>
          </p:cNvSpPr>
          <p:nvPr>
            <p:ph type="body" sz="quarter" idx="10"/>
          </p:nvPr>
        </p:nvSpPr>
        <p:spPr>
          <a:xfrm>
            <a:off x="3233825" y="553967"/>
            <a:ext cx="4819475" cy="514350"/>
          </a:xfrm>
        </p:spPr>
        <p:txBody>
          <a:bodyPr>
            <a:normAutofit lnSpcReduction="10000"/>
          </a:bodyPr>
          <a:lstStyle/>
          <a:p>
            <a:pPr algn="ctr"/>
            <a:r>
              <a:rPr lang="en-US" sz="2800" dirty="0">
                <a:solidFill>
                  <a:srgbClr val="0070C0"/>
                </a:solidFill>
                <a:latin typeface="+mj-lt"/>
                <a:cs typeface="Arial" panose="020B0604020202020204" pitchFamily="34" charset="0"/>
              </a:rPr>
              <a:t>EPA, Wildfire and Smoke</a:t>
            </a:r>
          </a:p>
        </p:txBody>
      </p:sp>
      <p:sp>
        <p:nvSpPr>
          <p:cNvPr id="4" name="Slide Number Placeholder 3"/>
          <p:cNvSpPr>
            <a:spLocks noGrp="1"/>
          </p:cNvSpPr>
          <p:nvPr>
            <p:ph type="sldNum" sz="quarter" idx="13"/>
          </p:nvPr>
        </p:nvSpPr>
        <p:spPr>
          <a:xfrm>
            <a:off x="6172200" y="5661357"/>
            <a:ext cx="1828800" cy="273844"/>
          </a:xfrm>
        </p:spPr>
        <p:txBody>
          <a:bodyPr/>
          <a:lstStyle/>
          <a:p>
            <a:fld id="{D26E34E5-6922-4BE6-8559-7D80AEF433AB}" type="slidenum">
              <a:rPr lang="en-US" sz="1050" b="0">
                <a:solidFill>
                  <a:prstClr val="black"/>
                </a:solidFill>
                <a:latin typeface="Arial" panose="020B0604020202020204" pitchFamily="34" charset="0"/>
                <a:cs typeface="Arial" panose="020B0604020202020204" pitchFamily="34" charset="0"/>
              </a:rPr>
              <a:pPr/>
              <a:t>7</a:t>
            </a:fld>
            <a:endParaRPr lang="en-US" sz="1050" b="0"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6553967" y="6675722"/>
            <a:ext cx="2464137" cy="307777"/>
          </a:xfrm>
          <a:prstGeom prst="rect">
            <a:avLst/>
          </a:prstGeom>
        </p:spPr>
        <p:txBody>
          <a:bodyPr wrap="none">
            <a:spAutoFit/>
          </a:bodyPr>
          <a:lstStyle/>
          <a:p>
            <a:pPr algn="ctr"/>
            <a:r>
              <a:rPr lang="en-US" sz="1400" b="1" dirty="0">
                <a:solidFill>
                  <a:prstClr val="white"/>
                </a:solidFill>
                <a:latin typeface="Arial" panose="020B0604020202020204" pitchFamily="34" charset="0"/>
                <a:cs typeface="Arial" panose="020B0604020202020204" pitchFamily="34" charset="0"/>
              </a:rPr>
              <a:t>Eagle Creek Fire, Sep 2017</a:t>
            </a:r>
          </a:p>
        </p:txBody>
      </p:sp>
      <p:sp>
        <p:nvSpPr>
          <p:cNvPr id="19" name="Text Placeholder 18">
            <a:extLst>
              <a:ext uri="{FF2B5EF4-FFF2-40B4-BE49-F238E27FC236}">
                <a16:creationId xmlns:a16="http://schemas.microsoft.com/office/drawing/2014/main" id="{701B3D99-211A-4770-83F3-963AFD2A695E}"/>
              </a:ext>
            </a:extLst>
          </p:cNvPr>
          <p:cNvSpPr>
            <a:spLocks noGrp="1"/>
          </p:cNvSpPr>
          <p:nvPr>
            <p:ph type="body" sz="quarter" idx="11"/>
          </p:nvPr>
        </p:nvSpPr>
        <p:spPr>
          <a:xfrm>
            <a:off x="152400" y="1337751"/>
            <a:ext cx="8839200" cy="4876800"/>
          </a:xfrm>
        </p:spPr>
        <p:txBody>
          <a:bodyPr>
            <a:normAutofit/>
          </a:bodyPr>
          <a:lstStyle/>
          <a:p>
            <a:pPr>
              <a:lnSpc>
                <a:spcPct val="110000"/>
              </a:lnSpc>
              <a:spcBef>
                <a:spcPts val="0"/>
              </a:spcBef>
              <a:spcAft>
                <a:spcPts val="900"/>
              </a:spcAft>
            </a:pPr>
            <a:r>
              <a:rPr lang="en-US" sz="2000" b="0" dirty="0">
                <a:latin typeface="Arial" panose="020B0604020202020204" pitchFamily="34" charset="0"/>
                <a:cs typeface="Arial" panose="020B0604020202020204" pitchFamily="34" charset="0"/>
              </a:rPr>
              <a:t>Wildland fires are increasing in size and severity in the US</a:t>
            </a:r>
          </a:p>
          <a:p>
            <a:pPr>
              <a:lnSpc>
                <a:spcPct val="110000"/>
              </a:lnSpc>
              <a:spcBef>
                <a:spcPts val="0"/>
              </a:spcBef>
              <a:spcAft>
                <a:spcPts val="225"/>
              </a:spcAft>
            </a:pPr>
            <a:r>
              <a:rPr lang="en-US" sz="2000" b="0" dirty="0">
                <a:latin typeface="Arial" panose="020B0604020202020204" pitchFamily="34" charset="0"/>
                <a:cs typeface="Arial" panose="020B0604020202020204" pitchFamily="34" charset="0"/>
              </a:rPr>
              <a:t>Air quality managers interested in reliable and accurate tools and to assess impacts of wildfires; e.g., </a:t>
            </a:r>
          </a:p>
          <a:p>
            <a:pPr lvl="1">
              <a:lnSpc>
                <a:spcPct val="110000"/>
              </a:lnSpc>
              <a:spcBef>
                <a:spcPts val="0"/>
              </a:spcBef>
              <a:spcAft>
                <a:spcPts val="225"/>
              </a:spcAft>
            </a:pPr>
            <a:r>
              <a:rPr lang="en-US" sz="2000" b="0" dirty="0">
                <a:solidFill>
                  <a:schemeClr val="accent5"/>
                </a:solidFill>
                <a:latin typeface="Arial" panose="020B0604020202020204" pitchFamily="34" charset="0"/>
                <a:cs typeface="Arial" panose="020B0604020202020204" pitchFamily="34" charset="0"/>
              </a:rPr>
              <a:t>Respiratory-related hospital admission rates surge during and after wildfire events</a:t>
            </a:r>
          </a:p>
          <a:p>
            <a:pPr>
              <a:lnSpc>
                <a:spcPct val="110000"/>
              </a:lnSpc>
              <a:spcBef>
                <a:spcPts val="0"/>
              </a:spcBef>
              <a:spcAft>
                <a:spcPts val="225"/>
              </a:spcAft>
            </a:pPr>
            <a:r>
              <a:rPr lang="en-US" sz="2000" b="0" dirty="0">
                <a:latin typeface="Arial" panose="020B0604020202020204" pitchFamily="34" charset="0"/>
                <a:cs typeface="Arial" panose="020B0604020202020204" pitchFamily="34" charset="0"/>
              </a:rPr>
              <a:t>How and to whom do we communicate these approaches/guidance to reduce risks?</a:t>
            </a:r>
          </a:p>
          <a:p>
            <a:pPr lvl="4">
              <a:lnSpc>
                <a:spcPct val="110000"/>
              </a:lnSpc>
              <a:spcBef>
                <a:spcPts val="0"/>
              </a:spcBef>
              <a:spcAft>
                <a:spcPts val="225"/>
              </a:spcAft>
            </a:pPr>
            <a:r>
              <a:rPr lang="en-US" sz="2000" dirty="0">
                <a:latin typeface="Arial" panose="020B0604020202020204" pitchFamily="34" charset="0"/>
                <a:cs typeface="Arial" panose="020B0604020202020204" pitchFamily="34" charset="0"/>
              </a:rPr>
              <a:t>Smoke Sense</a:t>
            </a:r>
            <a:r>
              <a:rPr lang="en-US" sz="2000" b="0" dirty="0">
                <a:latin typeface="Arial" panose="020B0604020202020204" pitchFamily="34" charset="0"/>
                <a:cs typeface="Arial" panose="020B0604020202020204" pitchFamily="34" charset="0"/>
              </a:rPr>
              <a:t>: citizen-science study using a mobile-device app mapping current wildfire locations</a:t>
            </a:r>
          </a:p>
          <a:p>
            <a:pPr lvl="5">
              <a:lnSpc>
                <a:spcPct val="110000"/>
              </a:lnSpc>
              <a:spcBef>
                <a:spcPts val="0"/>
              </a:spcBef>
              <a:spcAft>
                <a:spcPts val="225"/>
              </a:spcAft>
            </a:pPr>
            <a:r>
              <a:rPr lang="en-US" sz="2200" b="1" dirty="0">
                <a:latin typeface="Arial" panose="020B0604020202020204" pitchFamily="34" charset="0"/>
                <a:cs typeface="Arial" panose="020B0604020202020204" pitchFamily="34" charset="0"/>
              </a:rPr>
              <a:t>20,000+  </a:t>
            </a:r>
            <a:r>
              <a:rPr lang="en-US" sz="2200" dirty="0">
                <a:latin typeface="Arial" panose="020B0604020202020204" pitchFamily="34" charset="0"/>
                <a:cs typeface="Arial" panose="020B0604020202020204" pitchFamily="34" charset="0"/>
              </a:rPr>
              <a:t>citizen scientists </a:t>
            </a:r>
          </a:p>
          <a:p>
            <a:pPr lvl="5">
              <a:lnSpc>
                <a:spcPct val="110000"/>
              </a:lnSpc>
              <a:spcBef>
                <a:spcPts val="0"/>
              </a:spcBef>
              <a:spcAft>
                <a:spcPts val="225"/>
              </a:spcAft>
            </a:pPr>
            <a:r>
              <a:rPr lang="en-US" sz="2200" dirty="0">
                <a:latin typeface="Arial" panose="020B0604020202020204" pitchFamily="34" charset="0"/>
                <a:cs typeface="Arial" panose="020B0604020202020204" pitchFamily="34" charset="0"/>
              </a:rPr>
              <a:t>C</a:t>
            </a:r>
            <a:r>
              <a:rPr lang="en-US" sz="2200" b="0" dirty="0">
                <a:latin typeface="Arial" panose="020B0604020202020204" pitchFamily="34" charset="0"/>
                <a:cs typeface="Arial" panose="020B0604020202020204" pitchFamily="34" charset="0"/>
              </a:rPr>
              <a:t>urrent and forecasted air-quality</a:t>
            </a:r>
          </a:p>
          <a:p>
            <a:pPr>
              <a:lnSpc>
                <a:spcPct val="110000"/>
              </a:lnSpc>
              <a:spcBef>
                <a:spcPts val="0"/>
              </a:spcBef>
              <a:spcAft>
                <a:spcPts val="900"/>
              </a:spcAft>
            </a:pPr>
            <a:endParaRPr lang="en-US" sz="2000" b="0" dirty="0">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114130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6223" y="482600"/>
            <a:ext cx="5791200" cy="685800"/>
          </a:xfrm>
        </p:spPr>
        <p:txBody>
          <a:bodyPr>
            <a:normAutofit/>
          </a:bodyPr>
          <a:lstStyle/>
          <a:p>
            <a:pPr algn="ctr"/>
            <a:r>
              <a:rPr lang="en-US" sz="2200" dirty="0">
                <a:solidFill>
                  <a:srgbClr val="0070C0"/>
                </a:solidFill>
                <a:latin typeface="+mj-lt"/>
              </a:rPr>
              <a:t>Days, fire-PM2.5 &gt; daily health standard</a:t>
            </a:r>
          </a:p>
        </p:txBody>
      </p:sp>
      <p:grpSp>
        <p:nvGrpSpPr>
          <p:cNvPr id="7" name="Group 6">
            <a:extLst>
              <a:ext uri="{FF2B5EF4-FFF2-40B4-BE49-F238E27FC236}">
                <a16:creationId xmlns:a16="http://schemas.microsoft.com/office/drawing/2014/main" id="{E0BE08DB-548D-40AE-A311-9F67430994C1}"/>
              </a:ext>
            </a:extLst>
          </p:cNvPr>
          <p:cNvGrpSpPr/>
          <p:nvPr/>
        </p:nvGrpSpPr>
        <p:grpSpPr>
          <a:xfrm>
            <a:off x="503812" y="1799372"/>
            <a:ext cx="7861256" cy="4668130"/>
            <a:chOff x="5558130" y="3070927"/>
            <a:chExt cx="3031083" cy="1636892"/>
          </a:xfrm>
        </p:grpSpPr>
        <p:pic>
          <p:nvPicPr>
            <p:cNvPr id="8" name="Picture 7" descr="Screen Shot 2017-06-16 at 8.28.20 PM.png">
              <a:extLst>
                <a:ext uri="{FF2B5EF4-FFF2-40B4-BE49-F238E27FC236}">
                  <a16:creationId xmlns:a16="http://schemas.microsoft.com/office/drawing/2014/main" id="{28E75FDE-0919-4DAE-9294-C9408BF846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8" t="7053"/>
            <a:stretch/>
          </p:blipFill>
          <p:spPr>
            <a:xfrm>
              <a:off x="5558130" y="3070927"/>
              <a:ext cx="3031083" cy="1604597"/>
            </a:xfrm>
            <a:prstGeom prst="rect">
              <a:avLst/>
            </a:prstGeom>
          </p:spPr>
        </p:pic>
        <p:sp>
          <p:nvSpPr>
            <p:cNvPr id="10" name="TextBox 9">
              <a:extLst>
                <a:ext uri="{FF2B5EF4-FFF2-40B4-BE49-F238E27FC236}">
                  <a16:creationId xmlns:a16="http://schemas.microsoft.com/office/drawing/2014/main" id="{8CD2C8BB-A4C5-4D6F-B82E-202BF56697FB}"/>
                </a:ext>
              </a:extLst>
            </p:cNvPr>
            <p:cNvSpPr txBox="1"/>
            <p:nvPr/>
          </p:nvSpPr>
          <p:spPr>
            <a:xfrm>
              <a:off x="5635027" y="4560587"/>
              <a:ext cx="1829907" cy="147232"/>
            </a:xfrm>
            <a:prstGeom prst="rect">
              <a:avLst/>
            </a:prstGeom>
            <a:noFill/>
          </p:spPr>
          <p:txBody>
            <a:bodyPr wrap="none" rtlCol="0">
              <a:spAutoFit/>
            </a:bodyPr>
            <a:lstStyle/>
            <a:p>
              <a:r>
                <a:rPr lang="en-US" sz="900" i="1" dirty="0"/>
                <a:t>Source: </a:t>
              </a:r>
              <a:r>
                <a:rPr lang="en-US" sz="900" i="1" dirty="0" err="1"/>
                <a:t>Rappold</a:t>
              </a:r>
              <a:r>
                <a:rPr lang="en-US" sz="900" i="1" dirty="0"/>
                <a:t> AG, et al Environ Sci </a:t>
              </a:r>
              <a:r>
                <a:rPr lang="en-US" sz="900" i="1" dirty="0" err="1"/>
                <a:t>Technol</a:t>
              </a:r>
              <a:r>
                <a:rPr lang="en-US" sz="900" i="1" dirty="0"/>
                <a:t> 2017</a:t>
              </a:r>
            </a:p>
          </p:txBody>
        </p:sp>
      </p:grpSp>
      <p:sp>
        <p:nvSpPr>
          <p:cNvPr id="11" name="Rectangle 10">
            <a:extLst>
              <a:ext uri="{FF2B5EF4-FFF2-40B4-BE49-F238E27FC236}">
                <a16:creationId xmlns:a16="http://schemas.microsoft.com/office/drawing/2014/main" id="{673DB338-62D7-436C-B158-BBA3E282E255}"/>
              </a:ext>
            </a:extLst>
          </p:cNvPr>
          <p:cNvSpPr/>
          <p:nvPr/>
        </p:nvSpPr>
        <p:spPr>
          <a:xfrm>
            <a:off x="237068" y="1372791"/>
            <a:ext cx="8630356" cy="982833"/>
          </a:xfrm>
          <a:prstGeom prst="rect">
            <a:avLst/>
          </a:prstGeom>
        </p:spPr>
        <p:txBody>
          <a:bodyPr wrap="square">
            <a:spAutoFit/>
          </a:bodyPr>
          <a:lstStyle/>
          <a:p>
            <a:pPr algn="r">
              <a:lnSpc>
                <a:spcPct val="110000"/>
              </a:lnSpc>
              <a:spcBef>
                <a:spcPts val="0"/>
              </a:spcBef>
              <a:spcAft>
                <a:spcPts val="225"/>
              </a:spcAft>
            </a:pPr>
            <a:r>
              <a:rPr lang="en-US" dirty="0">
                <a:latin typeface="Arial" panose="020B0604020202020204" pitchFamily="34" charset="0"/>
                <a:cs typeface="Arial" panose="020B0604020202020204" pitchFamily="34" charset="0"/>
              </a:rPr>
              <a:t>Improved emissions data will inform wildfire contribution to air pollutants under Clean Air Act. National Emissions Inventory estimates &gt;30% of PM</a:t>
            </a:r>
            <a:r>
              <a:rPr lang="en-US" baseline="-25000"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associated with emissions from wildland fires </a:t>
            </a:r>
          </a:p>
        </p:txBody>
      </p:sp>
      <p:sp>
        <p:nvSpPr>
          <p:cNvPr id="14" name="TextBox 13">
            <a:extLst>
              <a:ext uri="{FF2B5EF4-FFF2-40B4-BE49-F238E27FC236}">
                <a16:creationId xmlns:a16="http://schemas.microsoft.com/office/drawing/2014/main" id="{D6E28C5C-45E4-4504-AF74-7304688409A2}"/>
              </a:ext>
            </a:extLst>
          </p:cNvPr>
          <p:cNvSpPr txBox="1"/>
          <p:nvPr/>
        </p:nvSpPr>
        <p:spPr>
          <a:xfrm>
            <a:off x="855648" y="6200022"/>
            <a:ext cx="4745950" cy="419880"/>
          </a:xfrm>
          <a:prstGeom prst="rect">
            <a:avLst/>
          </a:prstGeom>
          <a:noFill/>
        </p:spPr>
        <p:txBody>
          <a:bodyPr wrap="none" rtlCol="0">
            <a:spAutoFit/>
          </a:bodyPr>
          <a:lstStyle/>
          <a:p>
            <a:r>
              <a:rPr lang="en-US" sz="900" i="1" dirty="0"/>
              <a:t>Source: </a:t>
            </a:r>
            <a:r>
              <a:rPr lang="en-US" sz="900" i="1" dirty="0" err="1"/>
              <a:t>Rappold</a:t>
            </a:r>
            <a:r>
              <a:rPr lang="en-US" sz="900" i="1" dirty="0"/>
              <a:t> AG, et al Environ Sci </a:t>
            </a:r>
            <a:r>
              <a:rPr lang="en-US" sz="900" i="1" dirty="0" err="1"/>
              <a:t>Technol</a:t>
            </a:r>
            <a:r>
              <a:rPr lang="en-US" sz="900" i="1" dirty="0"/>
              <a:t> 2017</a:t>
            </a:r>
          </a:p>
        </p:txBody>
      </p:sp>
    </p:spTree>
    <p:extLst>
      <p:ext uri="{BB962C8B-B14F-4D97-AF65-F5344CB8AC3E}">
        <p14:creationId xmlns:p14="http://schemas.microsoft.com/office/powerpoint/2010/main" val="276733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48000" y="384749"/>
            <a:ext cx="5791200" cy="874643"/>
          </a:xfrm>
        </p:spPr>
        <p:txBody>
          <a:bodyPr>
            <a:normAutofit/>
          </a:bodyPr>
          <a:lstStyle/>
          <a:p>
            <a:r>
              <a:rPr lang="en-US" sz="2200" dirty="0"/>
              <a:t>EPA ORD Fire Research: </a:t>
            </a:r>
            <a:br>
              <a:rPr lang="en-US" sz="2200" dirty="0"/>
            </a:br>
            <a:r>
              <a:rPr lang="en-US" sz="2200" dirty="0"/>
              <a:t>Pacific Northwest air quality</a:t>
            </a:r>
          </a:p>
        </p:txBody>
      </p:sp>
      <p:sp>
        <p:nvSpPr>
          <p:cNvPr id="4" name="Rectangle 3">
            <a:extLst>
              <a:ext uri="{FF2B5EF4-FFF2-40B4-BE49-F238E27FC236}">
                <a16:creationId xmlns:a16="http://schemas.microsoft.com/office/drawing/2014/main" id="{2B48DE9F-A305-4DDC-A5A4-E3173F02E699}"/>
              </a:ext>
            </a:extLst>
          </p:cNvPr>
          <p:cNvSpPr/>
          <p:nvPr/>
        </p:nvSpPr>
        <p:spPr>
          <a:xfrm>
            <a:off x="216569" y="1474764"/>
            <a:ext cx="4355432" cy="5016758"/>
          </a:xfrm>
          <a:prstGeom prst="rect">
            <a:avLst/>
          </a:prstGeom>
        </p:spPr>
        <p:txBody>
          <a:bodyPr wrap="square">
            <a:spAutoFit/>
          </a:bodyPr>
          <a:lstStyle/>
          <a:p>
            <a:pPr marL="342900" indent="-342900">
              <a:buFont typeface="Arial" panose="020B0604020202020204" pitchFamily="34" charset="0"/>
              <a:buChar char="•"/>
            </a:pPr>
            <a:r>
              <a:rPr lang="en-US" sz="2000" dirty="0">
                <a:latin typeface="Trebuchet MS" panose="020B0603020202020204" pitchFamily="34" charset="0"/>
              </a:rPr>
              <a:t>24 hour PM</a:t>
            </a:r>
            <a:r>
              <a:rPr lang="en-US" sz="2000" baseline="-25000" dirty="0">
                <a:latin typeface="Trebuchet MS" panose="020B0603020202020204" pitchFamily="34" charset="0"/>
              </a:rPr>
              <a:t>2.5</a:t>
            </a:r>
            <a:r>
              <a:rPr lang="en-US" sz="2000" dirty="0">
                <a:latin typeface="Trebuchet MS" panose="020B0603020202020204" pitchFamily="34" charset="0"/>
              </a:rPr>
              <a:t> standard 35 </a:t>
            </a:r>
            <a:r>
              <a:rPr lang="en-US" sz="2000" dirty="0" err="1">
                <a:latin typeface="Trebuchet MS" panose="020B0603020202020204" pitchFamily="34" charset="0"/>
              </a:rPr>
              <a:t>μg</a:t>
            </a:r>
            <a:r>
              <a:rPr lang="en-US" sz="2000" dirty="0">
                <a:latin typeface="Trebuchet MS" panose="020B0603020202020204" pitchFamily="34" charset="0"/>
              </a:rPr>
              <a:t>/m</a:t>
            </a:r>
            <a:r>
              <a:rPr lang="en-US" sz="2000" baseline="30000" dirty="0">
                <a:latin typeface="Trebuchet MS" panose="020B0603020202020204" pitchFamily="34" charset="0"/>
              </a:rPr>
              <a:t>3</a:t>
            </a:r>
            <a:r>
              <a:rPr lang="en-US" sz="2000" dirty="0">
                <a:latin typeface="Trebuchet MS" panose="020B0603020202020204" pitchFamily="34" charset="0"/>
              </a:rPr>
              <a:t>, during smoke events concentrations can be several hundred </a:t>
            </a:r>
            <a:r>
              <a:rPr lang="en-US" sz="2000" dirty="0" err="1">
                <a:latin typeface="Trebuchet MS" panose="020B0603020202020204" pitchFamily="34" charset="0"/>
              </a:rPr>
              <a:t>μg</a:t>
            </a:r>
            <a:r>
              <a:rPr lang="en-US" sz="2000" dirty="0">
                <a:latin typeface="Trebuchet MS" panose="020B0603020202020204" pitchFamily="34" charset="0"/>
              </a:rPr>
              <a:t>/m</a:t>
            </a:r>
            <a:r>
              <a:rPr lang="en-US" sz="2000" baseline="30000" dirty="0">
                <a:latin typeface="Trebuchet MS" panose="020B0603020202020204" pitchFamily="34" charset="0"/>
              </a:rPr>
              <a:t>3</a:t>
            </a:r>
            <a:r>
              <a:rPr lang="en-US" sz="2000" dirty="0">
                <a:latin typeface="Trebuchet MS" panose="020B0603020202020204" pitchFamily="34" charset="0"/>
              </a:rPr>
              <a:t> and higher </a:t>
            </a:r>
            <a:br>
              <a:rPr lang="en-US" sz="2000" dirty="0">
                <a:latin typeface="Trebuchet MS" panose="020B0603020202020204" pitchFamily="34" charset="0"/>
              </a:rPr>
            </a:b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Health effects include: respiratory illness, cardiovascular events, depression and stress, and possibly adverse birth outcomes </a:t>
            </a:r>
            <a:br>
              <a:rPr lang="en-US" sz="2000" dirty="0">
                <a:latin typeface="Trebuchet MS" panose="020B0603020202020204" pitchFamily="34" charset="0"/>
              </a:rPr>
            </a:b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People are not aware of the potential health impacts associated with wildland fire exposures…</a:t>
            </a:r>
            <a:r>
              <a:rPr lang="en-US" sz="2000" i="1" dirty="0">
                <a:latin typeface="Trebuchet MS" panose="020B0603020202020204" pitchFamily="34" charset="0"/>
              </a:rPr>
              <a:t>nor what actions they can take to protect themselves </a:t>
            </a:r>
            <a:endParaRPr lang="en-US" sz="2000" dirty="0"/>
          </a:p>
        </p:txBody>
      </p:sp>
      <p:grpSp>
        <p:nvGrpSpPr>
          <p:cNvPr id="6" name="Group 4">
            <a:extLst>
              <a:ext uri="{FF2B5EF4-FFF2-40B4-BE49-F238E27FC236}">
                <a16:creationId xmlns:a16="http://schemas.microsoft.com/office/drawing/2014/main" id="{C4AB18AF-2A4F-4513-8D91-CCB1CB51AEE8}"/>
              </a:ext>
            </a:extLst>
          </p:cNvPr>
          <p:cNvGrpSpPr>
            <a:grpSpLocks noChangeAspect="1"/>
          </p:cNvGrpSpPr>
          <p:nvPr/>
        </p:nvGrpSpPr>
        <p:grpSpPr bwMode="auto">
          <a:xfrm>
            <a:off x="4664741" y="1926512"/>
            <a:ext cx="4355433" cy="3258263"/>
            <a:chOff x="311" y="-752"/>
            <a:chExt cx="5371" cy="4018"/>
          </a:xfrm>
        </p:grpSpPr>
        <p:sp>
          <p:nvSpPr>
            <p:cNvPr id="7" name="AutoShape 3">
              <a:extLst>
                <a:ext uri="{FF2B5EF4-FFF2-40B4-BE49-F238E27FC236}">
                  <a16:creationId xmlns:a16="http://schemas.microsoft.com/office/drawing/2014/main" id="{39D7EAC2-B49E-4E88-93BF-25628B87E59E}"/>
                </a:ext>
              </a:extLst>
            </p:cNvPr>
            <p:cNvSpPr>
              <a:spLocks noChangeAspect="1" noChangeArrowheads="1" noTextEdit="1"/>
            </p:cNvSpPr>
            <p:nvPr/>
          </p:nvSpPr>
          <p:spPr bwMode="auto">
            <a:xfrm>
              <a:off x="311" y="-752"/>
              <a:ext cx="5371" cy="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DA8E0539-F1F2-4A27-BC2F-4D5E1316D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 y="-752"/>
              <a:ext cx="5379" cy="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566537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6242302-03BF-46F9-A0C8-5B188921FE90}">
  <ds:schemaRefs>
    <ds:schemaRef ds:uri="ESRI.ArcGIS.Mapping.OfficeIntegration.PowerPointInfo"/>
  </ds:schemaRefs>
</ds:datastoreItem>
</file>

<file path=customXml/itemProps10.xml><?xml version="1.0" encoding="utf-8"?>
<ds:datastoreItem xmlns:ds="http://schemas.openxmlformats.org/officeDocument/2006/customXml" ds:itemID="{487BA327-E706-4E21-9C44-EBF60742289B}">
  <ds:schemaRefs>
    <ds:schemaRef ds:uri="ESRI.ArcGIS.Mapping.OfficeIntegration.PowerPointInfo"/>
  </ds:schemaRefs>
</ds:datastoreItem>
</file>

<file path=customXml/itemProps11.xml><?xml version="1.0" encoding="utf-8"?>
<ds:datastoreItem xmlns:ds="http://schemas.openxmlformats.org/officeDocument/2006/customXml" ds:itemID="{CDAC738F-491D-43C8-9F22-A20B3B08BBDA}">
  <ds:schemaRefs>
    <ds:schemaRef ds:uri="ESRI.ArcGIS.Mapping.OfficeIntegration.PowerPointInfo"/>
  </ds:schemaRefs>
</ds:datastoreItem>
</file>

<file path=customXml/itemProps12.xml><?xml version="1.0" encoding="utf-8"?>
<ds:datastoreItem xmlns:ds="http://schemas.openxmlformats.org/officeDocument/2006/customXml" ds:itemID="{D7BA4966-6445-4D1A-B88B-95B1C633D3E2}">
  <ds:schemaRefs>
    <ds:schemaRef ds:uri="ESRI.ArcGIS.Mapping.OfficeIntegration.PowerPointInfo"/>
  </ds:schemaRefs>
</ds:datastoreItem>
</file>

<file path=customXml/itemProps13.xml><?xml version="1.0" encoding="utf-8"?>
<ds:datastoreItem xmlns:ds="http://schemas.openxmlformats.org/officeDocument/2006/customXml" ds:itemID="{DF480A44-E612-4F8C-A944-CC6DB21B71B7}">
  <ds:schemaRefs>
    <ds:schemaRef ds:uri="ESRI.ArcGIS.Mapping.OfficeIntegration.PowerPointInfo"/>
  </ds:schemaRefs>
</ds:datastoreItem>
</file>

<file path=customXml/itemProps14.xml><?xml version="1.0" encoding="utf-8"?>
<ds:datastoreItem xmlns:ds="http://schemas.openxmlformats.org/officeDocument/2006/customXml" ds:itemID="{3AB985BC-ADA7-4060-AC70-E6055B45A79F}">
  <ds:schemaRefs>
    <ds:schemaRef ds:uri="ESRI.ArcGIS.Mapping.OfficeIntegration.PowerPointInfo"/>
  </ds:schemaRefs>
</ds:datastoreItem>
</file>

<file path=customXml/itemProps15.xml><?xml version="1.0" encoding="utf-8"?>
<ds:datastoreItem xmlns:ds="http://schemas.openxmlformats.org/officeDocument/2006/customXml" ds:itemID="{A265D998-300E-4031-9FE1-391258CEE068}">
  <ds:schemaRefs>
    <ds:schemaRef ds:uri="ESRI.ArcGIS.Mapping.OfficeIntegration.PowerPointInfo"/>
  </ds:schemaRefs>
</ds:datastoreItem>
</file>

<file path=customXml/itemProps16.xml><?xml version="1.0" encoding="utf-8"?>
<ds:datastoreItem xmlns:ds="http://schemas.openxmlformats.org/officeDocument/2006/customXml" ds:itemID="{31FF4297-F9CA-4699-AAB3-4CEFC50B877C}">
  <ds:schemaRefs>
    <ds:schemaRef ds:uri="ESRI.ArcGIS.Mapping.OfficeIntegration.PowerPointInfo"/>
  </ds:schemaRefs>
</ds:datastoreItem>
</file>

<file path=customXml/itemProps17.xml><?xml version="1.0" encoding="utf-8"?>
<ds:datastoreItem xmlns:ds="http://schemas.openxmlformats.org/officeDocument/2006/customXml" ds:itemID="{B63D382C-5B44-4602-B594-98BE858A62A2}">
  <ds:schemaRefs>
    <ds:schemaRef ds:uri="ESRI.ArcGIS.Mapping.OfficeIntegration.PowerPointInfo"/>
  </ds:schemaRefs>
</ds:datastoreItem>
</file>

<file path=customXml/itemProps18.xml><?xml version="1.0" encoding="utf-8"?>
<ds:datastoreItem xmlns:ds="http://schemas.openxmlformats.org/officeDocument/2006/customXml" ds:itemID="{DCB92AC1-6C5E-45A7-A385-07B04D519796}">
  <ds:schemaRefs>
    <ds:schemaRef ds:uri="ESRI.ArcGIS.Mapping.OfficeIntegration.PowerPointInfo"/>
  </ds:schemaRefs>
</ds:datastoreItem>
</file>

<file path=customXml/itemProps19.xml><?xml version="1.0" encoding="utf-8"?>
<ds:datastoreItem xmlns:ds="http://schemas.openxmlformats.org/officeDocument/2006/customXml" ds:itemID="{F73E1C22-B935-4D39-BFDA-F75EB6B14239}">
  <ds:schemaRefs>
    <ds:schemaRef ds:uri="ESRI.ArcGIS.Mapping.OfficeIntegration.PowerPointInfo"/>
  </ds:schemaRefs>
</ds:datastoreItem>
</file>

<file path=customXml/itemProps2.xml><?xml version="1.0" encoding="utf-8"?>
<ds:datastoreItem xmlns:ds="http://schemas.openxmlformats.org/officeDocument/2006/customXml" ds:itemID="{8F1B2FD8-B25B-423B-A0B1-F43A73B8D71C}">
  <ds:schemaRefs>
    <ds:schemaRef ds:uri="ESRI.ArcGIS.Mapping.OfficeIntegration.PowerPointInfo"/>
  </ds:schemaRefs>
</ds:datastoreItem>
</file>

<file path=customXml/itemProps20.xml><?xml version="1.0" encoding="utf-8"?>
<ds:datastoreItem xmlns:ds="http://schemas.openxmlformats.org/officeDocument/2006/customXml" ds:itemID="{AB11FBB8-DAD1-4962-9CD0-BB697FDB2CC1}">
  <ds:schemaRefs>
    <ds:schemaRef ds:uri="ESRI.ArcGIS.Mapping.OfficeIntegration.PowerPointInfo"/>
  </ds:schemaRefs>
</ds:datastoreItem>
</file>

<file path=customXml/itemProps21.xml><?xml version="1.0" encoding="utf-8"?>
<ds:datastoreItem xmlns:ds="http://schemas.openxmlformats.org/officeDocument/2006/customXml" ds:itemID="{EBF8CA69-FA33-45CE-81D8-FBF39677ED93}">
  <ds:schemaRefs>
    <ds:schemaRef ds:uri="ESRI.ArcGIS.Mapping.OfficeIntegration.PowerPointInfo"/>
  </ds:schemaRefs>
</ds:datastoreItem>
</file>

<file path=customXml/itemProps22.xml><?xml version="1.0" encoding="utf-8"?>
<ds:datastoreItem xmlns:ds="http://schemas.openxmlformats.org/officeDocument/2006/customXml" ds:itemID="{580A5894-12F9-480A-862E-4BD419B1C7BC}">
  <ds:schemaRefs>
    <ds:schemaRef ds:uri="ESRI.ArcGIS.Mapping.OfficeIntegration.PowerPointInfo"/>
  </ds:schemaRefs>
</ds:datastoreItem>
</file>

<file path=customXml/itemProps23.xml><?xml version="1.0" encoding="utf-8"?>
<ds:datastoreItem xmlns:ds="http://schemas.openxmlformats.org/officeDocument/2006/customXml" ds:itemID="{78A930A9-C386-4140-AA01-56FAA0199CD8}">
  <ds:schemaRefs>
    <ds:schemaRef ds:uri="ESRI.ArcGIS.Mapping.OfficeIntegration.PowerPointInfo"/>
  </ds:schemaRefs>
</ds:datastoreItem>
</file>

<file path=customXml/itemProps24.xml><?xml version="1.0" encoding="utf-8"?>
<ds:datastoreItem xmlns:ds="http://schemas.openxmlformats.org/officeDocument/2006/customXml" ds:itemID="{514B77E9-3FA2-4B27-A937-B3F657250589}">
  <ds:schemaRefs>
    <ds:schemaRef ds:uri="ESRI.ArcGIS.Mapping.OfficeIntegration.PowerPointInfo"/>
  </ds:schemaRefs>
</ds:datastoreItem>
</file>

<file path=customXml/itemProps25.xml><?xml version="1.0" encoding="utf-8"?>
<ds:datastoreItem xmlns:ds="http://schemas.openxmlformats.org/officeDocument/2006/customXml" ds:itemID="{36176BB8-D56D-4FDE-AAB5-96D189DE8632}">
  <ds:schemaRefs>
    <ds:schemaRef ds:uri="ESRI.ArcGIS.Mapping.OfficeIntegration.PowerPointInfo"/>
  </ds:schemaRefs>
</ds:datastoreItem>
</file>

<file path=customXml/itemProps26.xml><?xml version="1.0" encoding="utf-8"?>
<ds:datastoreItem xmlns:ds="http://schemas.openxmlformats.org/officeDocument/2006/customXml" ds:itemID="{156ABD1A-7E44-496D-A6CF-11DC21DEAAAD}">
  <ds:schemaRefs>
    <ds:schemaRef ds:uri="ESRI.ArcGIS.Mapping.OfficeIntegration.PowerPointInfo"/>
  </ds:schemaRefs>
</ds:datastoreItem>
</file>

<file path=customXml/itemProps27.xml><?xml version="1.0" encoding="utf-8"?>
<ds:datastoreItem xmlns:ds="http://schemas.openxmlformats.org/officeDocument/2006/customXml" ds:itemID="{42C9533B-C5D2-4FA0-883E-87BFDBC1D4CD}">
  <ds:schemaRefs>
    <ds:schemaRef ds:uri="ESRI.ArcGIS.Mapping.OfficeIntegration.PowerPointInfo"/>
  </ds:schemaRefs>
</ds:datastoreItem>
</file>

<file path=customXml/itemProps28.xml><?xml version="1.0" encoding="utf-8"?>
<ds:datastoreItem xmlns:ds="http://schemas.openxmlformats.org/officeDocument/2006/customXml" ds:itemID="{BFDD7B07-68E7-4F21-900E-C5BBA6F1257C}">
  <ds:schemaRefs>
    <ds:schemaRef ds:uri="ESRI.ArcGIS.Mapping.OfficeIntegration.PowerPointInfo"/>
  </ds:schemaRefs>
</ds:datastoreItem>
</file>

<file path=customXml/itemProps29.xml><?xml version="1.0" encoding="utf-8"?>
<ds:datastoreItem xmlns:ds="http://schemas.openxmlformats.org/officeDocument/2006/customXml" ds:itemID="{C0765CC3-59DC-4C53-BC78-C42D15740E1F}">
  <ds:schemaRefs>
    <ds:schemaRef ds:uri="ESRI.ArcGIS.Mapping.OfficeIntegration.PowerPointInfo"/>
  </ds:schemaRefs>
</ds:datastoreItem>
</file>

<file path=customXml/itemProps3.xml><?xml version="1.0" encoding="utf-8"?>
<ds:datastoreItem xmlns:ds="http://schemas.openxmlformats.org/officeDocument/2006/customXml" ds:itemID="{71172D3E-BFBA-4D4C-811D-748C7E464F9D}">
  <ds:schemaRefs>
    <ds:schemaRef ds:uri="ESRI.ArcGIS.Mapping.OfficeIntegration.PowerPointInfo"/>
  </ds:schemaRefs>
</ds:datastoreItem>
</file>

<file path=customXml/itemProps30.xml><?xml version="1.0" encoding="utf-8"?>
<ds:datastoreItem xmlns:ds="http://schemas.openxmlformats.org/officeDocument/2006/customXml" ds:itemID="{CA0991D8-0237-4EED-9D5E-8B5B0F9AA7C9}">
  <ds:schemaRefs>
    <ds:schemaRef ds:uri="ESRI.ArcGIS.Mapping.OfficeIntegration.PowerPointInfo"/>
  </ds:schemaRefs>
</ds:datastoreItem>
</file>

<file path=customXml/itemProps31.xml><?xml version="1.0" encoding="utf-8"?>
<ds:datastoreItem xmlns:ds="http://schemas.openxmlformats.org/officeDocument/2006/customXml" ds:itemID="{0340274A-B19F-4932-B3ED-E085ACB90C99}">
  <ds:schemaRefs>
    <ds:schemaRef ds:uri="ESRI.ArcGIS.Mapping.OfficeIntegration.PowerPointInfo"/>
  </ds:schemaRefs>
</ds:datastoreItem>
</file>

<file path=customXml/itemProps32.xml><?xml version="1.0" encoding="utf-8"?>
<ds:datastoreItem xmlns:ds="http://schemas.openxmlformats.org/officeDocument/2006/customXml" ds:itemID="{A4E0B092-514B-4B02-B4D5-76D857D5BDB8}">
  <ds:schemaRefs>
    <ds:schemaRef ds:uri="ESRI.ArcGIS.Mapping.OfficeIntegration.PowerPointInfo"/>
  </ds:schemaRefs>
</ds:datastoreItem>
</file>

<file path=customXml/itemProps33.xml><?xml version="1.0" encoding="utf-8"?>
<ds:datastoreItem xmlns:ds="http://schemas.openxmlformats.org/officeDocument/2006/customXml" ds:itemID="{2461F679-7AB8-42CA-BCB1-D5591201DD5B}">
  <ds:schemaRefs>
    <ds:schemaRef ds:uri="ESRI.ArcGIS.Mapping.OfficeIntegration.PowerPointInfo"/>
  </ds:schemaRefs>
</ds:datastoreItem>
</file>

<file path=customXml/itemProps34.xml><?xml version="1.0" encoding="utf-8"?>
<ds:datastoreItem xmlns:ds="http://schemas.openxmlformats.org/officeDocument/2006/customXml" ds:itemID="{69D2EF96-CDD4-4F1E-8380-44C8125F2D23}">
  <ds:schemaRefs>
    <ds:schemaRef ds:uri="ESRI.ArcGIS.Mapping.OfficeIntegration.PowerPointInfo"/>
  </ds:schemaRefs>
</ds:datastoreItem>
</file>

<file path=customXml/itemProps35.xml><?xml version="1.0" encoding="utf-8"?>
<ds:datastoreItem xmlns:ds="http://schemas.openxmlformats.org/officeDocument/2006/customXml" ds:itemID="{F814C237-7775-427C-98D3-5044398D6AB3}">
  <ds:schemaRefs>
    <ds:schemaRef ds:uri="ESRI.ArcGIS.Mapping.OfficeIntegration.PowerPointInfo"/>
  </ds:schemaRefs>
</ds:datastoreItem>
</file>

<file path=customXml/itemProps36.xml><?xml version="1.0" encoding="utf-8"?>
<ds:datastoreItem xmlns:ds="http://schemas.openxmlformats.org/officeDocument/2006/customXml" ds:itemID="{C50395A4-CC3E-4DB3-81DC-9CE3F8D1AE8C}">
  <ds:schemaRefs>
    <ds:schemaRef ds:uri="ESRI.ArcGIS.Mapping.OfficeIntegration.PowerPointInfo"/>
  </ds:schemaRefs>
</ds:datastoreItem>
</file>

<file path=customXml/itemProps37.xml><?xml version="1.0" encoding="utf-8"?>
<ds:datastoreItem xmlns:ds="http://schemas.openxmlformats.org/officeDocument/2006/customXml" ds:itemID="{3FF65283-0580-48A5-BB58-E7D64727870A}">
  <ds:schemaRefs>
    <ds:schemaRef ds:uri="ESRI.ArcGIS.Mapping.OfficeIntegration.PowerPointInfo"/>
  </ds:schemaRefs>
</ds:datastoreItem>
</file>

<file path=customXml/itemProps38.xml><?xml version="1.0" encoding="utf-8"?>
<ds:datastoreItem xmlns:ds="http://schemas.openxmlformats.org/officeDocument/2006/customXml" ds:itemID="{096548C0-E4AB-4F06-8ECB-55DEE90DD2EB}">
  <ds:schemaRefs>
    <ds:schemaRef ds:uri="ESRI.ArcGIS.Mapping.OfficeIntegration.PowerPointInfo"/>
  </ds:schemaRefs>
</ds:datastoreItem>
</file>

<file path=customXml/itemProps39.xml><?xml version="1.0" encoding="utf-8"?>
<ds:datastoreItem xmlns:ds="http://schemas.openxmlformats.org/officeDocument/2006/customXml" ds:itemID="{DB55F20B-076F-47AE-B031-50FF4BB8C254}">
  <ds:schemaRefs>
    <ds:schemaRef ds:uri="ESRI.ArcGIS.Mapping.OfficeIntegration.PowerPointInfo"/>
  </ds:schemaRefs>
</ds:datastoreItem>
</file>

<file path=customXml/itemProps4.xml><?xml version="1.0" encoding="utf-8"?>
<ds:datastoreItem xmlns:ds="http://schemas.openxmlformats.org/officeDocument/2006/customXml" ds:itemID="{A8D08219-AB3F-4452-A82C-A07372AEF468}">
  <ds:schemaRefs>
    <ds:schemaRef ds:uri="ESRI.ArcGIS.Mapping.OfficeIntegration.PowerPointInfo"/>
  </ds:schemaRefs>
</ds:datastoreItem>
</file>

<file path=customXml/itemProps40.xml><?xml version="1.0" encoding="utf-8"?>
<ds:datastoreItem xmlns:ds="http://schemas.openxmlformats.org/officeDocument/2006/customXml" ds:itemID="{65DE885D-7C0A-42B9-803A-67216FB6103A}">
  <ds:schemaRefs>
    <ds:schemaRef ds:uri="ESRI.ArcGIS.Mapping.OfficeIntegration.PowerPointInfo"/>
  </ds:schemaRefs>
</ds:datastoreItem>
</file>

<file path=customXml/itemProps41.xml><?xml version="1.0" encoding="utf-8"?>
<ds:datastoreItem xmlns:ds="http://schemas.openxmlformats.org/officeDocument/2006/customXml" ds:itemID="{4051862B-BDCF-4443-8CAD-639B872A2D33}">
  <ds:schemaRefs>
    <ds:schemaRef ds:uri="ESRI.ArcGIS.Mapping.OfficeIntegration.PowerPointInfo"/>
  </ds:schemaRefs>
</ds:datastoreItem>
</file>

<file path=customXml/itemProps42.xml><?xml version="1.0" encoding="utf-8"?>
<ds:datastoreItem xmlns:ds="http://schemas.openxmlformats.org/officeDocument/2006/customXml" ds:itemID="{4D77033F-13ED-467C-999E-B21E4CAC0271}">
  <ds:schemaRefs>
    <ds:schemaRef ds:uri="ESRI.ArcGIS.Mapping.OfficeIntegration.PowerPointInfo"/>
  </ds:schemaRefs>
</ds:datastoreItem>
</file>

<file path=customXml/itemProps43.xml><?xml version="1.0" encoding="utf-8"?>
<ds:datastoreItem xmlns:ds="http://schemas.openxmlformats.org/officeDocument/2006/customXml" ds:itemID="{E1676DE1-FDFE-4A58-98E7-AB487FB88CFE}">
  <ds:schemaRefs>
    <ds:schemaRef ds:uri="ESRI.ArcGIS.Mapping.OfficeIntegration.PowerPointInfo"/>
  </ds:schemaRefs>
</ds:datastoreItem>
</file>

<file path=customXml/itemProps44.xml><?xml version="1.0" encoding="utf-8"?>
<ds:datastoreItem xmlns:ds="http://schemas.openxmlformats.org/officeDocument/2006/customXml" ds:itemID="{DE449FD9-6249-46B8-ADCC-35C9C504A111}">
  <ds:schemaRefs>
    <ds:schemaRef ds:uri="ESRI.ArcGIS.Mapping.OfficeIntegration.PowerPointInfo"/>
  </ds:schemaRefs>
</ds:datastoreItem>
</file>

<file path=customXml/itemProps45.xml><?xml version="1.0" encoding="utf-8"?>
<ds:datastoreItem xmlns:ds="http://schemas.openxmlformats.org/officeDocument/2006/customXml" ds:itemID="{5C179B43-DF3C-4826-99F4-20BF2BF60602}">
  <ds:schemaRefs>
    <ds:schemaRef ds:uri="ESRI.ArcGIS.Mapping.OfficeIntegration.PowerPointInfo"/>
  </ds:schemaRefs>
</ds:datastoreItem>
</file>

<file path=customXml/itemProps46.xml><?xml version="1.0" encoding="utf-8"?>
<ds:datastoreItem xmlns:ds="http://schemas.openxmlformats.org/officeDocument/2006/customXml" ds:itemID="{D5915481-A23F-4C5C-9B7E-C595B4FADC9C}">
  <ds:schemaRefs>
    <ds:schemaRef ds:uri="ESRI.ArcGIS.Mapping.OfficeIntegration.PowerPointInfo"/>
  </ds:schemaRefs>
</ds:datastoreItem>
</file>

<file path=customXml/itemProps47.xml><?xml version="1.0" encoding="utf-8"?>
<ds:datastoreItem xmlns:ds="http://schemas.openxmlformats.org/officeDocument/2006/customXml" ds:itemID="{66545ED7-7CAE-4838-B46B-D83A9497487B}">
  <ds:schemaRefs>
    <ds:schemaRef ds:uri="ESRI.ArcGIS.Mapping.OfficeIntegration.PowerPointInfo"/>
  </ds:schemaRefs>
</ds:datastoreItem>
</file>

<file path=customXml/itemProps48.xml><?xml version="1.0" encoding="utf-8"?>
<ds:datastoreItem xmlns:ds="http://schemas.openxmlformats.org/officeDocument/2006/customXml" ds:itemID="{CE0741C5-C89A-4F49-B3E7-094577A5DBCC}">
  <ds:schemaRefs>
    <ds:schemaRef ds:uri="ESRI.ArcGIS.Mapping.OfficeIntegration.PowerPointInfo"/>
  </ds:schemaRefs>
</ds:datastoreItem>
</file>

<file path=customXml/itemProps49.xml><?xml version="1.0" encoding="utf-8"?>
<ds:datastoreItem xmlns:ds="http://schemas.openxmlformats.org/officeDocument/2006/customXml" ds:itemID="{A64505B9-B3E5-4FD3-8387-C96DFC85A860}">
  <ds:schemaRefs>
    <ds:schemaRef ds:uri="ESRI.ArcGIS.Mapping.OfficeIntegration.PowerPointInfo"/>
  </ds:schemaRefs>
</ds:datastoreItem>
</file>

<file path=customXml/itemProps5.xml><?xml version="1.0" encoding="utf-8"?>
<ds:datastoreItem xmlns:ds="http://schemas.openxmlformats.org/officeDocument/2006/customXml" ds:itemID="{D9FAC51C-9844-4E7B-9B26-0533B5EBB811}">
  <ds:schemaRefs>
    <ds:schemaRef ds:uri="ESRI.ArcGIS.Mapping.OfficeIntegration.PowerPointInfo"/>
  </ds:schemaRefs>
</ds:datastoreItem>
</file>

<file path=customXml/itemProps50.xml><?xml version="1.0" encoding="utf-8"?>
<ds:datastoreItem xmlns:ds="http://schemas.openxmlformats.org/officeDocument/2006/customXml" ds:itemID="{207CBCEF-2309-4BC9-A1C4-AA771A6D57B2}">
  <ds:schemaRefs>
    <ds:schemaRef ds:uri="ESRI.ArcGIS.Mapping.OfficeIntegration.PowerPointInfo"/>
  </ds:schemaRefs>
</ds:datastoreItem>
</file>

<file path=customXml/itemProps51.xml><?xml version="1.0" encoding="utf-8"?>
<ds:datastoreItem xmlns:ds="http://schemas.openxmlformats.org/officeDocument/2006/customXml" ds:itemID="{7649BF9C-7AB0-4F43-85AF-6549FC4AA8A0}">
  <ds:schemaRefs>
    <ds:schemaRef ds:uri="ESRI.ArcGIS.Mapping.OfficeIntegration.PowerPointInfo"/>
  </ds:schemaRefs>
</ds:datastoreItem>
</file>

<file path=customXml/itemProps52.xml><?xml version="1.0" encoding="utf-8"?>
<ds:datastoreItem xmlns:ds="http://schemas.openxmlformats.org/officeDocument/2006/customXml" ds:itemID="{628801DF-03B0-4C8B-89BC-E0EB4A5455AD}">
  <ds:schemaRefs>
    <ds:schemaRef ds:uri="ESRI.ArcGIS.Mapping.OfficeIntegration.PowerPointInfo"/>
  </ds:schemaRefs>
</ds:datastoreItem>
</file>

<file path=customXml/itemProps53.xml><?xml version="1.0" encoding="utf-8"?>
<ds:datastoreItem xmlns:ds="http://schemas.openxmlformats.org/officeDocument/2006/customXml" ds:itemID="{03B09388-0633-4921-BF27-30E6C8C04F59}">
  <ds:schemaRefs>
    <ds:schemaRef ds:uri="ESRI.ArcGIS.Mapping.OfficeIntegration.PowerPointInfo"/>
  </ds:schemaRefs>
</ds:datastoreItem>
</file>

<file path=customXml/itemProps54.xml><?xml version="1.0" encoding="utf-8"?>
<ds:datastoreItem xmlns:ds="http://schemas.openxmlformats.org/officeDocument/2006/customXml" ds:itemID="{FDB45376-48CF-4482-B1B8-7BBBDAC952FE}">
  <ds:schemaRefs>
    <ds:schemaRef ds:uri="ESRI.ArcGIS.Mapping.OfficeIntegration.PowerPointInfo"/>
  </ds:schemaRefs>
</ds:datastoreItem>
</file>

<file path=customXml/itemProps55.xml><?xml version="1.0" encoding="utf-8"?>
<ds:datastoreItem xmlns:ds="http://schemas.openxmlformats.org/officeDocument/2006/customXml" ds:itemID="{9294E758-90FB-42AE-8952-041D11A6F719}">
  <ds:schemaRefs>
    <ds:schemaRef ds:uri="ESRI.ArcGIS.Mapping.OfficeIntegration.PowerPointInfo"/>
  </ds:schemaRefs>
</ds:datastoreItem>
</file>

<file path=customXml/itemProps56.xml><?xml version="1.0" encoding="utf-8"?>
<ds:datastoreItem xmlns:ds="http://schemas.openxmlformats.org/officeDocument/2006/customXml" ds:itemID="{D61F23C3-584E-40CD-8360-7FB0E2CB7330}">
  <ds:schemaRefs>
    <ds:schemaRef ds:uri="ESRI.ArcGIS.Mapping.OfficeIntegration.PowerPointInfo"/>
  </ds:schemaRefs>
</ds:datastoreItem>
</file>

<file path=customXml/itemProps57.xml><?xml version="1.0" encoding="utf-8"?>
<ds:datastoreItem xmlns:ds="http://schemas.openxmlformats.org/officeDocument/2006/customXml" ds:itemID="{DA7F314F-84B5-4960-82CF-090F1CA7DD98}">
  <ds:schemaRefs>
    <ds:schemaRef ds:uri="ESRI.ArcGIS.Mapping.OfficeIntegration.PowerPointInfo"/>
  </ds:schemaRefs>
</ds:datastoreItem>
</file>

<file path=customXml/itemProps58.xml><?xml version="1.0" encoding="utf-8"?>
<ds:datastoreItem xmlns:ds="http://schemas.openxmlformats.org/officeDocument/2006/customXml" ds:itemID="{369338B4-0FC9-473B-AFA7-9338AF881948}">
  <ds:schemaRefs>
    <ds:schemaRef ds:uri="ESRI.ArcGIS.Mapping.OfficeIntegration.PowerPointInfo"/>
  </ds:schemaRefs>
</ds:datastoreItem>
</file>

<file path=customXml/itemProps59.xml><?xml version="1.0" encoding="utf-8"?>
<ds:datastoreItem xmlns:ds="http://schemas.openxmlformats.org/officeDocument/2006/customXml" ds:itemID="{245AF805-2F7A-43D1-8AF1-4A19C7683FCC}">
  <ds:schemaRefs>
    <ds:schemaRef ds:uri="ESRI.ArcGIS.Mapping.OfficeIntegration.PowerPointInfo"/>
  </ds:schemaRefs>
</ds:datastoreItem>
</file>

<file path=customXml/itemProps6.xml><?xml version="1.0" encoding="utf-8"?>
<ds:datastoreItem xmlns:ds="http://schemas.openxmlformats.org/officeDocument/2006/customXml" ds:itemID="{E90EE9ED-BF12-499B-8822-202067589BA1}">
  <ds:schemaRefs>
    <ds:schemaRef ds:uri="ESRI.ArcGIS.Mapping.OfficeIntegration.PowerPointInfo"/>
  </ds:schemaRefs>
</ds:datastoreItem>
</file>

<file path=customXml/itemProps60.xml><?xml version="1.0" encoding="utf-8"?>
<ds:datastoreItem xmlns:ds="http://schemas.openxmlformats.org/officeDocument/2006/customXml" ds:itemID="{A51782A6-9DE5-4E6D-BB93-3C17B39BBBE5}">
  <ds:schemaRefs>
    <ds:schemaRef ds:uri="ESRI.ArcGIS.Mapping.OfficeIntegration.PowerPointInfo"/>
  </ds:schemaRefs>
</ds:datastoreItem>
</file>

<file path=customXml/itemProps61.xml><?xml version="1.0" encoding="utf-8"?>
<ds:datastoreItem xmlns:ds="http://schemas.openxmlformats.org/officeDocument/2006/customXml" ds:itemID="{7C4AB65B-52F3-4BFC-A317-EB9C1AD74CE2}">
  <ds:schemaRefs>
    <ds:schemaRef ds:uri="ESRI.ArcGIS.Mapping.OfficeIntegration.PowerPointInfo"/>
  </ds:schemaRefs>
</ds:datastoreItem>
</file>

<file path=customXml/itemProps62.xml><?xml version="1.0" encoding="utf-8"?>
<ds:datastoreItem xmlns:ds="http://schemas.openxmlformats.org/officeDocument/2006/customXml" ds:itemID="{ACC61585-FCE5-4DA0-9B4E-8F54575FF2C2}">
  <ds:schemaRefs>
    <ds:schemaRef ds:uri="ESRI.ArcGIS.Mapping.OfficeIntegration.PowerPointInfo"/>
  </ds:schemaRefs>
</ds:datastoreItem>
</file>

<file path=customXml/itemProps63.xml><?xml version="1.0" encoding="utf-8"?>
<ds:datastoreItem xmlns:ds="http://schemas.openxmlformats.org/officeDocument/2006/customXml" ds:itemID="{41D4A991-A679-4D3C-9368-5A084BDA6F66}">
  <ds:schemaRefs>
    <ds:schemaRef ds:uri="ESRI.ArcGIS.Mapping.OfficeIntegration.PowerPointInfo"/>
  </ds:schemaRefs>
</ds:datastoreItem>
</file>

<file path=customXml/itemProps64.xml><?xml version="1.0" encoding="utf-8"?>
<ds:datastoreItem xmlns:ds="http://schemas.openxmlformats.org/officeDocument/2006/customXml" ds:itemID="{43BA2CC6-190F-43C5-BFA8-8BDF001BAC11}">
  <ds:schemaRefs>
    <ds:schemaRef ds:uri="ESRI.ArcGIS.Mapping.OfficeIntegration.PowerPointInfo"/>
  </ds:schemaRefs>
</ds:datastoreItem>
</file>

<file path=customXml/itemProps65.xml><?xml version="1.0" encoding="utf-8"?>
<ds:datastoreItem xmlns:ds="http://schemas.openxmlformats.org/officeDocument/2006/customXml" ds:itemID="{3842F1A6-2ECD-449A-9B72-0F83BE3D7A3A}">
  <ds:schemaRefs>
    <ds:schemaRef ds:uri="ESRI.ArcGIS.Mapping.OfficeIntegration.PowerPointInfo"/>
  </ds:schemaRefs>
</ds:datastoreItem>
</file>

<file path=customXml/itemProps66.xml><?xml version="1.0" encoding="utf-8"?>
<ds:datastoreItem xmlns:ds="http://schemas.openxmlformats.org/officeDocument/2006/customXml" ds:itemID="{DFA95862-C5CB-4A65-AAF5-1ED202BD809D}">
  <ds:schemaRefs>
    <ds:schemaRef ds:uri="ESRI.ArcGIS.Mapping.OfficeIntegration.PowerPointInfo"/>
  </ds:schemaRefs>
</ds:datastoreItem>
</file>

<file path=customXml/itemProps67.xml><?xml version="1.0" encoding="utf-8"?>
<ds:datastoreItem xmlns:ds="http://schemas.openxmlformats.org/officeDocument/2006/customXml" ds:itemID="{795ED5FF-52FB-4982-B582-85D921187AE2}">
  <ds:schemaRefs>
    <ds:schemaRef ds:uri="ESRI.ArcGIS.Mapping.OfficeIntegration.PowerPointInfo"/>
  </ds:schemaRefs>
</ds:datastoreItem>
</file>

<file path=customXml/itemProps68.xml><?xml version="1.0" encoding="utf-8"?>
<ds:datastoreItem xmlns:ds="http://schemas.openxmlformats.org/officeDocument/2006/customXml" ds:itemID="{A93616E7-B3AE-4F5D-8816-4FFE447716F8}">
  <ds:schemaRefs>
    <ds:schemaRef ds:uri="ESRI.ArcGIS.Mapping.OfficeIntegration.PowerPointInfo"/>
  </ds:schemaRefs>
</ds:datastoreItem>
</file>

<file path=customXml/itemProps69.xml><?xml version="1.0" encoding="utf-8"?>
<ds:datastoreItem xmlns:ds="http://schemas.openxmlformats.org/officeDocument/2006/customXml" ds:itemID="{81BF67B4-1762-4407-9C61-684DCF349C59}">
  <ds:schemaRefs>
    <ds:schemaRef ds:uri="ESRI.ArcGIS.Mapping.OfficeIntegration.PowerPointInfo"/>
  </ds:schemaRefs>
</ds:datastoreItem>
</file>

<file path=customXml/itemProps7.xml><?xml version="1.0" encoding="utf-8"?>
<ds:datastoreItem xmlns:ds="http://schemas.openxmlformats.org/officeDocument/2006/customXml" ds:itemID="{CA31123A-C03D-4329-B095-9600A4BD8B55}">
  <ds:schemaRefs>
    <ds:schemaRef ds:uri="ESRI.ArcGIS.Mapping.OfficeIntegration.PowerPointInfo"/>
  </ds:schemaRefs>
</ds:datastoreItem>
</file>

<file path=customXml/itemProps70.xml><?xml version="1.0" encoding="utf-8"?>
<ds:datastoreItem xmlns:ds="http://schemas.openxmlformats.org/officeDocument/2006/customXml" ds:itemID="{9F5B79AE-07AF-4A3E-80F0-D85024BBFE91}">
  <ds:schemaRefs>
    <ds:schemaRef ds:uri="ESRI.ArcGIS.Mapping.OfficeIntegration.PowerPointInfo"/>
  </ds:schemaRefs>
</ds:datastoreItem>
</file>

<file path=customXml/itemProps71.xml><?xml version="1.0" encoding="utf-8"?>
<ds:datastoreItem xmlns:ds="http://schemas.openxmlformats.org/officeDocument/2006/customXml" ds:itemID="{2400574E-5112-4FA4-B624-BCBEA36A499E}">
  <ds:schemaRefs>
    <ds:schemaRef ds:uri="ESRI.ArcGIS.Mapping.OfficeIntegration.PowerPointInfo"/>
  </ds:schemaRefs>
</ds:datastoreItem>
</file>

<file path=customXml/itemProps72.xml><?xml version="1.0" encoding="utf-8"?>
<ds:datastoreItem xmlns:ds="http://schemas.openxmlformats.org/officeDocument/2006/customXml" ds:itemID="{392EF041-9992-4F9E-A555-ADE46E7F0E65}">
  <ds:schemaRefs>
    <ds:schemaRef ds:uri="ESRI.ArcGIS.Mapping.OfficeIntegration.PowerPointInfo"/>
  </ds:schemaRefs>
</ds:datastoreItem>
</file>

<file path=customXml/itemProps73.xml><?xml version="1.0" encoding="utf-8"?>
<ds:datastoreItem xmlns:ds="http://schemas.openxmlformats.org/officeDocument/2006/customXml" ds:itemID="{E72854EC-0113-4C2D-9757-2C74CB00F920}">
  <ds:schemaRefs>
    <ds:schemaRef ds:uri="ESRI.ArcGIS.Mapping.OfficeIntegration.PowerPointInfo"/>
  </ds:schemaRefs>
</ds:datastoreItem>
</file>

<file path=customXml/itemProps74.xml><?xml version="1.0" encoding="utf-8"?>
<ds:datastoreItem xmlns:ds="http://schemas.openxmlformats.org/officeDocument/2006/customXml" ds:itemID="{642729B3-6E9A-4F08-90DF-A8148EC8F775}">
  <ds:schemaRefs>
    <ds:schemaRef ds:uri="ESRI.ArcGIS.Mapping.OfficeIntegration.PowerPointInfo"/>
  </ds:schemaRefs>
</ds:datastoreItem>
</file>

<file path=customXml/itemProps8.xml><?xml version="1.0" encoding="utf-8"?>
<ds:datastoreItem xmlns:ds="http://schemas.openxmlformats.org/officeDocument/2006/customXml" ds:itemID="{E2EEAB9B-C1B5-42B8-AF52-70AD001FB50B}">
  <ds:schemaRefs>
    <ds:schemaRef ds:uri="ESRI.ArcGIS.Mapping.OfficeIntegration.PowerPointInfo"/>
  </ds:schemaRefs>
</ds:datastoreItem>
</file>

<file path=customXml/itemProps9.xml><?xml version="1.0" encoding="utf-8"?>
<ds:datastoreItem xmlns:ds="http://schemas.openxmlformats.org/officeDocument/2006/customXml" ds:itemID="{905973D1-3E70-4DDD-B4FD-58C52D6CFA9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6501</TotalTime>
  <Words>1529</Words>
  <Application>Microsoft Office PowerPoint</Application>
  <PresentationFormat>On-screen Show (4:3)</PresentationFormat>
  <Paragraphs>212</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Courier New</vt:lpstr>
      <vt:lpstr>Gill Sans MT</vt:lpstr>
      <vt:lpstr>Symbol</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Thornhill, Alan D</dc:creator>
  <cp:lastModifiedBy>Markwiese, James</cp:lastModifiedBy>
  <cp:revision>269</cp:revision>
  <cp:lastPrinted>2016-08-24T22:32:02Z</cp:lastPrinted>
  <dcterms:created xsi:type="dcterms:W3CDTF">2016-08-19T18:02:25Z</dcterms:created>
  <dcterms:modified xsi:type="dcterms:W3CDTF">2019-08-09T17:47:50Z</dcterms:modified>
</cp:coreProperties>
</file>