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77" r:id="rId6"/>
    <p:sldId id="276" r:id="rId7"/>
    <p:sldId id="264" r:id="rId8"/>
    <p:sldId id="265" r:id="rId9"/>
    <p:sldId id="266" r:id="rId10"/>
    <p:sldId id="268" r:id="rId11"/>
    <p:sldId id="269" r:id="rId12"/>
    <p:sldId id="278" r:id="rId13"/>
    <p:sldId id="270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349C"/>
    <a:srgbClr val="B91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7" autoAdjust="0"/>
    <p:restoredTop sz="72914" autoAdjust="0"/>
  </p:normalViewPr>
  <p:slideViewPr>
    <p:cSldViewPr snapToGrid="0">
      <p:cViewPr varScale="1">
        <p:scale>
          <a:sx n="46" d="100"/>
          <a:sy n="46" d="100"/>
        </p:scale>
        <p:origin x="-2144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A80DBD-D2D8-4900-950D-55838CD090FD}" type="doc">
      <dgm:prSet loTypeId="urn:microsoft.com/office/officeart/2005/8/layout/pyramid3" loCatId="pyramid" qsTypeId="urn:microsoft.com/office/officeart/2005/8/quickstyle/3d2" qsCatId="3D" csTypeId="urn:microsoft.com/office/officeart/2005/8/colors/accent1_2" csCatId="accent1" phldr="1"/>
      <dgm:spPr/>
    </dgm:pt>
    <dgm:pt modelId="{A661E112-3561-479E-8E6E-1CF0D008E76E}">
      <dgm:prSet phldrT="[Text]" custT="1"/>
      <dgm:spPr/>
      <dgm:t>
        <a:bodyPr/>
        <a:lstStyle/>
        <a:p>
          <a:r>
            <a:rPr lang="en-US" sz="2800" dirty="0" smtClean="0"/>
            <a:t>Public Health Foundation</a:t>
          </a:r>
          <a:endParaRPr lang="en-US" sz="2800" dirty="0"/>
        </a:p>
      </dgm:t>
    </dgm:pt>
    <dgm:pt modelId="{3BF00951-2AFD-4226-BCFD-583911FAC216}" type="parTrans" cxnId="{CCC1D949-5FAF-4785-9388-C7A707667187}">
      <dgm:prSet/>
      <dgm:spPr/>
      <dgm:t>
        <a:bodyPr/>
        <a:lstStyle/>
        <a:p>
          <a:endParaRPr lang="en-US"/>
        </a:p>
      </dgm:t>
    </dgm:pt>
    <dgm:pt modelId="{D5E60CD2-E5F5-4171-9EF8-3D050647659F}" type="sibTrans" cxnId="{CCC1D949-5FAF-4785-9388-C7A707667187}">
      <dgm:prSet/>
      <dgm:spPr/>
      <dgm:t>
        <a:bodyPr/>
        <a:lstStyle/>
        <a:p>
          <a:endParaRPr lang="en-US"/>
        </a:p>
      </dgm:t>
    </dgm:pt>
    <dgm:pt modelId="{DF7A0250-8866-4164-A849-A7C839974249}">
      <dgm:prSet phldrT="[Text]" custT="1"/>
      <dgm:spPr/>
      <dgm:t>
        <a:bodyPr/>
        <a:lstStyle/>
        <a:p>
          <a:r>
            <a:rPr lang="en-US" sz="2800" dirty="0" smtClean="0"/>
            <a:t>Council on Linkages</a:t>
          </a:r>
          <a:endParaRPr lang="en-US" sz="2800" dirty="0"/>
        </a:p>
      </dgm:t>
    </dgm:pt>
    <dgm:pt modelId="{2F270BB7-C7A7-4B5D-8468-CA85A7FE26A2}" type="parTrans" cxnId="{D2EB6E7C-8D58-4EFF-B592-0C964DA61681}">
      <dgm:prSet/>
      <dgm:spPr/>
      <dgm:t>
        <a:bodyPr/>
        <a:lstStyle/>
        <a:p>
          <a:endParaRPr lang="en-US"/>
        </a:p>
      </dgm:t>
    </dgm:pt>
    <dgm:pt modelId="{F70C7C27-4FCC-4136-8506-7E79E501086F}" type="sibTrans" cxnId="{D2EB6E7C-8D58-4EFF-B592-0C964DA61681}">
      <dgm:prSet/>
      <dgm:spPr/>
      <dgm:t>
        <a:bodyPr/>
        <a:lstStyle/>
        <a:p>
          <a:endParaRPr lang="en-US"/>
        </a:p>
      </dgm:t>
    </dgm:pt>
    <dgm:pt modelId="{C3629A72-9751-4B70-975B-CE96E1AE68D2}">
      <dgm:prSet phldrT="[Text]" custT="1"/>
      <dgm:spPr/>
      <dgm:t>
        <a:bodyPr/>
        <a:lstStyle/>
        <a:p>
          <a:r>
            <a:rPr lang="en-US" sz="2800" dirty="0" smtClean="0"/>
            <a:t>AHD</a:t>
          </a:r>
          <a:endParaRPr lang="en-US" sz="2800" dirty="0"/>
        </a:p>
      </dgm:t>
    </dgm:pt>
    <dgm:pt modelId="{2DC4FD2C-DAF4-4866-B3BF-2E32204D9F22}" type="parTrans" cxnId="{76EB2284-1271-4CC4-AF56-3CDD2B7285A7}">
      <dgm:prSet/>
      <dgm:spPr/>
      <dgm:t>
        <a:bodyPr/>
        <a:lstStyle/>
        <a:p>
          <a:endParaRPr lang="en-US"/>
        </a:p>
      </dgm:t>
    </dgm:pt>
    <dgm:pt modelId="{F9AB21E3-884F-4653-891D-C9DD3C9715AE}" type="sibTrans" cxnId="{76EB2284-1271-4CC4-AF56-3CDD2B7285A7}">
      <dgm:prSet/>
      <dgm:spPr/>
      <dgm:t>
        <a:bodyPr/>
        <a:lstStyle/>
        <a:p>
          <a:endParaRPr lang="en-US"/>
        </a:p>
      </dgm:t>
    </dgm:pt>
    <dgm:pt modelId="{C3AAF7FC-F7A9-498F-B2A7-3C97A3F7EDDE}" type="pres">
      <dgm:prSet presAssocID="{12A80DBD-D2D8-4900-950D-55838CD090FD}" presName="Name0" presStyleCnt="0">
        <dgm:presLayoutVars>
          <dgm:dir/>
          <dgm:animLvl val="lvl"/>
          <dgm:resizeHandles val="exact"/>
        </dgm:presLayoutVars>
      </dgm:prSet>
      <dgm:spPr/>
    </dgm:pt>
    <dgm:pt modelId="{45A62647-A65D-4C21-883E-11BDF9AF4BAF}" type="pres">
      <dgm:prSet presAssocID="{A661E112-3561-479E-8E6E-1CF0D008E76E}" presName="Name8" presStyleCnt="0"/>
      <dgm:spPr/>
    </dgm:pt>
    <dgm:pt modelId="{2FDC0C33-CF16-459F-860D-13834DCFE028}" type="pres">
      <dgm:prSet presAssocID="{A661E112-3561-479E-8E6E-1CF0D008E76E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C5F3-F98B-4980-9182-5DD1A2632017}" type="pres">
      <dgm:prSet presAssocID="{A661E112-3561-479E-8E6E-1CF0D008E76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5EA9E-C9B6-41F7-A697-733329A4A22C}" type="pres">
      <dgm:prSet presAssocID="{DF7A0250-8866-4164-A849-A7C839974249}" presName="Name8" presStyleCnt="0"/>
      <dgm:spPr/>
    </dgm:pt>
    <dgm:pt modelId="{C7E7716E-09C1-4F57-AD15-33EFD470BE6B}" type="pres">
      <dgm:prSet presAssocID="{DF7A0250-8866-4164-A849-A7C839974249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547557-7BA5-49F0-9831-389B8F247B5B}" type="pres">
      <dgm:prSet presAssocID="{DF7A0250-8866-4164-A849-A7C83997424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A1B4C8-8673-4085-8789-2BF48A078347}" type="pres">
      <dgm:prSet presAssocID="{C3629A72-9751-4B70-975B-CE96E1AE68D2}" presName="Name8" presStyleCnt="0"/>
      <dgm:spPr/>
    </dgm:pt>
    <dgm:pt modelId="{A9E51E87-6C68-4316-97B5-2006B7B91886}" type="pres">
      <dgm:prSet presAssocID="{C3629A72-9751-4B70-975B-CE96E1AE68D2}" presName="level" presStyleLbl="node1" presStyleIdx="2" presStyleCnt="3" custScaleX="10219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585BC-65A5-4DA3-84AA-18AF7707A63C}" type="pres">
      <dgm:prSet presAssocID="{C3629A72-9751-4B70-975B-CE96E1AE68D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0E78A8-B314-4E00-87DE-14909A71758F}" type="presOf" srcId="{12A80DBD-D2D8-4900-950D-55838CD090FD}" destId="{C3AAF7FC-F7A9-498F-B2A7-3C97A3F7EDDE}" srcOrd="0" destOrd="0" presId="urn:microsoft.com/office/officeart/2005/8/layout/pyramid3"/>
    <dgm:cxn modelId="{EB1465F7-1F9B-4D8E-90C3-8B09CB8534E8}" type="presOf" srcId="{A661E112-3561-479E-8E6E-1CF0D008E76E}" destId="{7B8CC5F3-F98B-4980-9182-5DD1A2632017}" srcOrd="1" destOrd="0" presId="urn:microsoft.com/office/officeart/2005/8/layout/pyramid3"/>
    <dgm:cxn modelId="{76EB2284-1271-4CC4-AF56-3CDD2B7285A7}" srcId="{12A80DBD-D2D8-4900-950D-55838CD090FD}" destId="{C3629A72-9751-4B70-975B-CE96E1AE68D2}" srcOrd="2" destOrd="0" parTransId="{2DC4FD2C-DAF4-4866-B3BF-2E32204D9F22}" sibTransId="{F9AB21E3-884F-4653-891D-C9DD3C9715AE}"/>
    <dgm:cxn modelId="{BD2BB353-E6D9-4D16-B162-A76C1E2B5AAB}" type="presOf" srcId="{DF7A0250-8866-4164-A849-A7C839974249}" destId="{9A547557-7BA5-49F0-9831-389B8F247B5B}" srcOrd="1" destOrd="0" presId="urn:microsoft.com/office/officeart/2005/8/layout/pyramid3"/>
    <dgm:cxn modelId="{61F8E585-765B-4A91-A8A4-76EFC7E0A477}" type="presOf" srcId="{A661E112-3561-479E-8E6E-1CF0D008E76E}" destId="{2FDC0C33-CF16-459F-860D-13834DCFE028}" srcOrd="0" destOrd="0" presId="urn:microsoft.com/office/officeart/2005/8/layout/pyramid3"/>
    <dgm:cxn modelId="{D2EB6E7C-8D58-4EFF-B592-0C964DA61681}" srcId="{12A80DBD-D2D8-4900-950D-55838CD090FD}" destId="{DF7A0250-8866-4164-A849-A7C839974249}" srcOrd="1" destOrd="0" parTransId="{2F270BB7-C7A7-4B5D-8468-CA85A7FE26A2}" sibTransId="{F70C7C27-4FCC-4136-8506-7E79E501086F}"/>
    <dgm:cxn modelId="{CCC1D949-5FAF-4785-9388-C7A707667187}" srcId="{12A80DBD-D2D8-4900-950D-55838CD090FD}" destId="{A661E112-3561-479E-8E6E-1CF0D008E76E}" srcOrd="0" destOrd="0" parTransId="{3BF00951-2AFD-4226-BCFD-583911FAC216}" sibTransId="{D5E60CD2-E5F5-4171-9EF8-3D050647659F}"/>
    <dgm:cxn modelId="{B14692A5-F63B-4E7F-B2EA-F9804FB8BAF8}" type="presOf" srcId="{C3629A72-9751-4B70-975B-CE96E1AE68D2}" destId="{A9E51E87-6C68-4316-97B5-2006B7B91886}" srcOrd="0" destOrd="0" presId="urn:microsoft.com/office/officeart/2005/8/layout/pyramid3"/>
    <dgm:cxn modelId="{BA2FA2EB-9580-4873-BF05-939603463D62}" type="presOf" srcId="{DF7A0250-8866-4164-A849-A7C839974249}" destId="{C7E7716E-09C1-4F57-AD15-33EFD470BE6B}" srcOrd="0" destOrd="0" presId="urn:microsoft.com/office/officeart/2005/8/layout/pyramid3"/>
    <dgm:cxn modelId="{1EEB28C2-AA34-471D-BEF5-5418EE414F81}" type="presOf" srcId="{C3629A72-9751-4B70-975B-CE96E1AE68D2}" destId="{46A585BC-65A5-4DA3-84AA-18AF7707A63C}" srcOrd="1" destOrd="0" presId="urn:microsoft.com/office/officeart/2005/8/layout/pyramid3"/>
    <dgm:cxn modelId="{E035A794-8310-4085-9371-FC81BD289ECE}" type="presParOf" srcId="{C3AAF7FC-F7A9-498F-B2A7-3C97A3F7EDDE}" destId="{45A62647-A65D-4C21-883E-11BDF9AF4BAF}" srcOrd="0" destOrd="0" presId="urn:microsoft.com/office/officeart/2005/8/layout/pyramid3"/>
    <dgm:cxn modelId="{5F849742-CF56-4315-9914-9A2647A8DAAA}" type="presParOf" srcId="{45A62647-A65D-4C21-883E-11BDF9AF4BAF}" destId="{2FDC0C33-CF16-459F-860D-13834DCFE028}" srcOrd="0" destOrd="0" presId="urn:microsoft.com/office/officeart/2005/8/layout/pyramid3"/>
    <dgm:cxn modelId="{16186B16-6CE5-40A0-88D2-9BD41AB63DC3}" type="presParOf" srcId="{45A62647-A65D-4C21-883E-11BDF9AF4BAF}" destId="{7B8CC5F3-F98B-4980-9182-5DD1A2632017}" srcOrd="1" destOrd="0" presId="urn:microsoft.com/office/officeart/2005/8/layout/pyramid3"/>
    <dgm:cxn modelId="{7699952C-5177-4DD1-A192-3EE1B19ACA58}" type="presParOf" srcId="{C3AAF7FC-F7A9-498F-B2A7-3C97A3F7EDDE}" destId="{8225EA9E-C9B6-41F7-A697-733329A4A22C}" srcOrd="1" destOrd="0" presId="urn:microsoft.com/office/officeart/2005/8/layout/pyramid3"/>
    <dgm:cxn modelId="{97D5C911-0C26-4AF1-99EE-8C6B38E9E461}" type="presParOf" srcId="{8225EA9E-C9B6-41F7-A697-733329A4A22C}" destId="{C7E7716E-09C1-4F57-AD15-33EFD470BE6B}" srcOrd="0" destOrd="0" presId="urn:microsoft.com/office/officeart/2005/8/layout/pyramid3"/>
    <dgm:cxn modelId="{E54D3BA1-016B-4781-A47B-4BF6E55E4D1D}" type="presParOf" srcId="{8225EA9E-C9B6-41F7-A697-733329A4A22C}" destId="{9A547557-7BA5-49F0-9831-389B8F247B5B}" srcOrd="1" destOrd="0" presId="urn:microsoft.com/office/officeart/2005/8/layout/pyramid3"/>
    <dgm:cxn modelId="{3BF9D87B-E85F-4DF2-8729-F61EC39107A2}" type="presParOf" srcId="{C3AAF7FC-F7A9-498F-B2A7-3C97A3F7EDDE}" destId="{33A1B4C8-8673-4085-8789-2BF48A078347}" srcOrd="2" destOrd="0" presId="urn:microsoft.com/office/officeart/2005/8/layout/pyramid3"/>
    <dgm:cxn modelId="{E145A5A7-2835-4DA3-BD2D-2F585D831A63}" type="presParOf" srcId="{33A1B4C8-8673-4085-8789-2BF48A078347}" destId="{A9E51E87-6C68-4316-97B5-2006B7B91886}" srcOrd="0" destOrd="0" presId="urn:microsoft.com/office/officeart/2005/8/layout/pyramid3"/>
    <dgm:cxn modelId="{849C9AB3-2FFC-4A5D-A0D6-3207CB331A1B}" type="presParOf" srcId="{33A1B4C8-8673-4085-8789-2BF48A078347}" destId="{46A585BC-65A5-4DA3-84AA-18AF7707A63C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C0C33-CF16-459F-860D-13834DCFE028}">
      <dsp:nvSpPr>
        <dsp:cNvPr id="0" name=""/>
        <dsp:cNvSpPr/>
      </dsp:nvSpPr>
      <dsp:spPr>
        <a:xfrm rot="10800000">
          <a:off x="0" y="0"/>
          <a:ext cx="4349595" cy="1345281"/>
        </a:xfrm>
        <a:prstGeom prst="trapezoid">
          <a:avLst>
            <a:gd name="adj" fmla="val 5388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Public Health Foundation</a:t>
          </a:r>
          <a:endParaRPr lang="en-US" sz="2800" kern="1200" dirty="0"/>
        </a:p>
      </dsp:txBody>
      <dsp:txXfrm rot="-10800000">
        <a:off x="761179" y="0"/>
        <a:ext cx="2827236" cy="1345281"/>
      </dsp:txXfrm>
    </dsp:sp>
    <dsp:sp modelId="{C7E7716E-09C1-4F57-AD15-33EFD470BE6B}">
      <dsp:nvSpPr>
        <dsp:cNvPr id="0" name=""/>
        <dsp:cNvSpPr/>
      </dsp:nvSpPr>
      <dsp:spPr>
        <a:xfrm rot="10800000">
          <a:off x="724932" y="1345280"/>
          <a:ext cx="2899730" cy="1345281"/>
        </a:xfrm>
        <a:prstGeom prst="trapezoid">
          <a:avLst>
            <a:gd name="adj" fmla="val 5388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Council on Linkages</a:t>
          </a:r>
          <a:endParaRPr lang="en-US" sz="2800" kern="1200" dirty="0"/>
        </a:p>
      </dsp:txBody>
      <dsp:txXfrm rot="-10800000">
        <a:off x="1232385" y="1345280"/>
        <a:ext cx="1884824" cy="1345281"/>
      </dsp:txXfrm>
    </dsp:sp>
    <dsp:sp modelId="{A9E51E87-6C68-4316-97B5-2006B7B91886}">
      <dsp:nvSpPr>
        <dsp:cNvPr id="0" name=""/>
        <dsp:cNvSpPr/>
      </dsp:nvSpPr>
      <dsp:spPr>
        <a:xfrm rot="10800000">
          <a:off x="1433938" y="2690561"/>
          <a:ext cx="1481718" cy="1345281"/>
        </a:xfrm>
        <a:prstGeom prst="trapezoid">
          <a:avLst>
            <a:gd name="adj" fmla="val 5388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AHD</a:t>
          </a:r>
          <a:endParaRPr lang="en-US" sz="2800" kern="1200" dirty="0"/>
        </a:p>
      </dsp:txBody>
      <dsp:txXfrm rot="-10800000">
        <a:off x="1433938" y="2690561"/>
        <a:ext cx="1481718" cy="1345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96E8F-8DFB-452D-BFE4-481C07D829BC}" type="datetimeFigureOut">
              <a:rPr lang="en-US" smtClean="0"/>
              <a:t>9/25/18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136AF-FCD1-4D08-8B08-B5767F31A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46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136AF-FCD1-4D08-8B08-B5767F31AE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22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6F349C"/>
                </a:solidFill>
              </a:rPr>
              <a:t>The AHD is one vehicle</a:t>
            </a:r>
            <a:r>
              <a:rPr lang="en-US" i="1" baseline="0" dirty="0" smtClean="0">
                <a:solidFill>
                  <a:srgbClr val="6F349C"/>
                </a:solidFill>
              </a:rPr>
              <a:t> for achieving the Council’s Objectives  </a:t>
            </a:r>
            <a:r>
              <a:rPr lang="en-US" b="1" i="0" baseline="0" dirty="0" smtClean="0">
                <a:solidFill>
                  <a:srgbClr val="FF0000"/>
                </a:solidFill>
              </a:rPr>
              <a:t>NOTE: use EITHER slide 5 + 6 OR this one</a:t>
            </a:r>
            <a:endParaRPr lang="en-US" b="1" i="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136AF-FCD1-4D08-8B08-B5767F31AE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96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F349C"/>
                </a:solidFill>
              </a:rPr>
              <a:t>Quoting</a:t>
            </a:r>
            <a:r>
              <a:rPr lang="en-US" baseline="0" dirty="0" smtClean="0">
                <a:solidFill>
                  <a:srgbClr val="6F349C"/>
                </a:solidFill>
              </a:rPr>
              <a:t> from the Council on Linkages’ AHD: Core Concepts document</a:t>
            </a:r>
          </a:p>
          <a:p>
            <a:r>
              <a:rPr lang="en-US" dirty="0" smtClean="0">
                <a:solidFill>
                  <a:srgbClr val="6F349C"/>
                </a:solidFill>
              </a:rPr>
              <a:t>In</a:t>
            </a:r>
            <a:r>
              <a:rPr lang="en-US" baseline="0" dirty="0" smtClean="0">
                <a:solidFill>
                  <a:srgbClr val="6F349C"/>
                </a:solidFill>
              </a:rPr>
              <a:t> the US, 22 states (including OR) have AHDs…in OR we have two: CCPH + PHHS; BLLL + PHHS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6F349C"/>
                </a:solidFill>
              </a:rPr>
              <a:t>Have another speaker(s) comment on established relationships and experiences allowing for quicker/more efficient/more effective joint responses to timely opportunities, timely needs – especially in the current PH environment (PH 3.0, PH Modernization, political climate, financial trends)…stronger together! yada </a:t>
            </a:r>
            <a:r>
              <a:rPr lang="en-US" sz="1200" dirty="0" err="1" smtClean="0">
                <a:solidFill>
                  <a:srgbClr val="6F349C"/>
                </a:solidFill>
              </a:rPr>
              <a:t>yada</a:t>
            </a:r>
            <a:endParaRPr lang="en-US" sz="1200" dirty="0" smtClean="0">
              <a:solidFill>
                <a:srgbClr val="6F349C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6F349C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0000"/>
                </a:solidFill>
              </a:rPr>
              <a:t>What’s a formal affiliation?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0000"/>
                </a:solidFill>
              </a:rPr>
              <a:t>Is</a:t>
            </a:r>
            <a:r>
              <a:rPr lang="en-US" sz="1200" baseline="0" dirty="0" smtClean="0">
                <a:solidFill>
                  <a:srgbClr val="FF0000"/>
                </a:solidFill>
              </a:rPr>
              <a:t> it limited? Is it open?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rgbClr val="FF0000"/>
                </a:solidFill>
              </a:rPr>
              <a:t>What level of engagement and resources are available in Oregon?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rgbClr val="FF0000"/>
                </a:solidFill>
              </a:rPr>
              <a:t>This does not mean that counties can’t have a step-wise or more informal relationship with academic partners.</a:t>
            </a:r>
            <a:endParaRPr lang="en-US" sz="1200" dirty="0" smtClean="0">
              <a:solidFill>
                <a:srgbClr val="FF0000"/>
              </a:solidFill>
            </a:endParaRPr>
          </a:p>
          <a:p>
            <a:endParaRPr lang="en-US" baseline="0" dirty="0" smtClean="0">
              <a:solidFill>
                <a:srgbClr val="6F34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136AF-FCD1-4D08-8B08-B5767F31AE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7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6F349C"/>
                </a:solidFill>
              </a:rPr>
              <a:t>Ann’s Note:</a:t>
            </a:r>
            <a:r>
              <a:rPr lang="en-US" dirty="0" smtClean="0">
                <a:solidFill>
                  <a:srgbClr val="6F349C"/>
                </a:solidFill>
              </a:rPr>
              <a:t> Focus on internships, but include other options as well (curriculum consultation, guest speaking, experiential learning activity) </a:t>
            </a:r>
          </a:p>
          <a:p>
            <a:endParaRPr lang="en-US" dirty="0" smtClean="0">
              <a:solidFill>
                <a:srgbClr val="6F349C"/>
              </a:solidFill>
            </a:endParaRPr>
          </a:p>
          <a:p>
            <a:r>
              <a:rPr lang="en-US" i="1" dirty="0" smtClean="0">
                <a:solidFill>
                  <a:srgbClr val="6F349C"/>
                </a:solidFill>
              </a:rPr>
              <a:t>Caitlin’s note:</a:t>
            </a:r>
            <a:r>
              <a:rPr lang="en-US" dirty="0" smtClean="0">
                <a:solidFill>
                  <a:srgbClr val="6F349C"/>
                </a:solidFill>
              </a:rPr>
              <a:t> tips for successfully recruiting, training, and engaging interns </a:t>
            </a:r>
          </a:p>
          <a:p>
            <a:endParaRPr lang="en-US" dirty="0" smtClean="0">
              <a:solidFill>
                <a:srgbClr val="6F349C"/>
              </a:solidFill>
            </a:endParaRPr>
          </a:p>
          <a:p>
            <a:r>
              <a:rPr lang="en-US" dirty="0" smtClean="0">
                <a:solidFill>
                  <a:srgbClr val="6F349C"/>
                </a:solidFill>
              </a:rPr>
              <a:t>Charlie’s note: </a:t>
            </a:r>
            <a:r>
              <a:rPr lang="en-US" dirty="0" smtClean="0">
                <a:solidFill>
                  <a:srgbClr val="7030A0"/>
                </a:solidFill>
              </a:rPr>
              <a:t>OSU CPHHS has VERY well developed undergraduate and graduate internship programs with written criteria &amp; processes for developing intern project/job descriptions &amp; working with LHDs to identify the best student to fit needs &amp; guide LHDs through supervising/evaluating students. I don’t think this presentation needs much of that detail, but I do think it’s important that the “tips” that are provided guide LHDs toward working closely with the OSU internship coordinators &amp; not making things up on their own.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136AF-FCD1-4D08-8B08-B5767F31AE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53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136AF-FCD1-4D08-8B08-B5767F31AE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21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136AF-FCD1-4D08-8B08-B5767F31AE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77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136AF-FCD1-4D08-8B08-B5767F31AE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39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>
                <a:solidFill>
                  <a:srgbClr val="6F349C"/>
                </a:solidFill>
              </a:rPr>
              <a:t>Ann’s Note:</a:t>
            </a:r>
            <a:r>
              <a:rPr lang="en-US" dirty="0" smtClean="0">
                <a:solidFill>
                  <a:srgbClr val="6F349C"/>
                </a:solidFill>
              </a:rPr>
              <a:t> Include challenge of limited RESOURCES on both sides (time, money, personnel, and related to that competing priorities)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136AF-FCD1-4D08-8B08-B5767F31AE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43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136AF-FCD1-4D08-8B08-B5767F31AE5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57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4E10-A343-49E9-8D79-77BD54FC466F}" type="datetimeFigureOut">
              <a:rPr lang="en-US" smtClean="0"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71C2-5187-433A-8958-4252E91CA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9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4E10-A343-49E9-8D79-77BD54FC466F}" type="datetimeFigureOut">
              <a:rPr lang="en-US" smtClean="0"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71C2-5187-433A-8958-4252E91CA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6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4E10-A343-49E9-8D79-77BD54FC466F}" type="datetimeFigureOut">
              <a:rPr lang="en-US" smtClean="0"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71C2-5187-433A-8958-4252E91CA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0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4E10-A343-49E9-8D79-77BD54FC466F}" type="datetimeFigureOut">
              <a:rPr lang="en-US" smtClean="0"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71C2-5187-433A-8958-4252E91CA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98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4E10-A343-49E9-8D79-77BD54FC466F}" type="datetimeFigureOut">
              <a:rPr lang="en-US" smtClean="0"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71C2-5187-433A-8958-4252E91CA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3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4E10-A343-49E9-8D79-77BD54FC466F}" type="datetimeFigureOut">
              <a:rPr lang="en-US" smtClean="0"/>
              <a:t>9/25/18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71C2-5187-433A-8958-4252E91CA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55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4E10-A343-49E9-8D79-77BD54FC466F}" type="datetimeFigureOut">
              <a:rPr lang="en-US" smtClean="0"/>
              <a:t>9/25/18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71C2-5187-433A-8958-4252E91CA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9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4E10-A343-49E9-8D79-77BD54FC466F}" type="datetimeFigureOut">
              <a:rPr lang="en-US" smtClean="0"/>
              <a:t>9/25/18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71C2-5187-433A-8958-4252E91CA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00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4E10-A343-49E9-8D79-77BD54FC466F}" type="datetimeFigureOut">
              <a:rPr lang="en-US" smtClean="0"/>
              <a:t>9/25/18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71C2-5187-433A-8958-4252E91CA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44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4E10-A343-49E9-8D79-77BD54FC466F}" type="datetimeFigureOut">
              <a:rPr lang="en-US" smtClean="0"/>
              <a:t>9/25/18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71C2-5187-433A-8958-4252E91CA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5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4E10-A343-49E9-8D79-77BD54FC466F}" type="datetimeFigureOut">
              <a:rPr lang="en-US" smtClean="0"/>
              <a:t>9/25/18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71C2-5187-433A-8958-4252E91CA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16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54E10-A343-49E9-8D79-77BD54FC466F}" type="datetimeFigureOut">
              <a:rPr lang="en-US" smtClean="0"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171C2-5187-433A-8958-4252E91CA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9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41806"/>
            <a:ext cx="9144000" cy="296894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6F349C"/>
                </a:solidFill>
              </a:rPr>
              <a:t/>
            </a:r>
            <a:br>
              <a:rPr lang="en-US" dirty="0" smtClean="0">
                <a:solidFill>
                  <a:srgbClr val="6F349C"/>
                </a:solidFill>
              </a:rPr>
            </a:br>
            <a:r>
              <a:rPr lang="en-US" dirty="0">
                <a:solidFill>
                  <a:srgbClr val="6F349C"/>
                </a:solidFill>
              </a:rPr>
              <a:t/>
            </a:r>
            <a:br>
              <a:rPr lang="en-US" dirty="0">
                <a:solidFill>
                  <a:srgbClr val="6F349C"/>
                </a:solidFill>
              </a:rPr>
            </a:br>
            <a:r>
              <a:rPr lang="en-US" dirty="0" smtClean="0">
                <a:solidFill>
                  <a:srgbClr val="6F349C"/>
                </a:solidFill>
              </a:rPr>
              <a:t/>
            </a:r>
            <a:br>
              <a:rPr lang="en-US" dirty="0" smtClean="0">
                <a:solidFill>
                  <a:srgbClr val="6F349C"/>
                </a:solidFill>
              </a:rPr>
            </a:br>
            <a:r>
              <a:rPr lang="en-US" dirty="0">
                <a:solidFill>
                  <a:srgbClr val="6F349C"/>
                </a:solidFill>
              </a:rPr>
              <a:t/>
            </a:r>
            <a:br>
              <a:rPr lang="en-US" dirty="0">
                <a:solidFill>
                  <a:srgbClr val="6F349C"/>
                </a:solidFill>
              </a:rPr>
            </a:br>
            <a:r>
              <a:rPr lang="en-US" dirty="0" smtClean="0">
                <a:solidFill>
                  <a:srgbClr val="6F349C"/>
                </a:solidFill>
              </a:rPr>
              <a:t/>
            </a:r>
            <a:br>
              <a:rPr lang="en-US" dirty="0" smtClean="0">
                <a:solidFill>
                  <a:srgbClr val="6F349C"/>
                </a:solidFill>
              </a:rPr>
            </a:br>
            <a:r>
              <a:rPr lang="en-US" dirty="0">
                <a:solidFill>
                  <a:srgbClr val="6F349C"/>
                </a:solidFill>
              </a:rPr>
              <a:t/>
            </a:r>
            <a:br>
              <a:rPr lang="en-US" dirty="0">
                <a:solidFill>
                  <a:srgbClr val="6F349C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/>
              <a:t>Public Health Practice &amp; Academia</a:t>
            </a:r>
            <a:br>
              <a:rPr lang="en-US" sz="5300" dirty="0" smtClean="0"/>
            </a:b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5300" dirty="0" smtClean="0"/>
              <a:t>Strengthening Connections </a:t>
            </a:r>
            <a:br>
              <a:rPr lang="en-US" sz="5300" dirty="0" smtClean="0"/>
            </a:br>
            <a:endParaRPr lang="en-US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5450" y="5321143"/>
            <a:ext cx="9144000" cy="953611"/>
          </a:xfrm>
        </p:spPr>
        <p:txBody>
          <a:bodyPr>
            <a:normAutofit/>
          </a:bodyPr>
          <a:lstStyle/>
          <a:p>
            <a:r>
              <a:rPr lang="en-US" dirty="0"/>
              <a:t>Mentorship Program Webinar</a:t>
            </a:r>
          </a:p>
          <a:p>
            <a:r>
              <a:rPr lang="en-US" dirty="0" smtClean="0"/>
              <a:t>September 27, 2018</a:t>
            </a:r>
            <a:endParaRPr lang="en-US" dirty="0"/>
          </a:p>
        </p:txBody>
      </p:sp>
      <p:pic>
        <p:nvPicPr>
          <p:cNvPr id="1026" name="Picture 2" descr="Oregon Coalition of Local Health Offici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" y="303530"/>
            <a:ext cx="7453984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705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Benefits of Collaboration: </a:t>
            </a:r>
            <a:br>
              <a:rPr lang="en-US" dirty="0" smtClean="0"/>
            </a:br>
            <a:r>
              <a:rPr lang="en-US" sz="3600" dirty="0" smtClean="0"/>
              <a:t>Building Capacity to Advance Public Health Policy</a:t>
            </a:r>
            <a:endParaRPr lang="en-US" sz="3600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>
          <a:xfrm>
            <a:off x="838200" y="194285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Earned Sick Leave</a:t>
            </a:r>
          </a:p>
          <a:p>
            <a:r>
              <a:rPr lang="en-US" dirty="0" smtClean="0"/>
              <a:t>Complete Streets</a:t>
            </a:r>
          </a:p>
          <a:p>
            <a:r>
              <a:rPr lang="en-US" dirty="0" smtClean="0"/>
              <a:t>Smoke Free Indoor Air</a:t>
            </a:r>
          </a:p>
          <a:p>
            <a:r>
              <a:rPr lang="en-US" dirty="0" smtClean="0"/>
              <a:t>High-quality, Universal Pre-Kindergarten</a:t>
            </a:r>
          </a:p>
          <a:p>
            <a:r>
              <a:rPr lang="en-US" dirty="0" smtClean="0"/>
              <a:t>Alcohol Sales Control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>
          <a:xfrm>
            <a:off x="6172200" y="194285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Food Safety &amp; Restaurant Inspection Rating</a:t>
            </a:r>
          </a:p>
          <a:p>
            <a:r>
              <a:rPr lang="en-US" dirty="0"/>
              <a:t>Affordable Housing / Inclusionary Zoning</a:t>
            </a:r>
          </a:p>
          <a:p>
            <a:r>
              <a:rPr lang="en-US" dirty="0"/>
              <a:t>Tobacco 21</a:t>
            </a:r>
          </a:p>
          <a:p>
            <a:r>
              <a:rPr lang="en-US" dirty="0"/>
              <a:t>Healthy Food Procurement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67"/>
          <a:stretch/>
        </p:blipFill>
        <p:spPr>
          <a:xfrm>
            <a:off x="2040230" y="5034496"/>
            <a:ext cx="7045155" cy="182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8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Experiences: Benefits &amp;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Perspectives </a:t>
            </a:r>
            <a:r>
              <a:rPr lang="en-US" b="1" u="sng" dirty="0" smtClean="0"/>
              <a:t>from Local </a:t>
            </a:r>
            <a:r>
              <a:rPr lang="en-US" b="1" u="sng" dirty="0"/>
              <a:t>Health </a:t>
            </a:r>
            <a:r>
              <a:rPr lang="en-US" b="1" u="sng" dirty="0" smtClean="0"/>
              <a:t>Departments</a:t>
            </a:r>
          </a:p>
          <a:p>
            <a:r>
              <a:rPr lang="en-US" dirty="0" smtClean="0"/>
              <a:t>Formalized internship </a:t>
            </a:r>
            <a:r>
              <a:rPr lang="en-US" dirty="0"/>
              <a:t>p</a:t>
            </a:r>
            <a:r>
              <a:rPr lang="en-US" dirty="0" smtClean="0"/>
              <a:t>rograms</a:t>
            </a:r>
          </a:p>
          <a:p>
            <a:r>
              <a:rPr lang="en-US" dirty="0" smtClean="0"/>
              <a:t>Research &amp; grant proposal </a:t>
            </a:r>
            <a:r>
              <a:rPr lang="en-US" dirty="0"/>
              <a:t>a</a:t>
            </a:r>
            <a:r>
              <a:rPr lang="en-US" dirty="0" smtClean="0"/>
              <a:t>gendas</a:t>
            </a:r>
          </a:p>
          <a:p>
            <a:r>
              <a:rPr lang="en-US" dirty="0"/>
              <a:t>Increased opportunity for practice-informed research, translational research, and grant </a:t>
            </a:r>
            <a:r>
              <a:rPr lang="en-US" dirty="0" smtClean="0"/>
              <a:t>funding</a:t>
            </a:r>
            <a:endParaRPr lang="en-US" dirty="0"/>
          </a:p>
          <a:p>
            <a:r>
              <a:rPr lang="en-US" dirty="0" smtClean="0"/>
              <a:t>Creation of local data profiles &amp; publications</a:t>
            </a:r>
          </a:p>
          <a:p>
            <a:r>
              <a:rPr lang="en-US" dirty="0" smtClean="0"/>
              <a:t>Participation in Community Health Improvement Plans, Strategic Planning, Advisory Boards &amp; Community Engagement Initiatives</a:t>
            </a:r>
          </a:p>
          <a:p>
            <a:r>
              <a:rPr lang="en-US" dirty="0" smtClean="0"/>
              <a:t>Focus on Public Health 3.0 &amp; achieving Public Health Modernization</a:t>
            </a:r>
          </a:p>
        </p:txBody>
      </p:sp>
    </p:spTree>
    <p:extLst>
      <p:ext uri="{BB962C8B-B14F-4D97-AF65-F5344CB8AC3E}">
        <p14:creationId xmlns:p14="http://schemas.microsoft.com/office/powerpoint/2010/main" val="2351568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Experiences: Benefits &amp;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Perspectives from Academia</a:t>
            </a:r>
          </a:p>
          <a:p>
            <a:r>
              <a:rPr lang="en-US" dirty="0" smtClean="0"/>
              <a:t>Benefits for all = formalized </a:t>
            </a:r>
            <a:r>
              <a:rPr lang="en-US" dirty="0"/>
              <a:t>i</a:t>
            </a:r>
            <a:r>
              <a:rPr lang="en-US" dirty="0" smtClean="0"/>
              <a:t>nternship </a:t>
            </a:r>
            <a:r>
              <a:rPr lang="en-US" dirty="0"/>
              <a:t>p</a:t>
            </a:r>
            <a:r>
              <a:rPr lang="en-US" dirty="0" smtClean="0"/>
              <a:t>rograms</a:t>
            </a:r>
            <a:endParaRPr lang="en-US" dirty="0"/>
          </a:p>
          <a:p>
            <a:r>
              <a:rPr lang="en-US" dirty="0" smtClean="0"/>
              <a:t>Benefits for all = research </a:t>
            </a:r>
            <a:r>
              <a:rPr lang="en-US" dirty="0"/>
              <a:t>&amp; </a:t>
            </a:r>
            <a:r>
              <a:rPr lang="en-US" dirty="0" smtClean="0"/>
              <a:t>grant </a:t>
            </a:r>
            <a:r>
              <a:rPr lang="en-US" dirty="0"/>
              <a:t>p</a:t>
            </a:r>
            <a:r>
              <a:rPr lang="en-US" dirty="0" smtClean="0"/>
              <a:t>roposal </a:t>
            </a:r>
            <a:r>
              <a:rPr lang="en-US" dirty="0"/>
              <a:t>a</a:t>
            </a:r>
            <a:r>
              <a:rPr lang="en-US" dirty="0" smtClean="0"/>
              <a:t>gendas</a:t>
            </a:r>
            <a:endParaRPr lang="en-US" dirty="0"/>
          </a:p>
          <a:p>
            <a:r>
              <a:rPr lang="en-US" dirty="0"/>
              <a:t>Benefits for research faculty = increased opportunity for practice-informed research, translational research, and grant funding    </a:t>
            </a:r>
          </a:p>
          <a:p>
            <a:r>
              <a:rPr lang="en-US" dirty="0" smtClean="0"/>
              <a:t>Benefits for students = improved readiness to enter the workforce</a:t>
            </a:r>
          </a:p>
          <a:p>
            <a:r>
              <a:rPr lang="en-US" dirty="0" smtClean="0"/>
              <a:t>Benefits for teaching faculty = increased relevance of educational materials and activities </a:t>
            </a:r>
          </a:p>
          <a:p>
            <a:r>
              <a:rPr lang="en-US" dirty="0" smtClean="0"/>
              <a:t>Challenges = limited resources</a:t>
            </a:r>
          </a:p>
        </p:txBody>
      </p:sp>
    </p:spTree>
    <p:extLst>
      <p:ext uri="{BB962C8B-B14F-4D97-AF65-F5344CB8AC3E}">
        <p14:creationId xmlns:p14="http://schemas.microsoft.com/office/powerpoint/2010/main" val="114727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Meaningfully Engage with Academic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dirty="0" smtClean="0"/>
              <a:t>There are lots of ways to engage with academic partners in your community that do not require a formal academic health department relationship.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u="sng" dirty="0" smtClean="0"/>
          </a:p>
          <a:p>
            <a:pPr marL="457200" lvl="1" indent="0">
              <a:buNone/>
            </a:pPr>
            <a:r>
              <a:rPr lang="en-US" u="sng" dirty="0" smtClean="0"/>
              <a:t>Additional opportunities:</a:t>
            </a:r>
          </a:p>
          <a:p>
            <a:pPr lvl="1"/>
            <a:r>
              <a:rPr lang="en-US" dirty="0"/>
              <a:t>Two currently accredited colleges of Public Health in Oregon:</a:t>
            </a:r>
          </a:p>
          <a:p>
            <a:pPr lvl="2"/>
            <a:r>
              <a:rPr lang="en-US" dirty="0"/>
              <a:t>Oregon Health &amp; Science University / Portland State University</a:t>
            </a:r>
          </a:p>
          <a:p>
            <a:pPr lvl="2"/>
            <a:r>
              <a:rPr lang="en-US" dirty="0"/>
              <a:t>Oregon State University</a:t>
            </a:r>
          </a:p>
          <a:p>
            <a:pPr lvl="1"/>
            <a:r>
              <a:rPr lang="en-US" dirty="0" smtClean="0"/>
              <a:t>Courtesy Faculty Appointments for CLHO Board Members to access academic journal articles / evidence-based literature </a:t>
            </a:r>
          </a:p>
          <a:p>
            <a:pPr lvl="1"/>
            <a:r>
              <a:rPr lang="en-US" dirty="0" smtClean="0"/>
              <a:t>Local partnerships with OSU Extension Offices to help implement community-based health improvement projects</a:t>
            </a:r>
          </a:p>
          <a:p>
            <a:pPr lvl="1"/>
            <a:r>
              <a:rPr lang="en-US" dirty="0" smtClean="0"/>
              <a:t>Local partnerships with Community Colleges</a:t>
            </a:r>
          </a:p>
          <a:p>
            <a:pPr lvl="1"/>
            <a:endParaRPr lang="en-US" dirty="0" smtClean="0"/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14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9519" t="48119" r="8461" b="1060"/>
          <a:stretch/>
        </p:blipFill>
        <p:spPr>
          <a:xfrm>
            <a:off x="838200" y="2419737"/>
            <a:ext cx="9942261" cy="443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62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Speakers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8264" y="1575881"/>
            <a:ext cx="7393736" cy="50161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i="1" dirty="0" smtClean="0"/>
              <a:t>Benton County’s Public Health Department</a:t>
            </a:r>
          </a:p>
          <a:p>
            <a:pPr marL="0" indent="0">
              <a:spcBef>
                <a:spcPts val="0"/>
              </a:spcBef>
              <a:buNone/>
            </a:pPr>
            <a:endParaRPr lang="en-US" sz="600" i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800" i="1" dirty="0" smtClean="0"/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0070C0"/>
                </a:solidFill>
              </a:rPr>
              <a:t>Charlie Fautin, Public Health Administrator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i="1" dirty="0" smtClean="0"/>
              <a:t>Clackamas County’s Public Health Division</a:t>
            </a:r>
          </a:p>
          <a:p>
            <a:pPr marL="0" indent="0">
              <a:buNone/>
            </a:pPr>
            <a:endParaRPr lang="en-US" sz="600" i="1" dirty="0" smtClean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Philip Mason-Joyner, Operations Manager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i="1" dirty="0" smtClean="0"/>
              <a:t>Oregon State’s College of Public Health &amp; Human Sciences </a:t>
            </a:r>
          </a:p>
          <a:p>
            <a:pPr marL="0" indent="0">
              <a:buNone/>
            </a:pPr>
            <a:endParaRPr lang="en-US" sz="600" i="1" dirty="0" smtClean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Ann Custer, Manager of Workforce Development </a:t>
            </a:r>
          </a:p>
          <a:p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69" y="3613522"/>
            <a:ext cx="3724656" cy="89611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69" y="1448696"/>
            <a:ext cx="1828800" cy="1627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71" y="5046828"/>
            <a:ext cx="2993142" cy="88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34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To share and discuss possibilities for collaboration between public health practice and academia</a:t>
            </a:r>
            <a:endParaRPr lang="en-US" sz="3200" dirty="0"/>
          </a:p>
        </p:txBody>
      </p:sp>
      <p:pic>
        <p:nvPicPr>
          <p:cNvPr id="6" name="Picture 5" descr="Population-based Intervention - Home-school partnersh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865" y="3611572"/>
            <a:ext cx="5390270" cy="225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12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825624"/>
            <a:ext cx="11990070" cy="49409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138779"/>
              </p:ext>
            </p:extLst>
          </p:nvPr>
        </p:nvGraphicFramePr>
        <p:xfrm>
          <a:off x="982980" y="1690690"/>
          <a:ext cx="10221832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6354">
                  <a:extLst>
                    <a:ext uri="{9D8B030D-6E8A-4147-A177-3AD203B41FA5}">
                      <a16:colId xmlns="" xmlns:a16="http://schemas.microsoft.com/office/drawing/2014/main" val="2168773867"/>
                    </a:ext>
                  </a:extLst>
                </a:gridCol>
                <a:gridCol w="8495478">
                  <a:extLst>
                    <a:ext uri="{9D8B030D-6E8A-4147-A177-3AD203B41FA5}">
                      <a16:colId xmlns="" xmlns:a16="http://schemas.microsoft.com/office/drawing/2014/main" val="3128769710"/>
                    </a:ext>
                  </a:extLst>
                </a:gridCol>
              </a:tblGrid>
              <a:tr h="4510807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10 min</a:t>
                      </a:r>
                    </a:p>
                    <a:p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20 min</a:t>
                      </a:r>
                    </a:p>
                    <a:p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22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10 min</a:t>
                      </a:r>
                    </a:p>
                    <a:p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10 min</a:t>
                      </a:r>
                    </a:p>
                    <a:p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10 min</a:t>
                      </a:r>
                    </a:p>
                    <a:p>
                      <a:endParaRPr lang="en-US" sz="24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What are Academic Health Departments?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Benefits of 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ollaboration</a:t>
                      </a:r>
                    </a:p>
                    <a:p>
                      <a:pPr lvl="0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      Workforce Development  </a:t>
                      </a:r>
                    </a:p>
                    <a:p>
                      <a:pPr lvl="0"/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     Data, Research &amp; Practice</a:t>
                      </a:r>
                    </a:p>
                    <a:p>
                      <a:pPr lvl="0"/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     Policy</a:t>
                      </a:r>
                    </a:p>
                    <a:p>
                      <a:pPr lvl="0"/>
                      <a:endParaRPr lang="en-U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Our Experiences</a:t>
                      </a:r>
                    </a:p>
                    <a:p>
                      <a:pPr marL="0" lvl="0" algn="l" defTabSz="914400" rtl="0" eaLnBrk="1" latinLnBrk="0" hangingPunct="1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Local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Health Department Perspective</a:t>
                      </a:r>
                    </a:p>
                    <a:p>
                      <a:pPr marL="0" lv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Academia Perspective</a:t>
                      </a:r>
                    </a:p>
                    <a:p>
                      <a:pPr lvl="0"/>
                      <a:endParaRPr lang="en-U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Ways to Meaningfully Engage with Academia</a:t>
                      </a:r>
                    </a:p>
                    <a:p>
                      <a:pPr lvl="0"/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Q&amp;A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64495266"/>
                  </a:ext>
                </a:extLst>
              </a:tr>
              <a:tr h="417667">
                <a:tc>
                  <a:txBody>
                    <a:bodyPr/>
                    <a:lstStyle/>
                    <a:p>
                      <a:endParaRPr lang="en-US" sz="24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235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Academic Health Departments?</a:t>
            </a:r>
            <a:endParaRPr lang="en-US" sz="2400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14471906"/>
              </p:ext>
            </p:extLst>
          </p:nvPr>
        </p:nvGraphicFramePr>
        <p:xfrm>
          <a:off x="386862" y="1825695"/>
          <a:ext cx="4349595" cy="4035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544273" y="1825624"/>
            <a:ext cx="6250330" cy="47140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Council on Linkages Between Academia and Public Health Practice’s Objectives: </a:t>
            </a:r>
          </a:p>
          <a:p>
            <a:pPr marL="0" indent="0">
              <a:buNone/>
            </a:pPr>
            <a:endParaRPr lang="en-US" sz="1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Foster </a:t>
            </a:r>
            <a:r>
              <a:rPr lang="en-US" sz="2400" dirty="0"/>
              <a:t>collaborations between academia and practice within the field of public </a:t>
            </a:r>
            <a:r>
              <a:rPr lang="en-US" sz="2400" dirty="0" smtClean="0"/>
              <a:t>health</a:t>
            </a:r>
            <a:r>
              <a:rPr lang="en-US" sz="2400" dirty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Enhance public health practice-oriented education and training.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Support the development of a diverse, highly skilled, and motivated public health </a:t>
            </a:r>
            <a:r>
              <a:rPr lang="en-US" sz="2400" dirty="0" smtClean="0"/>
              <a:t>workforce</a:t>
            </a:r>
            <a:r>
              <a:rPr lang="en-US" sz="2400" dirty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Promote and strengthen the evidence base for public health practice.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612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Academic Health Departments?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b="1" u="sng" dirty="0" smtClean="0"/>
              <a:t>formal</a:t>
            </a:r>
            <a:r>
              <a:rPr lang="en-US" dirty="0" smtClean="0"/>
              <a:t> relationship between an academic institution and a public health practice organization for the purpose of strengthening linkages and facilitating collaboration for both mutual and community benefit.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>
              <a:solidFill>
                <a:srgbClr val="6F349C"/>
              </a:solidFill>
            </a:endParaRPr>
          </a:p>
          <a:p>
            <a:pPr marL="0" indent="0">
              <a:buNone/>
            </a:pPr>
            <a:endParaRPr lang="en-US" sz="3300" dirty="0" smtClean="0">
              <a:solidFill>
                <a:srgbClr val="6F349C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29721"/>
              </p:ext>
            </p:extLst>
          </p:nvPr>
        </p:nvGraphicFramePr>
        <p:xfrm>
          <a:off x="838200" y="3684771"/>
          <a:ext cx="10515600" cy="2194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6107">
                  <a:extLst>
                    <a:ext uri="{9D8B030D-6E8A-4147-A177-3AD203B41FA5}">
                      <a16:colId xmlns="" xmlns:a16="http://schemas.microsoft.com/office/drawing/2014/main" val="1855137701"/>
                    </a:ext>
                  </a:extLst>
                </a:gridCol>
                <a:gridCol w="8469493">
                  <a:extLst>
                    <a:ext uri="{9D8B030D-6E8A-4147-A177-3AD203B41FA5}">
                      <a16:colId xmlns="" xmlns:a16="http://schemas.microsoft.com/office/drawing/2014/main" val="2907511221"/>
                    </a:ext>
                  </a:extLst>
                </a:gridCol>
              </a:tblGrid>
              <a:tr h="29346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Area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Goal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731341"/>
                  </a:ext>
                </a:extLst>
              </a:tr>
              <a:tr h="163448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smtClean="0"/>
                        <a:t>Education</a:t>
                      </a:r>
                      <a:endParaRPr lang="en-US" sz="2400" baseline="0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aseline="0" dirty="0" smtClean="0"/>
                        <a:t>Research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aseline="0" dirty="0" smtClean="0"/>
                        <a:t>Practice 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smtClean="0"/>
                        <a:t>Enhance Development of Current</a:t>
                      </a:r>
                      <a:r>
                        <a:rPr lang="en-US" sz="2400" baseline="0" dirty="0" smtClean="0"/>
                        <a:t> and Future PH Workforce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aseline="0" dirty="0" smtClean="0"/>
                        <a:t>Further Build the Evidence Base for PH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aseline="0" dirty="0" smtClean="0"/>
                        <a:t>Better Deliver Essential PH Services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40060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313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Benefits of Collaboration: </a:t>
            </a:r>
            <a:br>
              <a:rPr lang="en-US" dirty="0" smtClean="0"/>
            </a:br>
            <a:r>
              <a:rPr lang="en-US" sz="3600" dirty="0" smtClean="0"/>
              <a:t>Developing the </a:t>
            </a:r>
            <a:r>
              <a:rPr lang="en-US" sz="3600" u="sng" dirty="0" smtClean="0"/>
              <a:t>Future</a:t>
            </a:r>
            <a:r>
              <a:rPr lang="en-US" sz="3600" dirty="0" smtClean="0"/>
              <a:t> Public Health Workforce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/>
              <a:t>Internship </a:t>
            </a:r>
            <a:r>
              <a:rPr lang="en-US" dirty="0" smtClean="0"/>
              <a:t>opportunities</a:t>
            </a:r>
          </a:p>
          <a:p>
            <a:r>
              <a:rPr lang="en-US" dirty="0"/>
              <a:t>Practicum opportunities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Support for project evaluation or research activities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Curriculum consultation</a:t>
            </a:r>
          </a:p>
          <a:p>
            <a:r>
              <a:rPr lang="en-US" dirty="0" smtClean="0"/>
              <a:t>Guest speaking</a:t>
            </a:r>
          </a:p>
          <a:p>
            <a:r>
              <a:rPr lang="en-US" dirty="0" smtClean="0"/>
              <a:t>Experiential learning activities</a:t>
            </a:r>
          </a:p>
          <a:p>
            <a:r>
              <a:rPr lang="en-US" dirty="0" smtClean="0"/>
              <a:t>Informational interviews</a:t>
            </a:r>
          </a:p>
          <a:p>
            <a:r>
              <a:rPr lang="en-US" dirty="0" smtClean="0"/>
              <a:t>Site visits &amp; field trips</a:t>
            </a:r>
            <a:endParaRPr lang="en-US" dirty="0">
              <a:solidFill>
                <a:srgbClr val="6F34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765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Benefits of Collaboration: </a:t>
            </a:r>
            <a:br>
              <a:rPr lang="en-US" dirty="0" smtClean="0"/>
            </a:br>
            <a:r>
              <a:rPr lang="en-US" sz="3600" dirty="0" smtClean="0"/>
              <a:t>Developing </a:t>
            </a:r>
            <a:r>
              <a:rPr lang="en-US" sz="3600" u="sng" dirty="0" smtClean="0"/>
              <a:t>Current</a:t>
            </a:r>
            <a:r>
              <a:rPr lang="en-US" sz="3600" dirty="0" smtClean="0"/>
              <a:t> </a:t>
            </a:r>
            <a:r>
              <a:rPr lang="en-US" sz="3600" dirty="0"/>
              <a:t>Public Health </a:t>
            </a:r>
            <a:r>
              <a:rPr lang="en-US" sz="3600" dirty="0" smtClean="0"/>
              <a:t>Practice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For the Public Health Workforce</a:t>
            </a:r>
          </a:p>
          <a:p>
            <a:r>
              <a:rPr lang="en-US" dirty="0" smtClean="0"/>
              <a:t>Gain access to academic expertise and exchange fresh ideas / perspectives</a:t>
            </a:r>
            <a:r>
              <a:rPr lang="en-US" dirty="0"/>
              <a:t> </a:t>
            </a:r>
            <a:r>
              <a:rPr lang="en-US" dirty="0" smtClean="0"/>
              <a:t>to strengthen public health programs &amp; services</a:t>
            </a:r>
          </a:p>
          <a:p>
            <a:r>
              <a:rPr lang="en-US" dirty="0" smtClean="0"/>
              <a:t>Lifelong learning opportunities</a:t>
            </a:r>
          </a:p>
          <a:p>
            <a:pPr lvl="1"/>
            <a:r>
              <a:rPr lang="en-US" dirty="0" smtClean="0"/>
              <a:t>Formal: Continuing education and certificate programs</a:t>
            </a:r>
          </a:p>
          <a:p>
            <a:pPr lvl="1"/>
            <a:r>
              <a:rPr lang="en-US" dirty="0" smtClean="0"/>
              <a:t>Informal: Professional development opportunities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/>
              <a:t>Opportunities to connect faculty member’s students to public health practice </a:t>
            </a:r>
            <a:r>
              <a:rPr lang="en-US" dirty="0" smtClean="0"/>
              <a:t>opportunities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For Local Public Health Agencies</a:t>
            </a:r>
          </a:p>
          <a:p>
            <a:r>
              <a:rPr lang="en-US" dirty="0" smtClean="0"/>
              <a:t>Enhanced opportunities for grant funding</a:t>
            </a:r>
          </a:p>
          <a:p>
            <a:r>
              <a:rPr lang="en-US" dirty="0" smtClean="0"/>
              <a:t>Expand capacity to advance priorities</a:t>
            </a:r>
          </a:p>
          <a:p>
            <a:r>
              <a:rPr lang="en-US" dirty="0" smtClean="0"/>
              <a:t>Co-publishing in journal articles to gain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160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1234738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Benefits of Collaboration: </a:t>
            </a:r>
            <a:br>
              <a:rPr lang="en-US" dirty="0" smtClean="0"/>
            </a:br>
            <a:r>
              <a:rPr lang="en-US" sz="3600" dirty="0" smtClean="0"/>
              <a:t>Connecting Research Faculty and Practice Professionals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Increased </a:t>
            </a:r>
            <a:r>
              <a:rPr lang="en-US" dirty="0"/>
              <a:t>opportunities for applied research addressing local public </a:t>
            </a:r>
            <a:r>
              <a:rPr lang="en-US" dirty="0" smtClean="0"/>
              <a:t>health issues</a:t>
            </a:r>
          </a:p>
          <a:p>
            <a:r>
              <a:rPr lang="en-US" dirty="0"/>
              <a:t>A</a:t>
            </a:r>
            <a:r>
              <a:rPr lang="en-US" dirty="0" smtClean="0"/>
              <a:t>ccess </a:t>
            </a:r>
            <a:r>
              <a:rPr lang="en-US" dirty="0"/>
              <a:t>to communities and community-based data for research </a:t>
            </a:r>
            <a:r>
              <a:rPr lang="en-US" dirty="0" smtClean="0"/>
              <a:t>purposes</a:t>
            </a:r>
          </a:p>
          <a:p>
            <a:r>
              <a:rPr lang="en-US" dirty="0" smtClean="0"/>
              <a:t>Increased </a:t>
            </a:r>
            <a:r>
              <a:rPr lang="en-US" dirty="0"/>
              <a:t>awareness of and appreciation for public health practice and respect for public health </a:t>
            </a:r>
            <a:r>
              <a:rPr lang="en-US" dirty="0" smtClean="0"/>
              <a:t>professionals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359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984</Words>
  <Application>Microsoft Macintosh PowerPoint</Application>
  <PresentationFormat>Custom</PresentationFormat>
  <Paragraphs>170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      Public Health Practice &amp; Academia  Strengthening Connections  </vt:lpstr>
      <vt:lpstr>Our Speakers</vt:lpstr>
      <vt:lpstr>Our Purpose</vt:lpstr>
      <vt:lpstr>Our Agenda</vt:lpstr>
      <vt:lpstr>What are Academic Health Departments?</vt:lpstr>
      <vt:lpstr>What are Academic Health Departments?</vt:lpstr>
      <vt:lpstr>Benefits of Collaboration:  Developing the Future Public Health Workforce</vt:lpstr>
      <vt:lpstr>Benefits of Collaboration:  Developing Current Public Health Practice</vt:lpstr>
      <vt:lpstr>Benefits of Collaboration:  Connecting Research Faculty and Practice Professionals</vt:lpstr>
      <vt:lpstr>Benefits of Collaboration:  Building Capacity to Advance Public Health Policy</vt:lpstr>
      <vt:lpstr>Our Experiences: Benefits &amp; Challenges</vt:lpstr>
      <vt:lpstr>Our Experiences: Benefits &amp; Challenges</vt:lpstr>
      <vt:lpstr>Ways to Meaningfully Engage with Academic Partners</vt:lpstr>
      <vt:lpstr>Questions</vt:lpstr>
    </vt:vector>
  </TitlesOfParts>
  <Company>Oregon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Health Partnerships Academia + Practice</dc:title>
  <dc:creator>Cllient Services</dc:creator>
  <cp:lastModifiedBy>Morgan D. Cowling</cp:lastModifiedBy>
  <cp:revision>108</cp:revision>
  <dcterms:created xsi:type="dcterms:W3CDTF">2018-07-12T23:45:10Z</dcterms:created>
  <dcterms:modified xsi:type="dcterms:W3CDTF">2018-09-25T16:41:39Z</dcterms:modified>
</cp:coreProperties>
</file>