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7"/>
  </p:notesMasterIdLst>
  <p:handoutMasterIdLst>
    <p:handoutMasterId r:id="rId38"/>
  </p:handoutMasterIdLst>
  <p:sldIdLst>
    <p:sldId id="303" r:id="rId6"/>
    <p:sldId id="257" r:id="rId7"/>
    <p:sldId id="277" r:id="rId8"/>
    <p:sldId id="279" r:id="rId9"/>
    <p:sldId id="278" r:id="rId10"/>
    <p:sldId id="272" r:id="rId11"/>
    <p:sldId id="284" r:id="rId12"/>
    <p:sldId id="258" r:id="rId13"/>
    <p:sldId id="280" r:id="rId14"/>
    <p:sldId id="281" r:id="rId15"/>
    <p:sldId id="283" r:id="rId16"/>
    <p:sldId id="285" r:id="rId17"/>
    <p:sldId id="282" r:id="rId18"/>
    <p:sldId id="290" r:id="rId19"/>
    <p:sldId id="291" r:id="rId20"/>
    <p:sldId id="267" r:id="rId21"/>
    <p:sldId id="287" r:id="rId22"/>
    <p:sldId id="286" r:id="rId23"/>
    <p:sldId id="289" r:id="rId24"/>
    <p:sldId id="288" r:id="rId25"/>
    <p:sldId id="269" r:id="rId26"/>
    <p:sldId id="294" r:id="rId27"/>
    <p:sldId id="298" r:id="rId28"/>
    <p:sldId id="295" r:id="rId29"/>
    <p:sldId id="299" r:id="rId30"/>
    <p:sldId id="302" r:id="rId31"/>
    <p:sldId id="300" r:id="rId32"/>
    <p:sldId id="301" r:id="rId33"/>
    <p:sldId id="296" r:id="rId34"/>
    <p:sldId id="292" r:id="rId35"/>
    <p:sldId id="304" r:id="rId36"/>
  </p:sldIdLst>
  <p:sldSz cx="12188825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64679" autoAdjust="0"/>
  </p:normalViewPr>
  <p:slideViewPr>
    <p:cSldViewPr>
      <p:cViewPr varScale="1">
        <p:scale>
          <a:sx n="55" d="100"/>
          <a:sy n="55" d="100"/>
        </p:scale>
        <p:origin x="-1576" y="-12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66E82-39CA-4141-8D8D-732EAFC810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106208A-9AD3-4142-AFC3-E555A181217D}">
      <dgm:prSet phldrT="[Text]"/>
      <dgm:spPr/>
      <dgm:t>
        <a:bodyPr/>
        <a:lstStyle/>
        <a:p>
          <a:r>
            <a:rPr lang="en-US" dirty="0" smtClean="0"/>
            <a:t>Review Questions</a:t>
          </a:r>
        </a:p>
        <a:p>
          <a:r>
            <a:rPr lang="en-US" b="1" dirty="0" smtClean="0"/>
            <a:t>Oct – Dec 2017</a:t>
          </a:r>
        </a:p>
      </dgm:t>
    </dgm:pt>
    <dgm:pt modelId="{18B1F168-6D06-4347-BC80-C0AE52ABD2C8}" type="parTrans" cxnId="{0DC57242-DEED-44C0-B987-490F5157E5E4}">
      <dgm:prSet/>
      <dgm:spPr/>
      <dgm:t>
        <a:bodyPr/>
        <a:lstStyle/>
        <a:p>
          <a:endParaRPr lang="en-US"/>
        </a:p>
      </dgm:t>
    </dgm:pt>
    <dgm:pt modelId="{A98FC8C0-B29D-4C0A-8F69-BA1979665424}" type="sibTrans" cxnId="{0DC57242-DEED-44C0-B987-490F5157E5E4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1E6317-F2EC-4E1C-948B-755E824B4282}">
      <dgm:prSet phldrT="[Text]"/>
      <dgm:spPr/>
      <dgm:t>
        <a:bodyPr/>
        <a:lstStyle/>
        <a:p>
          <a:r>
            <a:rPr lang="en-US" dirty="0" smtClean="0"/>
            <a:t>Prep.</a:t>
          </a:r>
        </a:p>
        <a:p>
          <a:r>
            <a:rPr lang="en-US" b="1" dirty="0" smtClean="0"/>
            <a:t>Jan 2018</a:t>
          </a:r>
          <a:endParaRPr lang="en-US" b="1" dirty="0"/>
        </a:p>
      </dgm:t>
    </dgm:pt>
    <dgm:pt modelId="{969E7B80-FDC0-484A-B5C1-47E395505C2B}" type="parTrans" cxnId="{A003E675-A9E6-4D9C-AA8B-298D30B3B85F}">
      <dgm:prSet/>
      <dgm:spPr/>
      <dgm:t>
        <a:bodyPr/>
        <a:lstStyle/>
        <a:p>
          <a:endParaRPr lang="en-US"/>
        </a:p>
      </dgm:t>
    </dgm:pt>
    <dgm:pt modelId="{8C4EB93B-B9F8-4419-9261-9E027C2DB4F1}" type="sibTrans" cxnId="{A003E675-A9E6-4D9C-AA8B-298D30B3B85F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6D13F3CF-DC1B-4B45-A8C6-43E7CFDB4473}">
      <dgm:prSet phldrT="[Text]"/>
      <dgm:spPr/>
      <dgm:t>
        <a:bodyPr/>
        <a:lstStyle/>
        <a:p>
          <a:r>
            <a:rPr lang="en-US" dirty="0" smtClean="0"/>
            <a:t>Launch</a:t>
          </a:r>
        </a:p>
        <a:p>
          <a:r>
            <a:rPr lang="en-US" b="1" dirty="0" smtClean="0"/>
            <a:t>Feb 2018</a:t>
          </a:r>
          <a:endParaRPr lang="en-US" b="1" dirty="0"/>
        </a:p>
      </dgm:t>
    </dgm:pt>
    <dgm:pt modelId="{53789CC2-DF60-4935-AE46-E32F5878C543}" type="parTrans" cxnId="{D88F484D-06BB-47C8-B8B5-8CA38471546F}">
      <dgm:prSet/>
      <dgm:spPr/>
      <dgm:t>
        <a:bodyPr/>
        <a:lstStyle/>
        <a:p>
          <a:endParaRPr lang="en-US"/>
        </a:p>
      </dgm:t>
    </dgm:pt>
    <dgm:pt modelId="{3119BE7E-CE18-4D14-A114-71250AF8DDD7}" type="sibTrans" cxnId="{D88F484D-06BB-47C8-B8B5-8CA38471546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26B9BCF-1236-4583-9BB5-7C1217A1E4D5}">
      <dgm:prSet phldrT="[Text]"/>
      <dgm:spPr/>
      <dgm:t>
        <a:bodyPr/>
        <a:lstStyle/>
        <a:p>
          <a:r>
            <a:rPr lang="en-US" dirty="0" smtClean="0"/>
            <a:t>Analysis</a:t>
          </a:r>
        </a:p>
        <a:p>
          <a:r>
            <a:rPr lang="en-US" b="1" dirty="0" smtClean="0"/>
            <a:t>Mar 2018</a:t>
          </a:r>
          <a:endParaRPr lang="en-US" b="1" dirty="0"/>
        </a:p>
      </dgm:t>
    </dgm:pt>
    <dgm:pt modelId="{2656BE09-68CB-4A15-9587-00643A5B9E6A}" type="parTrans" cxnId="{A7CBFE84-5B37-4CA8-AE02-27433743A087}">
      <dgm:prSet/>
      <dgm:spPr/>
      <dgm:t>
        <a:bodyPr/>
        <a:lstStyle/>
        <a:p>
          <a:endParaRPr lang="en-US"/>
        </a:p>
      </dgm:t>
    </dgm:pt>
    <dgm:pt modelId="{754B34EB-B2AF-42E8-93AC-17CC641CADB0}" type="sibTrans" cxnId="{A7CBFE84-5B37-4CA8-AE02-27433743A087}">
      <dgm:prSet/>
      <dgm:spPr/>
      <dgm:t>
        <a:bodyPr/>
        <a:lstStyle/>
        <a:p>
          <a:endParaRPr lang="en-US"/>
        </a:p>
      </dgm:t>
    </dgm:pt>
    <dgm:pt modelId="{0A266C36-5780-42D8-86B7-95083F21FE36}" type="pres">
      <dgm:prSet presAssocID="{7AA66E82-39CA-4141-8D8D-732EAFC810D0}" presName="Name0" presStyleCnt="0">
        <dgm:presLayoutVars>
          <dgm:dir/>
          <dgm:resizeHandles val="exact"/>
        </dgm:presLayoutVars>
      </dgm:prSet>
      <dgm:spPr/>
    </dgm:pt>
    <dgm:pt modelId="{7D774B26-C41D-420B-BFBC-7DCF3A01CC02}" type="pres">
      <dgm:prSet presAssocID="{C106208A-9AD3-4142-AFC3-E555A181217D}" presName="node" presStyleLbl="node1" presStyleIdx="0" presStyleCnt="4" custScaleX="237856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6A7B9-0B6E-4063-BB0E-AF4D866A8D1B}" type="pres">
      <dgm:prSet presAssocID="{A98FC8C0-B29D-4C0A-8F69-BA197966542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5EA4AA6-4F58-476D-BBFB-F3F9619BF2EA}" type="pres">
      <dgm:prSet presAssocID="{A98FC8C0-B29D-4C0A-8F69-BA197966542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DA7F8B7-82A3-4621-965B-9B10E1E3ED8A}" type="pres">
      <dgm:prSet presAssocID="{F21E6317-F2EC-4E1C-948B-755E824B4282}" presName="node" presStyleLbl="node1" presStyleIdx="1" presStyleCnt="4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5B4AC-B087-4589-A7E5-B9A17B60059F}" type="pres">
      <dgm:prSet presAssocID="{8C4EB93B-B9F8-4419-9261-9E027C2DB4F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F97ABC6-B01E-4A0B-899F-B88AF10624CE}" type="pres">
      <dgm:prSet presAssocID="{8C4EB93B-B9F8-4419-9261-9E027C2DB4F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DE88BFE-DF37-4A0C-A306-9056B2526314}" type="pres">
      <dgm:prSet presAssocID="{6D13F3CF-DC1B-4B45-A8C6-43E7CFDB4473}" presName="node" presStyleLbl="node1" presStyleIdx="2" presStyleCnt="4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7E7FB-9DA6-492C-98DE-F673C5AC8CB3}" type="pres">
      <dgm:prSet presAssocID="{3119BE7E-CE18-4D14-A114-71250AF8DD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DA3118-A4F8-4F24-8B15-EDF1DBDE2EDD}" type="pres">
      <dgm:prSet presAssocID="{3119BE7E-CE18-4D14-A114-71250AF8DD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E49CFE-910F-44FD-9AE9-D64DBE473D18}" type="pres">
      <dgm:prSet presAssocID="{026B9BCF-1236-4583-9BB5-7C1217A1E4D5}" presName="node" presStyleLbl="node1" presStyleIdx="3" presStyleCnt="4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14F63-DF65-404A-BA03-386F6408E9F1}" type="presOf" srcId="{7AA66E82-39CA-4141-8D8D-732EAFC810D0}" destId="{0A266C36-5780-42D8-86B7-95083F21FE36}" srcOrd="0" destOrd="0" presId="urn:microsoft.com/office/officeart/2005/8/layout/process1"/>
    <dgm:cxn modelId="{1A84C684-0D72-47A6-9C1A-CA9C92019041}" type="presOf" srcId="{3119BE7E-CE18-4D14-A114-71250AF8DDD7}" destId="{59DA3118-A4F8-4F24-8B15-EDF1DBDE2EDD}" srcOrd="1" destOrd="0" presId="urn:microsoft.com/office/officeart/2005/8/layout/process1"/>
    <dgm:cxn modelId="{BDADB5AB-EA04-4129-929D-1713A041AE98}" type="presOf" srcId="{8C4EB93B-B9F8-4419-9261-9E027C2DB4F1}" destId="{9FD5B4AC-B087-4589-A7E5-B9A17B60059F}" srcOrd="0" destOrd="0" presId="urn:microsoft.com/office/officeart/2005/8/layout/process1"/>
    <dgm:cxn modelId="{F8036885-22A1-4706-876D-0B66ECA7CA63}" type="presOf" srcId="{8C4EB93B-B9F8-4419-9261-9E027C2DB4F1}" destId="{3F97ABC6-B01E-4A0B-899F-B88AF10624CE}" srcOrd="1" destOrd="0" presId="urn:microsoft.com/office/officeart/2005/8/layout/process1"/>
    <dgm:cxn modelId="{38886797-DBC7-45FB-ACA6-8A71F0AD0D64}" type="presOf" srcId="{F21E6317-F2EC-4E1C-948B-755E824B4282}" destId="{1DA7F8B7-82A3-4621-965B-9B10E1E3ED8A}" srcOrd="0" destOrd="0" presId="urn:microsoft.com/office/officeart/2005/8/layout/process1"/>
    <dgm:cxn modelId="{A003E675-A9E6-4D9C-AA8B-298D30B3B85F}" srcId="{7AA66E82-39CA-4141-8D8D-732EAFC810D0}" destId="{F21E6317-F2EC-4E1C-948B-755E824B4282}" srcOrd="1" destOrd="0" parTransId="{969E7B80-FDC0-484A-B5C1-47E395505C2B}" sibTransId="{8C4EB93B-B9F8-4419-9261-9E027C2DB4F1}"/>
    <dgm:cxn modelId="{EE8CF795-64B3-4958-A6F7-D022A9712E8A}" type="presOf" srcId="{C106208A-9AD3-4142-AFC3-E555A181217D}" destId="{7D774B26-C41D-420B-BFBC-7DCF3A01CC02}" srcOrd="0" destOrd="0" presId="urn:microsoft.com/office/officeart/2005/8/layout/process1"/>
    <dgm:cxn modelId="{0DC57242-DEED-44C0-B987-490F5157E5E4}" srcId="{7AA66E82-39CA-4141-8D8D-732EAFC810D0}" destId="{C106208A-9AD3-4142-AFC3-E555A181217D}" srcOrd="0" destOrd="0" parTransId="{18B1F168-6D06-4347-BC80-C0AE52ABD2C8}" sibTransId="{A98FC8C0-B29D-4C0A-8F69-BA1979665424}"/>
    <dgm:cxn modelId="{A95C6989-6604-4938-B73D-73DD93C392A1}" type="presOf" srcId="{A98FC8C0-B29D-4C0A-8F69-BA1979665424}" destId="{C276A7B9-0B6E-4063-BB0E-AF4D866A8D1B}" srcOrd="0" destOrd="0" presId="urn:microsoft.com/office/officeart/2005/8/layout/process1"/>
    <dgm:cxn modelId="{D88F484D-06BB-47C8-B8B5-8CA38471546F}" srcId="{7AA66E82-39CA-4141-8D8D-732EAFC810D0}" destId="{6D13F3CF-DC1B-4B45-A8C6-43E7CFDB4473}" srcOrd="2" destOrd="0" parTransId="{53789CC2-DF60-4935-AE46-E32F5878C543}" sibTransId="{3119BE7E-CE18-4D14-A114-71250AF8DDD7}"/>
    <dgm:cxn modelId="{4402BD47-ABB1-43CF-9EC3-58B4FC17B01F}" type="presOf" srcId="{A98FC8C0-B29D-4C0A-8F69-BA1979665424}" destId="{25EA4AA6-4F58-476D-BBFB-F3F9619BF2EA}" srcOrd="1" destOrd="0" presId="urn:microsoft.com/office/officeart/2005/8/layout/process1"/>
    <dgm:cxn modelId="{0B3146C6-D4E7-4E87-AC74-54E456B22669}" type="presOf" srcId="{026B9BCF-1236-4583-9BB5-7C1217A1E4D5}" destId="{E6E49CFE-910F-44FD-9AE9-D64DBE473D18}" srcOrd="0" destOrd="0" presId="urn:microsoft.com/office/officeart/2005/8/layout/process1"/>
    <dgm:cxn modelId="{2DD0F97A-057E-4E4A-8EF2-54868FBA9855}" type="presOf" srcId="{3119BE7E-CE18-4D14-A114-71250AF8DDD7}" destId="{A007E7FB-9DA6-492C-98DE-F673C5AC8CB3}" srcOrd="0" destOrd="0" presId="urn:microsoft.com/office/officeart/2005/8/layout/process1"/>
    <dgm:cxn modelId="{E6352B1B-E28D-4C92-87FD-CF8E880FFC07}" type="presOf" srcId="{6D13F3CF-DC1B-4B45-A8C6-43E7CFDB4473}" destId="{EDE88BFE-DF37-4A0C-A306-9056B2526314}" srcOrd="0" destOrd="0" presId="urn:microsoft.com/office/officeart/2005/8/layout/process1"/>
    <dgm:cxn modelId="{A7CBFE84-5B37-4CA8-AE02-27433743A087}" srcId="{7AA66E82-39CA-4141-8D8D-732EAFC810D0}" destId="{026B9BCF-1236-4583-9BB5-7C1217A1E4D5}" srcOrd="3" destOrd="0" parTransId="{2656BE09-68CB-4A15-9587-00643A5B9E6A}" sibTransId="{754B34EB-B2AF-42E8-93AC-17CC641CADB0}"/>
    <dgm:cxn modelId="{B0800E62-3300-4543-8854-3DF8D5C9CF37}" type="presParOf" srcId="{0A266C36-5780-42D8-86B7-95083F21FE36}" destId="{7D774B26-C41D-420B-BFBC-7DCF3A01CC02}" srcOrd="0" destOrd="0" presId="urn:microsoft.com/office/officeart/2005/8/layout/process1"/>
    <dgm:cxn modelId="{AA9CF437-75C9-471E-9080-6D4D5EBA8692}" type="presParOf" srcId="{0A266C36-5780-42D8-86B7-95083F21FE36}" destId="{C276A7B9-0B6E-4063-BB0E-AF4D866A8D1B}" srcOrd="1" destOrd="0" presId="urn:microsoft.com/office/officeart/2005/8/layout/process1"/>
    <dgm:cxn modelId="{2D327CA2-21BD-42C7-B124-01B10972F76B}" type="presParOf" srcId="{C276A7B9-0B6E-4063-BB0E-AF4D866A8D1B}" destId="{25EA4AA6-4F58-476D-BBFB-F3F9619BF2EA}" srcOrd="0" destOrd="0" presId="urn:microsoft.com/office/officeart/2005/8/layout/process1"/>
    <dgm:cxn modelId="{850C24DA-C4BB-4712-8962-801B7DCCCF83}" type="presParOf" srcId="{0A266C36-5780-42D8-86B7-95083F21FE36}" destId="{1DA7F8B7-82A3-4621-965B-9B10E1E3ED8A}" srcOrd="2" destOrd="0" presId="urn:microsoft.com/office/officeart/2005/8/layout/process1"/>
    <dgm:cxn modelId="{9E211297-753E-4B3B-9832-E37B42BF527C}" type="presParOf" srcId="{0A266C36-5780-42D8-86B7-95083F21FE36}" destId="{9FD5B4AC-B087-4589-A7E5-B9A17B60059F}" srcOrd="3" destOrd="0" presId="urn:microsoft.com/office/officeart/2005/8/layout/process1"/>
    <dgm:cxn modelId="{FED55F07-1938-4CE4-A8D6-1DEE6C0150BD}" type="presParOf" srcId="{9FD5B4AC-B087-4589-A7E5-B9A17B60059F}" destId="{3F97ABC6-B01E-4A0B-899F-B88AF10624CE}" srcOrd="0" destOrd="0" presId="urn:microsoft.com/office/officeart/2005/8/layout/process1"/>
    <dgm:cxn modelId="{E0072C73-B4D4-4203-90B0-92125304DEE4}" type="presParOf" srcId="{0A266C36-5780-42D8-86B7-95083F21FE36}" destId="{EDE88BFE-DF37-4A0C-A306-9056B2526314}" srcOrd="4" destOrd="0" presId="urn:microsoft.com/office/officeart/2005/8/layout/process1"/>
    <dgm:cxn modelId="{34F4404B-308F-4698-8B3C-0DC13BC115C6}" type="presParOf" srcId="{0A266C36-5780-42D8-86B7-95083F21FE36}" destId="{A007E7FB-9DA6-492C-98DE-F673C5AC8CB3}" srcOrd="5" destOrd="0" presId="urn:microsoft.com/office/officeart/2005/8/layout/process1"/>
    <dgm:cxn modelId="{F39A969E-E762-4867-95F4-B2A88A30ABFF}" type="presParOf" srcId="{A007E7FB-9DA6-492C-98DE-F673C5AC8CB3}" destId="{59DA3118-A4F8-4F24-8B15-EDF1DBDE2EDD}" srcOrd="0" destOrd="0" presId="urn:microsoft.com/office/officeart/2005/8/layout/process1"/>
    <dgm:cxn modelId="{26B5499A-FF40-43F9-B599-9EFFF218950E}" type="presParOf" srcId="{0A266C36-5780-42D8-86B7-95083F21FE36}" destId="{E6E49CFE-910F-44FD-9AE9-D64DBE473D1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BF7BB-6495-4CF3-B5D1-78C9C49517D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57569-943D-4F8B-87F7-F1058E3AF1A5}">
      <dgm:prSet phldrT="[Text]" custT="1"/>
      <dgm:spPr/>
      <dgm:t>
        <a:bodyPr/>
        <a:lstStyle/>
        <a:p>
          <a:r>
            <a:rPr lang="en-US" sz="2000" dirty="0" smtClean="0"/>
            <a:t>-Propels conversation around equity and a need for action </a:t>
          </a:r>
        </a:p>
        <a:p>
          <a:r>
            <a:rPr lang="en-US" sz="2000" dirty="0" smtClean="0"/>
            <a:t>-66 out of 75 staff participated (86%)</a:t>
          </a:r>
        </a:p>
        <a:p>
          <a:r>
            <a:rPr lang="en-US" sz="2000" dirty="0" smtClean="0"/>
            <a:t>-Aids in Re-Accreditation process</a:t>
          </a:r>
        </a:p>
        <a:p>
          <a:r>
            <a:rPr lang="en-US" sz="2000" dirty="0" smtClean="0"/>
            <a:t>-Utilized for PH CD Modernization Grant </a:t>
          </a:r>
        </a:p>
        <a:p>
          <a:endParaRPr lang="en-US" sz="2400" dirty="0"/>
        </a:p>
      </dgm:t>
    </dgm:pt>
    <dgm:pt modelId="{FB379D07-337C-4054-B50A-C722273F3D97}" type="parTrans" cxnId="{DC8D84AC-B696-4AA2-8232-DD2C9028FA2A}">
      <dgm:prSet/>
      <dgm:spPr/>
      <dgm:t>
        <a:bodyPr/>
        <a:lstStyle/>
        <a:p>
          <a:endParaRPr lang="en-US"/>
        </a:p>
      </dgm:t>
    </dgm:pt>
    <dgm:pt modelId="{9B438CE0-0362-4003-94D0-785FAF6320DF}" type="sibTrans" cxnId="{DC8D84AC-B696-4AA2-8232-DD2C9028FA2A}">
      <dgm:prSet/>
      <dgm:spPr/>
      <dgm:t>
        <a:bodyPr/>
        <a:lstStyle/>
        <a:p>
          <a:endParaRPr lang="en-US"/>
        </a:p>
      </dgm:t>
    </dgm:pt>
    <dgm:pt modelId="{AB220C99-6BF7-4918-82CD-A9DAB0D9D4FB}">
      <dgm:prSet phldrT="[Text]" custT="1"/>
      <dgm:spPr/>
      <dgm:t>
        <a:bodyPr/>
        <a:lstStyle/>
        <a:p>
          <a:r>
            <a:rPr lang="en-US" sz="2000" dirty="0" smtClean="0"/>
            <a:t>-Technical Difficulties with Distribution</a:t>
          </a:r>
        </a:p>
        <a:p>
          <a:r>
            <a:rPr lang="en-US" sz="2000" dirty="0" smtClean="0"/>
            <a:t>-Conflicting Job Responsibilities</a:t>
          </a:r>
        </a:p>
        <a:p>
          <a:r>
            <a:rPr lang="en-US" sz="2000" dirty="0" smtClean="0"/>
            <a:t>-Staff time  </a:t>
          </a:r>
        </a:p>
        <a:p>
          <a:endParaRPr lang="en-US" sz="2400" dirty="0"/>
        </a:p>
      </dgm:t>
    </dgm:pt>
    <dgm:pt modelId="{AEBD9FAC-8922-4388-8F70-2CD101C5B049}" type="parTrans" cxnId="{FAD7BE66-9ABC-45DE-BCE2-D97DFD5A9B97}">
      <dgm:prSet/>
      <dgm:spPr/>
      <dgm:t>
        <a:bodyPr/>
        <a:lstStyle/>
        <a:p>
          <a:endParaRPr lang="en-US"/>
        </a:p>
      </dgm:t>
    </dgm:pt>
    <dgm:pt modelId="{982A25FC-395E-4716-BE05-5D7FDB58EB89}" type="sibTrans" cxnId="{FAD7BE66-9ABC-45DE-BCE2-D97DFD5A9B97}">
      <dgm:prSet/>
      <dgm:spPr/>
      <dgm:t>
        <a:bodyPr/>
        <a:lstStyle/>
        <a:p>
          <a:endParaRPr lang="en-US"/>
        </a:p>
      </dgm:t>
    </dgm:pt>
    <dgm:pt modelId="{AFC6A91C-6CBB-4D93-91DF-60204EB23297}" type="pres">
      <dgm:prSet presAssocID="{2B1BF7BB-6495-4CF3-B5D1-78C9C49517D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6FA40-2ADA-43B1-9CC6-9F0B36A61A30}" type="pres">
      <dgm:prSet presAssocID="{2B1BF7BB-6495-4CF3-B5D1-78C9C49517D4}" presName="Background" presStyleLbl="bgImgPlace1" presStyleIdx="0" presStyleCnt="1" custScaleX="137686" custLinFactNeighborX="273" custLinFactNeighborY="1457"/>
      <dgm:spPr/>
    </dgm:pt>
    <dgm:pt modelId="{9FA24091-74D8-4D26-9B5D-D6FC72A02FF3}" type="pres">
      <dgm:prSet presAssocID="{2B1BF7BB-6495-4CF3-B5D1-78C9C49517D4}" presName="ParentText1" presStyleLbl="revTx" presStyleIdx="0" presStyleCnt="2" custScaleX="134000" custScaleY="73342" custLinFactNeighborX="-20824" custLinFactNeighborY="6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78752-631B-4068-B280-4D72F3EF69F1}" type="pres">
      <dgm:prSet presAssocID="{2B1BF7BB-6495-4CF3-B5D1-78C9C49517D4}" presName="ParentText2" presStyleLbl="revTx" presStyleIdx="1" presStyleCnt="2" custScaleX="143358" custScaleY="77192" custLinFactNeighborX="22860" custLinFactNeighborY="8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ED321-10E0-4306-86BE-915E57BFB656}" type="pres">
      <dgm:prSet presAssocID="{2B1BF7BB-6495-4CF3-B5D1-78C9C49517D4}" presName="Plus" presStyleLbl="alignNode1" presStyleIdx="0" presStyleCnt="2" custScaleY="100000" custLinFactNeighborX="91948" custLinFactNeighborY="-27588"/>
      <dgm:spPr/>
    </dgm:pt>
    <dgm:pt modelId="{367EDE0A-B8BA-4324-A454-91FC94F20C9D}" type="pres">
      <dgm:prSet presAssocID="{2B1BF7BB-6495-4CF3-B5D1-78C9C49517D4}" presName="Minus" presStyleLbl="alignNode1" presStyleIdx="1" presStyleCnt="2"/>
      <dgm:spPr/>
    </dgm:pt>
    <dgm:pt modelId="{FB4C7B0A-275D-44CF-AEFE-0D9B846BC547}" type="pres">
      <dgm:prSet presAssocID="{2B1BF7BB-6495-4CF3-B5D1-78C9C49517D4}" presName="Divider" presStyleLbl="parChTrans1D1" presStyleIdx="0" presStyleCnt="1" custFlipHor="1" custScaleX="2000000" custScaleY="79866"/>
      <dgm:spPr/>
    </dgm:pt>
  </dgm:ptLst>
  <dgm:cxnLst>
    <dgm:cxn modelId="{FAD7BE66-9ABC-45DE-BCE2-D97DFD5A9B97}" srcId="{2B1BF7BB-6495-4CF3-B5D1-78C9C49517D4}" destId="{AB220C99-6BF7-4918-82CD-A9DAB0D9D4FB}" srcOrd="1" destOrd="0" parTransId="{AEBD9FAC-8922-4388-8F70-2CD101C5B049}" sibTransId="{982A25FC-395E-4716-BE05-5D7FDB58EB89}"/>
    <dgm:cxn modelId="{138E9847-DA50-48B1-9D09-93218AD63AB2}" type="presOf" srcId="{AB220C99-6BF7-4918-82CD-A9DAB0D9D4FB}" destId="{10378752-631B-4068-B280-4D72F3EF69F1}" srcOrd="0" destOrd="0" presId="urn:microsoft.com/office/officeart/2009/3/layout/PlusandMinus"/>
    <dgm:cxn modelId="{527E4207-8E18-4387-9C12-A9526A167D6E}" type="presOf" srcId="{A4C57569-943D-4F8B-87F7-F1058E3AF1A5}" destId="{9FA24091-74D8-4D26-9B5D-D6FC72A02FF3}" srcOrd="0" destOrd="0" presId="urn:microsoft.com/office/officeart/2009/3/layout/PlusandMinus"/>
    <dgm:cxn modelId="{DC8D84AC-B696-4AA2-8232-DD2C9028FA2A}" srcId="{2B1BF7BB-6495-4CF3-B5D1-78C9C49517D4}" destId="{A4C57569-943D-4F8B-87F7-F1058E3AF1A5}" srcOrd="0" destOrd="0" parTransId="{FB379D07-337C-4054-B50A-C722273F3D97}" sibTransId="{9B438CE0-0362-4003-94D0-785FAF6320DF}"/>
    <dgm:cxn modelId="{90D1BB9F-9819-4D3F-9F1D-E528223897C3}" type="presOf" srcId="{2B1BF7BB-6495-4CF3-B5D1-78C9C49517D4}" destId="{AFC6A91C-6CBB-4D93-91DF-60204EB23297}" srcOrd="0" destOrd="0" presId="urn:microsoft.com/office/officeart/2009/3/layout/PlusandMinus"/>
    <dgm:cxn modelId="{1CAD49A0-7484-468F-945B-66F509618C2A}" type="presParOf" srcId="{AFC6A91C-6CBB-4D93-91DF-60204EB23297}" destId="{C976FA40-2ADA-43B1-9CC6-9F0B36A61A30}" srcOrd="0" destOrd="0" presId="urn:microsoft.com/office/officeart/2009/3/layout/PlusandMinus"/>
    <dgm:cxn modelId="{71BCFD82-C94D-4AC6-98C7-3F89A02D71A7}" type="presParOf" srcId="{AFC6A91C-6CBB-4D93-91DF-60204EB23297}" destId="{9FA24091-74D8-4D26-9B5D-D6FC72A02FF3}" srcOrd="1" destOrd="0" presId="urn:microsoft.com/office/officeart/2009/3/layout/PlusandMinus"/>
    <dgm:cxn modelId="{29D55EDF-1910-4EFE-9E7C-02778B8284BD}" type="presParOf" srcId="{AFC6A91C-6CBB-4D93-91DF-60204EB23297}" destId="{10378752-631B-4068-B280-4D72F3EF69F1}" srcOrd="2" destOrd="0" presId="urn:microsoft.com/office/officeart/2009/3/layout/PlusandMinus"/>
    <dgm:cxn modelId="{6479DB32-66F3-4C96-8BFA-D8A9D23A603C}" type="presParOf" srcId="{AFC6A91C-6CBB-4D93-91DF-60204EB23297}" destId="{ED3ED321-10E0-4306-86BE-915E57BFB656}" srcOrd="3" destOrd="0" presId="urn:microsoft.com/office/officeart/2009/3/layout/PlusandMinus"/>
    <dgm:cxn modelId="{57642852-2008-4827-B87A-21858334734F}" type="presParOf" srcId="{AFC6A91C-6CBB-4D93-91DF-60204EB23297}" destId="{367EDE0A-B8BA-4324-A454-91FC94F20C9D}" srcOrd="4" destOrd="0" presId="urn:microsoft.com/office/officeart/2009/3/layout/PlusandMinus"/>
    <dgm:cxn modelId="{6BD01325-C1FD-42B3-837F-F88945BF7198}" type="presParOf" srcId="{AFC6A91C-6CBB-4D93-91DF-60204EB23297}" destId="{FB4C7B0A-275D-44CF-AEFE-0D9B846BC54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66E82-39CA-4141-8D8D-732EAFC810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106208A-9AD3-4142-AFC3-E555A181217D}">
      <dgm:prSet phldrT="[Text]"/>
      <dgm:spPr/>
      <dgm:t>
        <a:bodyPr/>
        <a:lstStyle/>
        <a:p>
          <a:r>
            <a:rPr lang="en-US" dirty="0" smtClean="0"/>
            <a:t>Review Questions</a:t>
          </a:r>
        </a:p>
        <a:p>
          <a:r>
            <a:rPr lang="en-US" b="1" dirty="0" smtClean="0"/>
            <a:t>Feb – Mar 2018</a:t>
          </a:r>
        </a:p>
      </dgm:t>
    </dgm:pt>
    <dgm:pt modelId="{18B1F168-6D06-4347-BC80-C0AE52ABD2C8}" type="parTrans" cxnId="{0DC57242-DEED-44C0-B987-490F5157E5E4}">
      <dgm:prSet/>
      <dgm:spPr/>
      <dgm:t>
        <a:bodyPr/>
        <a:lstStyle/>
        <a:p>
          <a:endParaRPr lang="en-US"/>
        </a:p>
      </dgm:t>
    </dgm:pt>
    <dgm:pt modelId="{A98FC8C0-B29D-4C0A-8F69-BA1979665424}" type="sibTrans" cxnId="{0DC57242-DEED-44C0-B987-490F5157E5E4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1E6317-F2EC-4E1C-948B-755E824B4282}">
      <dgm:prSet phldrT="[Text]"/>
      <dgm:spPr/>
      <dgm:t>
        <a:bodyPr/>
        <a:lstStyle/>
        <a:p>
          <a:r>
            <a:rPr lang="en-US" dirty="0" smtClean="0"/>
            <a:t>Prep.</a:t>
          </a:r>
        </a:p>
        <a:p>
          <a:r>
            <a:rPr lang="en-US" b="1" dirty="0" smtClean="0"/>
            <a:t>Apr 2018</a:t>
          </a:r>
          <a:endParaRPr lang="en-US" b="1" dirty="0"/>
        </a:p>
      </dgm:t>
    </dgm:pt>
    <dgm:pt modelId="{969E7B80-FDC0-484A-B5C1-47E395505C2B}" type="parTrans" cxnId="{A003E675-A9E6-4D9C-AA8B-298D30B3B85F}">
      <dgm:prSet/>
      <dgm:spPr/>
      <dgm:t>
        <a:bodyPr/>
        <a:lstStyle/>
        <a:p>
          <a:endParaRPr lang="en-US"/>
        </a:p>
      </dgm:t>
    </dgm:pt>
    <dgm:pt modelId="{8C4EB93B-B9F8-4419-9261-9E027C2DB4F1}" type="sibTrans" cxnId="{A003E675-A9E6-4D9C-AA8B-298D30B3B85F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6D13F3CF-DC1B-4B45-A8C6-43E7CFDB4473}">
      <dgm:prSet phldrT="[Text]"/>
      <dgm:spPr/>
      <dgm:t>
        <a:bodyPr/>
        <a:lstStyle/>
        <a:p>
          <a:r>
            <a:rPr lang="en-US" dirty="0" smtClean="0"/>
            <a:t>Launch</a:t>
          </a:r>
        </a:p>
        <a:p>
          <a:r>
            <a:rPr lang="en-US" b="1" dirty="0" smtClean="0"/>
            <a:t>May 2018</a:t>
          </a:r>
          <a:endParaRPr lang="en-US" b="1" dirty="0"/>
        </a:p>
      </dgm:t>
    </dgm:pt>
    <dgm:pt modelId="{53789CC2-DF60-4935-AE46-E32F5878C543}" type="parTrans" cxnId="{D88F484D-06BB-47C8-B8B5-8CA38471546F}">
      <dgm:prSet/>
      <dgm:spPr/>
      <dgm:t>
        <a:bodyPr/>
        <a:lstStyle/>
        <a:p>
          <a:endParaRPr lang="en-US"/>
        </a:p>
      </dgm:t>
    </dgm:pt>
    <dgm:pt modelId="{3119BE7E-CE18-4D14-A114-71250AF8DDD7}" type="sibTrans" cxnId="{D88F484D-06BB-47C8-B8B5-8CA38471546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26B9BCF-1236-4583-9BB5-7C1217A1E4D5}">
      <dgm:prSet phldrT="[Text]"/>
      <dgm:spPr/>
      <dgm:t>
        <a:bodyPr/>
        <a:lstStyle/>
        <a:p>
          <a:r>
            <a:rPr lang="en-US" dirty="0" smtClean="0"/>
            <a:t>Analysis</a:t>
          </a:r>
        </a:p>
        <a:p>
          <a:r>
            <a:rPr lang="en-US" b="1" dirty="0" smtClean="0"/>
            <a:t>Jun 2018</a:t>
          </a:r>
          <a:endParaRPr lang="en-US" b="1" dirty="0"/>
        </a:p>
      </dgm:t>
    </dgm:pt>
    <dgm:pt modelId="{2656BE09-68CB-4A15-9587-00643A5B9E6A}" type="parTrans" cxnId="{A7CBFE84-5B37-4CA8-AE02-27433743A087}">
      <dgm:prSet/>
      <dgm:spPr/>
      <dgm:t>
        <a:bodyPr/>
        <a:lstStyle/>
        <a:p>
          <a:endParaRPr lang="en-US"/>
        </a:p>
      </dgm:t>
    </dgm:pt>
    <dgm:pt modelId="{754B34EB-B2AF-42E8-93AC-17CC641CADB0}" type="sibTrans" cxnId="{A7CBFE84-5B37-4CA8-AE02-27433743A087}">
      <dgm:prSet/>
      <dgm:spPr/>
      <dgm:t>
        <a:bodyPr/>
        <a:lstStyle/>
        <a:p>
          <a:endParaRPr lang="en-US"/>
        </a:p>
      </dgm:t>
    </dgm:pt>
    <dgm:pt modelId="{0A266C36-5780-42D8-86B7-95083F21FE36}" type="pres">
      <dgm:prSet presAssocID="{7AA66E82-39CA-4141-8D8D-732EAFC810D0}" presName="Name0" presStyleCnt="0">
        <dgm:presLayoutVars>
          <dgm:dir/>
          <dgm:resizeHandles val="exact"/>
        </dgm:presLayoutVars>
      </dgm:prSet>
      <dgm:spPr/>
    </dgm:pt>
    <dgm:pt modelId="{7D774B26-C41D-420B-BFBC-7DCF3A01CC02}" type="pres">
      <dgm:prSet presAssocID="{C106208A-9AD3-4142-AFC3-E555A181217D}" presName="node" presStyleLbl="node1" presStyleIdx="0" presStyleCnt="4" custScaleX="237856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6A7B9-0B6E-4063-BB0E-AF4D866A8D1B}" type="pres">
      <dgm:prSet presAssocID="{A98FC8C0-B29D-4C0A-8F69-BA197966542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5EA4AA6-4F58-476D-BBFB-F3F9619BF2EA}" type="pres">
      <dgm:prSet presAssocID="{A98FC8C0-B29D-4C0A-8F69-BA197966542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DA7F8B7-82A3-4621-965B-9B10E1E3ED8A}" type="pres">
      <dgm:prSet presAssocID="{F21E6317-F2EC-4E1C-948B-755E824B4282}" presName="node" presStyleLbl="node1" presStyleIdx="1" presStyleCnt="4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5B4AC-B087-4589-A7E5-B9A17B60059F}" type="pres">
      <dgm:prSet presAssocID="{8C4EB93B-B9F8-4419-9261-9E027C2DB4F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F97ABC6-B01E-4A0B-899F-B88AF10624CE}" type="pres">
      <dgm:prSet presAssocID="{8C4EB93B-B9F8-4419-9261-9E027C2DB4F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DE88BFE-DF37-4A0C-A306-9056B2526314}" type="pres">
      <dgm:prSet presAssocID="{6D13F3CF-DC1B-4B45-A8C6-43E7CFDB4473}" presName="node" presStyleLbl="node1" presStyleIdx="2" presStyleCnt="4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7E7FB-9DA6-492C-98DE-F673C5AC8CB3}" type="pres">
      <dgm:prSet presAssocID="{3119BE7E-CE18-4D14-A114-71250AF8DD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DA3118-A4F8-4F24-8B15-EDF1DBDE2EDD}" type="pres">
      <dgm:prSet presAssocID="{3119BE7E-CE18-4D14-A114-71250AF8DD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E49CFE-910F-44FD-9AE9-D64DBE473D18}" type="pres">
      <dgm:prSet presAssocID="{026B9BCF-1236-4583-9BB5-7C1217A1E4D5}" presName="node" presStyleLbl="node1" presStyleIdx="3" presStyleCnt="4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14F63-DF65-404A-BA03-386F6408E9F1}" type="presOf" srcId="{7AA66E82-39CA-4141-8D8D-732EAFC810D0}" destId="{0A266C36-5780-42D8-86B7-95083F21FE36}" srcOrd="0" destOrd="0" presId="urn:microsoft.com/office/officeart/2005/8/layout/process1"/>
    <dgm:cxn modelId="{1A84C684-0D72-47A6-9C1A-CA9C92019041}" type="presOf" srcId="{3119BE7E-CE18-4D14-A114-71250AF8DDD7}" destId="{59DA3118-A4F8-4F24-8B15-EDF1DBDE2EDD}" srcOrd="1" destOrd="0" presId="urn:microsoft.com/office/officeart/2005/8/layout/process1"/>
    <dgm:cxn modelId="{BDADB5AB-EA04-4129-929D-1713A041AE98}" type="presOf" srcId="{8C4EB93B-B9F8-4419-9261-9E027C2DB4F1}" destId="{9FD5B4AC-B087-4589-A7E5-B9A17B60059F}" srcOrd="0" destOrd="0" presId="urn:microsoft.com/office/officeart/2005/8/layout/process1"/>
    <dgm:cxn modelId="{F8036885-22A1-4706-876D-0B66ECA7CA63}" type="presOf" srcId="{8C4EB93B-B9F8-4419-9261-9E027C2DB4F1}" destId="{3F97ABC6-B01E-4A0B-899F-B88AF10624CE}" srcOrd="1" destOrd="0" presId="urn:microsoft.com/office/officeart/2005/8/layout/process1"/>
    <dgm:cxn modelId="{38886797-DBC7-45FB-ACA6-8A71F0AD0D64}" type="presOf" srcId="{F21E6317-F2EC-4E1C-948B-755E824B4282}" destId="{1DA7F8B7-82A3-4621-965B-9B10E1E3ED8A}" srcOrd="0" destOrd="0" presId="urn:microsoft.com/office/officeart/2005/8/layout/process1"/>
    <dgm:cxn modelId="{A003E675-A9E6-4D9C-AA8B-298D30B3B85F}" srcId="{7AA66E82-39CA-4141-8D8D-732EAFC810D0}" destId="{F21E6317-F2EC-4E1C-948B-755E824B4282}" srcOrd="1" destOrd="0" parTransId="{969E7B80-FDC0-484A-B5C1-47E395505C2B}" sibTransId="{8C4EB93B-B9F8-4419-9261-9E027C2DB4F1}"/>
    <dgm:cxn modelId="{EE8CF795-64B3-4958-A6F7-D022A9712E8A}" type="presOf" srcId="{C106208A-9AD3-4142-AFC3-E555A181217D}" destId="{7D774B26-C41D-420B-BFBC-7DCF3A01CC02}" srcOrd="0" destOrd="0" presId="urn:microsoft.com/office/officeart/2005/8/layout/process1"/>
    <dgm:cxn modelId="{0DC57242-DEED-44C0-B987-490F5157E5E4}" srcId="{7AA66E82-39CA-4141-8D8D-732EAFC810D0}" destId="{C106208A-9AD3-4142-AFC3-E555A181217D}" srcOrd="0" destOrd="0" parTransId="{18B1F168-6D06-4347-BC80-C0AE52ABD2C8}" sibTransId="{A98FC8C0-B29D-4C0A-8F69-BA1979665424}"/>
    <dgm:cxn modelId="{A95C6989-6604-4938-B73D-73DD93C392A1}" type="presOf" srcId="{A98FC8C0-B29D-4C0A-8F69-BA1979665424}" destId="{C276A7B9-0B6E-4063-BB0E-AF4D866A8D1B}" srcOrd="0" destOrd="0" presId="urn:microsoft.com/office/officeart/2005/8/layout/process1"/>
    <dgm:cxn modelId="{D88F484D-06BB-47C8-B8B5-8CA38471546F}" srcId="{7AA66E82-39CA-4141-8D8D-732EAFC810D0}" destId="{6D13F3CF-DC1B-4B45-A8C6-43E7CFDB4473}" srcOrd="2" destOrd="0" parTransId="{53789CC2-DF60-4935-AE46-E32F5878C543}" sibTransId="{3119BE7E-CE18-4D14-A114-71250AF8DDD7}"/>
    <dgm:cxn modelId="{4402BD47-ABB1-43CF-9EC3-58B4FC17B01F}" type="presOf" srcId="{A98FC8C0-B29D-4C0A-8F69-BA1979665424}" destId="{25EA4AA6-4F58-476D-BBFB-F3F9619BF2EA}" srcOrd="1" destOrd="0" presId="urn:microsoft.com/office/officeart/2005/8/layout/process1"/>
    <dgm:cxn modelId="{0B3146C6-D4E7-4E87-AC74-54E456B22669}" type="presOf" srcId="{026B9BCF-1236-4583-9BB5-7C1217A1E4D5}" destId="{E6E49CFE-910F-44FD-9AE9-D64DBE473D18}" srcOrd="0" destOrd="0" presId="urn:microsoft.com/office/officeart/2005/8/layout/process1"/>
    <dgm:cxn modelId="{2DD0F97A-057E-4E4A-8EF2-54868FBA9855}" type="presOf" srcId="{3119BE7E-CE18-4D14-A114-71250AF8DDD7}" destId="{A007E7FB-9DA6-492C-98DE-F673C5AC8CB3}" srcOrd="0" destOrd="0" presId="urn:microsoft.com/office/officeart/2005/8/layout/process1"/>
    <dgm:cxn modelId="{E6352B1B-E28D-4C92-87FD-CF8E880FFC07}" type="presOf" srcId="{6D13F3CF-DC1B-4B45-A8C6-43E7CFDB4473}" destId="{EDE88BFE-DF37-4A0C-A306-9056B2526314}" srcOrd="0" destOrd="0" presId="urn:microsoft.com/office/officeart/2005/8/layout/process1"/>
    <dgm:cxn modelId="{A7CBFE84-5B37-4CA8-AE02-27433743A087}" srcId="{7AA66E82-39CA-4141-8D8D-732EAFC810D0}" destId="{026B9BCF-1236-4583-9BB5-7C1217A1E4D5}" srcOrd="3" destOrd="0" parTransId="{2656BE09-68CB-4A15-9587-00643A5B9E6A}" sibTransId="{754B34EB-B2AF-42E8-93AC-17CC641CADB0}"/>
    <dgm:cxn modelId="{B0800E62-3300-4543-8854-3DF8D5C9CF37}" type="presParOf" srcId="{0A266C36-5780-42D8-86B7-95083F21FE36}" destId="{7D774B26-C41D-420B-BFBC-7DCF3A01CC02}" srcOrd="0" destOrd="0" presId="urn:microsoft.com/office/officeart/2005/8/layout/process1"/>
    <dgm:cxn modelId="{AA9CF437-75C9-471E-9080-6D4D5EBA8692}" type="presParOf" srcId="{0A266C36-5780-42D8-86B7-95083F21FE36}" destId="{C276A7B9-0B6E-4063-BB0E-AF4D866A8D1B}" srcOrd="1" destOrd="0" presId="urn:microsoft.com/office/officeart/2005/8/layout/process1"/>
    <dgm:cxn modelId="{2D327CA2-21BD-42C7-B124-01B10972F76B}" type="presParOf" srcId="{C276A7B9-0B6E-4063-BB0E-AF4D866A8D1B}" destId="{25EA4AA6-4F58-476D-BBFB-F3F9619BF2EA}" srcOrd="0" destOrd="0" presId="urn:microsoft.com/office/officeart/2005/8/layout/process1"/>
    <dgm:cxn modelId="{850C24DA-C4BB-4712-8962-801B7DCCCF83}" type="presParOf" srcId="{0A266C36-5780-42D8-86B7-95083F21FE36}" destId="{1DA7F8B7-82A3-4621-965B-9B10E1E3ED8A}" srcOrd="2" destOrd="0" presId="urn:microsoft.com/office/officeart/2005/8/layout/process1"/>
    <dgm:cxn modelId="{9E211297-753E-4B3B-9832-E37B42BF527C}" type="presParOf" srcId="{0A266C36-5780-42D8-86B7-95083F21FE36}" destId="{9FD5B4AC-B087-4589-A7E5-B9A17B60059F}" srcOrd="3" destOrd="0" presId="urn:microsoft.com/office/officeart/2005/8/layout/process1"/>
    <dgm:cxn modelId="{FED55F07-1938-4CE4-A8D6-1DEE6C0150BD}" type="presParOf" srcId="{9FD5B4AC-B087-4589-A7E5-B9A17B60059F}" destId="{3F97ABC6-B01E-4A0B-899F-B88AF10624CE}" srcOrd="0" destOrd="0" presId="urn:microsoft.com/office/officeart/2005/8/layout/process1"/>
    <dgm:cxn modelId="{E0072C73-B4D4-4203-90B0-92125304DEE4}" type="presParOf" srcId="{0A266C36-5780-42D8-86B7-95083F21FE36}" destId="{EDE88BFE-DF37-4A0C-A306-9056B2526314}" srcOrd="4" destOrd="0" presId="urn:microsoft.com/office/officeart/2005/8/layout/process1"/>
    <dgm:cxn modelId="{34F4404B-308F-4698-8B3C-0DC13BC115C6}" type="presParOf" srcId="{0A266C36-5780-42D8-86B7-95083F21FE36}" destId="{A007E7FB-9DA6-492C-98DE-F673C5AC8CB3}" srcOrd="5" destOrd="0" presId="urn:microsoft.com/office/officeart/2005/8/layout/process1"/>
    <dgm:cxn modelId="{F39A969E-E762-4867-95F4-B2A88A30ABFF}" type="presParOf" srcId="{A007E7FB-9DA6-492C-98DE-F673C5AC8CB3}" destId="{59DA3118-A4F8-4F24-8B15-EDF1DBDE2EDD}" srcOrd="0" destOrd="0" presId="urn:microsoft.com/office/officeart/2005/8/layout/process1"/>
    <dgm:cxn modelId="{26B5499A-FF40-43F9-B599-9EFFF218950E}" type="presParOf" srcId="{0A266C36-5780-42D8-86B7-95083F21FE36}" destId="{E6E49CFE-910F-44FD-9AE9-D64DBE473D1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BF7BB-6495-4CF3-B5D1-78C9C49517D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57569-943D-4F8B-87F7-F1058E3AF1A5}">
      <dgm:prSet phldrT="[Text]" custT="1"/>
      <dgm:spPr/>
      <dgm:t>
        <a:bodyPr/>
        <a:lstStyle/>
        <a:p>
          <a:r>
            <a:rPr lang="en-US" sz="2000" dirty="0" smtClean="0"/>
            <a:t>-108 Regional Partner Respondents</a:t>
          </a:r>
        </a:p>
        <a:p>
          <a:r>
            <a:rPr lang="en-US" sz="2000" dirty="0" smtClean="0"/>
            <a:t>-Utilized for Regional PH CD Modernization Grant </a:t>
          </a:r>
        </a:p>
        <a:p>
          <a:endParaRPr lang="en-US" sz="2400" dirty="0"/>
        </a:p>
      </dgm:t>
    </dgm:pt>
    <dgm:pt modelId="{FB379D07-337C-4054-B50A-C722273F3D97}" type="parTrans" cxnId="{DC8D84AC-B696-4AA2-8232-DD2C9028FA2A}">
      <dgm:prSet/>
      <dgm:spPr/>
      <dgm:t>
        <a:bodyPr/>
        <a:lstStyle/>
        <a:p>
          <a:endParaRPr lang="en-US"/>
        </a:p>
      </dgm:t>
    </dgm:pt>
    <dgm:pt modelId="{9B438CE0-0362-4003-94D0-785FAF6320DF}" type="sibTrans" cxnId="{DC8D84AC-B696-4AA2-8232-DD2C9028FA2A}">
      <dgm:prSet/>
      <dgm:spPr/>
      <dgm:t>
        <a:bodyPr/>
        <a:lstStyle/>
        <a:p>
          <a:endParaRPr lang="en-US"/>
        </a:p>
      </dgm:t>
    </dgm:pt>
    <dgm:pt modelId="{AB220C99-6BF7-4918-82CD-A9DAB0D9D4FB}">
      <dgm:prSet phldrT="[Text]" custT="1"/>
      <dgm:spPr/>
      <dgm:t>
        <a:bodyPr/>
        <a:lstStyle/>
        <a:p>
          <a:r>
            <a:rPr lang="en-US" sz="2000" dirty="0" smtClean="0"/>
            <a:t>-Partners having to respond multiple times.</a:t>
          </a:r>
        </a:p>
        <a:p>
          <a:r>
            <a:rPr lang="en-US" sz="2000" dirty="0" smtClean="0"/>
            <a:t>-Lack of specificity between Behavioral Health and Public Health.</a:t>
          </a:r>
          <a:endParaRPr lang="en-US" sz="2400" dirty="0"/>
        </a:p>
      </dgm:t>
    </dgm:pt>
    <dgm:pt modelId="{AEBD9FAC-8922-4388-8F70-2CD101C5B049}" type="parTrans" cxnId="{FAD7BE66-9ABC-45DE-BCE2-D97DFD5A9B97}">
      <dgm:prSet/>
      <dgm:spPr/>
      <dgm:t>
        <a:bodyPr/>
        <a:lstStyle/>
        <a:p>
          <a:endParaRPr lang="en-US"/>
        </a:p>
      </dgm:t>
    </dgm:pt>
    <dgm:pt modelId="{982A25FC-395E-4716-BE05-5D7FDB58EB89}" type="sibTrans" cxnId="{FAD7BE66-9ABC-45DE-BCE2-D97DFD5A9B97}">
      <dgm:prSet/>
      <dgm:spPr/>
      <dgm:t>
        <a:bodyPr/>
        <a:lstStyle/>
        <a:p>
          <a:endParaRPr lang="en-US"/>
        </a:p>
      </dgm:t>
    </dgm:pt>
    <dgm:pt modelId="{AFC6A91C-6CBB-4D93-91DF-60204EB23297}" type="pres">
      <dgm:prSet presAssocID="{2B1BF7BB-6495-4CF3-B5D1-78C9C49517D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6FA40-2ADA-43B1-9CC6-9F0B36A61A30}" type="pres">
      <dgm:prSet presAssocID="{2B1BF7BB-6495-4CF3-B5D1-78C9C49517D4}" presName="Background" presStyleLbl="bgImgPlace1" presStyleIdx="0" presStyleCnt="1" custScaleX="207511" custLinFactNeighborX="731" custLinFactNeighborY="521"/>
      <dgm:spPr/>
    </dgm:pt>
    <dgm:pt modelId="{9FA24091-74D8-4D26-9B5D-D6FC72A02FF3}" type="pres">
      <dgm:prSet presAssocID="{2B1BF7BB-6495-4CF3-B5D1-78C9C49517D4}" presName="ParentText1" presStyleLbl="revTx" presStyleIdx="0" presStyleCnt="2" custScaleX="190450" custScaleY="79542" custLinFactNeighborX="-60688" custLinFactNeighborY="4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78752-631B-4068-B280-4D72F3EF69F1}" type="pres">
      <dgm:prSet presAssocID="{2B1BF7BB-6495-4CF3-B5D1-78C9C49517D4}" presName="ParentText2" presStyleLbl="revTx" presStyleIdx="1" presStyleCnt="2" custScaleX="215336" custScaleY="77192" custLinFactNeighborX="60250" custLinFactNeighborY="-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ED321-10E0-4306-86BE-915E57BFB656}" type="pres">
      <dgm:prSet presAssocID="{2B1BF7BB-6495-4CF3-B5D1-78C9C49517D4}" presName="Plus" presStyleLbl="alignNode1" presStyleIdx="0" presStyleCnt="2" custScaleY="100000" custLinFactNeighborX="91948" custLinFactNeighborY="-27588"/>
      <dgm:spPr/>
    </dgm:pt>
    <dgm:pt modelId="{367EDE0A-B8BA-4324-A454-91FC94F20C9D}" type="pres">
      <dgm:prSet presAssocID="{2B1BF7BB-6495-4CF3-B5D1-78C9C49517D4}" presName="Minus" presStyleLbl="alignNode1" presStyleIdx="1" presStyleCnt="2"/>
      <dgm:spPr/>
    </dgm:pt>
    <dgm:pt modelId="{FB4C7B0A-275D-44CF-AEFE-0D9B846BC547}" type="pres">
      <dgm:prSet presAssocID="{2B1BF7BB-6495-4CF3-B5D1-78C9C49517D4}" presName="Divider" presStyleLbl="parChTrans1D1" presStyleIdx="0" presStyleCnt="1" custFlipHor="1" custScaleX="2000000" custScaleY="110525" custLinFactX="-21137174" custLinFactNeighborX="-21200000" custLinFactNeighborY="-3532"/>
      <dgm:spPr/>
    </dgm:pt>
  </dgm:ptLst>
  <dgm:cxnLst>
    <dgm:cxn modelId="{FAD7BE66-9ABC-45DE-BCE2-D97DFD5A9B97}" srcId="{2B1BF7BB-6495-4CF3-B5D1-78C9C49517D4}" destId="{AB220C99-6BF7-4918-82CD-A9DAB0D9D4FB}" srcOrd="1" destOrd="0" parTransId="{AEBD9FAC-8922-4388-8F70-2CD101C5B049}" sibTransId="{982A25FC-395E-4716-BE05-5D7FDB58EB89}"/>
    <dgm:cxn modelId="{138E9847-DA50-48B1-9D09-93218AD63AB2}" type="presOf" srcId="{AB220C99-6BF7-4918-82CD-A9DAB0D9D4FB}" destId="{10378752-631B-4068-B280-4D72F3EF69F1}" srcOrd="0" destOrd="0" presId="urn:microsoft.com/office/officeart/2009/3/layout/PlusandMinus"/>
    <dgm:cxn modelId="{527E4207-8E18-4387-9C12-A9526A167D6E}" type="presOf" srcId="{A4C57569-943D-4F8B-87F7-F1058E3AF1A5}" destId="{9FA24091-74D8-4D26-9B5D-D6FC72A02FF3}" srcOrd="0" destOrd="0" presId="urn:microsoft.com/office/officeart/2009/3/layout/PlusandMinus"/>
    <dgm:cxn modelId="{DC8D84AC-B696-4AA2-8232-DD2C9028FA2A}" srcId="{2B1BF7BB-6495-4CF3-B5D1-78C9C49517D4}" destId="{A4C57569-943D-4F8B-87F7-F1058E3AF1A5}" srcOrd="0" destOrd="0" parTransId="{FB379D07-337C-4054-B50A-C722273F3D97}" sibTransId="{9B438CE0-0362-4003-94D0-785FAF6320DF}"/>
    <dgm:cxn modelId="{90D1BB9F-9819-4D3F-9F1D-E528223897C3}" type="presOf" srcId="{2B1BF7BB-6495-4CF3-B5D1-78C9C49517D4}" destId="{AFC6A91C-6CBB-4D93-91DF-60204EB23297}" srcOrd="0" destOrd="0" presId="urn:microsoft.com/office/officeart/2009/3/layout/PlusandMinus"/>
    <dgm:cxn modelId="{1CAD49A0-7484-468F-945B-66F509618C2A}" type="presParOf" srcId="{AFC6A91C-6CBB-4D93-91DF-60204EB23297}" destId="{C976FA40-2ADA-43B1-9CC6-9F0B36A61A30}" srcOrd="0" destOrd="0" presId="urn:microsoft.com/office/officeart/2009/3/layout/PlusandMinus"/>
    <dgm:cxn modelId="{71BCFD82-C94D-4AC6-98C7-3F89A02D71A7}" type="presParOf" srcId="{AFC6A91C-6CBB-4D93-91DF-60204EB23297}" destId="{9FA24091-74D8-4D26-9B5D-D6FC72A02FF3}" srcOrd="1" destOrd="0" presId="urn:microsoft.com/office/officeart/2009/3/layout/PlusandMinus"/>
    <dgm:cxn modelId="{29D55EDF-1910-4EFE-9E7C-02778B8284BD}" type="presParOf" srcId="{AFC6A91C-6CBB-4D93-91DF-60204EB23297}" destId="{10378752-631B-4068-B280-4D72F3EF69F1}" srcOrd="2" destOrd="0" presId="urn:microsoft.com/office/officeart/2009/3/layout/PlusandMinus"/>
    <dgm:cxn modelId="{6479DB32-66F3-4C96-8BFA-D8A9D23A603C}" type="presParOf" srcId="{AFC6A91C-6CBB-4D93-91DF-60204EB23297}" destId="{ED3ED321-10E0-4306-86BE-915E57BFB656}" srcOrd="3" destOrd="0" presId="urn:microsoft.com/office/officeart/2009/3/layout/PlusandMinus"/>
    <dgm:cxn modelId="{57642852-2008-4827-B87A-21858334734F}" type="presParOf" srcId="{AFC6A91C-6CBB-4D93-91DF-60204EB23297}" destId="{367EDE0A-B8BA-4324-A454-91FC94F20C9D}" srcOrd="4" destOrd="0" presId="urn:microsoft.com/office/officeart/2009/3/layout/PlusandMinus"/>
    <dgm:cxn modelId="{6BD01325-C1FD-42B3-837F-F88945BF7198}" type="presParOf" srcId="{AFC6A91C-6CBB-4D93-91DF-60204EB23297}" destId="{FB4C7B0A-275D-44CF-AEFE-0D9B846BC54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A66E82-39CA-4141-8D8D-732EAFC810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106208A-9AD3-4142-AFC3-E555A181217D}">
      <dgm:prSet phldrT="[Text]"/>
      <dgm:spPr/>
      <dgm:t>
        <a:bodyPr/>
        <a:lstStyle/>
        <a:p>
          <a:r>
            <a:rPr lang="en-US" dirty="0" smtClean="0"/>
            <a:t>Develop Questions</a:t>
          </a:r>
        </a:p>
        <a:p>
          <a:r>
            <a:rPr lang="en-US" b="1" dirty="0" smtClean="0"/>
            <a:t>May – Jun 2018</a:t>
          </a:r>
        </a:p>
      </dgm:t>
    </dgm:pt>
    <dgm:pt modelId="{18B1F168-6D06-4347-BC80-C0AE52ABD2C8}" type="parTrans" cxnId="{0DC57242-DEED-44C0-B987-490F5157E5E4}">
      <dgm:prSet/>
      <dgm:spPr/>
      <dgm:t>
        <a:bodyPr/>
        <a:lstStyle/>
        <a:p>
          <a:endParaRPr lang="en-US"/>
        </a:p>
      </dgm:t>
    </dgm:pt>
    <dgm:pt modelId="{A98FC8C0-B29D-4C0A-8F69-BA1979665424}" type="sibTrans" cxnId="{0DC57242-DEED-44C0-B987-490F5157E5E4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1E6317-F2EC-4E1C-948B-755E824B4282}">
      <dgm:prSet phldrT="[Text]"/>
      <dgm:spPr/>
      <dgm:t>
        <a:bodyPr/>
        <a:lstStyle/>
        <a:p>
          <a:r>
            <a:rPr lang="en-US" dirty="0" smtClean="0"/>
            <a:t>Schedule &amp; Prepare</a:t>
          </a:r>
        </a:p>
        <a:p>
          <a:r>
            <a:rPr lang="en-US" b="1" dirty="0" smtClean="0"/>
            <a:t>June 2018</a:t>
          </a:r>
          <a:endParaRPr lang="en-US" b="1" dirty="0"/>
        </a:p>
      </dgm:t>
    </dgm:pt>
    <dgm:pt modelId="{969E7B80-FDC0-484A-B5C1-47E395505C2B}" type="parTrans" cxnId="{A003E675-A9E6-4D9C-AA8B-298D30B3B85F}">
      <dgm:prSet/>
      <dgm:spPr/>
      <dgm:t>
        <a:bodyPr/>
        <a:lstStyle/>
        <a:p>
          <a:endParaRPr lang="en-US"/>
        </a:p>
      </dgm:t>
    </dgm:pt>
    <dgm:pt modelId="{8C4EB93B-B9F8-4419-9261-9E027C2DB4F1}" type="sibTrans" cxnId="{A003E675-A9E6-4D9C-AA8B-298D30B3B85F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6D13F3CF-DC1B-4B45-A8C6-43E7CFDB4473}">
      <dgm:prSet phldrT="[Text]"/>
      <dgm:spPr/>
      <dgm:t>
        <a:bodyPr/>
        <a:lstStyle/>
        <a:p>
          <a:r>
            <a:rPr lang="en-US" dirty="0" smtClean="0"/>
            <a:t>Launch</a:t>
          </a:r>
        </a:p>
        <a:p>
          <a:r>
            <a:rPr lang="en-US" b="1" dirty="0" smtClean="0"/>
            <a:t>July – Sep 2018</a:t>
          </a:r>
          <a:endParaRPr lang="en-US" b="1" dirty="0"/>
        </a:p>
      </dgm:t>
    </dgm:pt>
    <dgm:pt modelId="{53789CC2-DF60-4935-AE46-E32F5878C543}" type="parTrans" cxnId="{D88F484D-06BB-47C8-B8B5-8CA38471546F}">
      <dgm:prSet/>
      <dgm:spPr/>
      <dgm:t>
        <a:bodyPr/>
        <a:lstStyle/>
        <a:p>
          <a:endParaRPr lang="en-US"/>
        </a:p>
      </dgm:t>
    </dgm:pt>
    <dgm:pt modelId="{3119BE7E-CE18-4D14-A114-71250AF8DDD7}" type="sibTrans" cxnId="{D88F484D-06BB-47C8-B8B5-8CA38471546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26B9BCF-1236-4583-9BB5-7C1217A1E4D5}">
      <dgm:prSet phldrT="[Text]"/>
      <dgm:spPr/>
      <dgm:t>
        <a:bodyPr/>
        <a:lstStyle/>
        <a:p>
          <a:r>
            <a:rPr lang="en-US" b="0" dirty="0" smtClean="0"/>
            <a:t>Analyze &amp; Theme Code</a:t>
          </a:r>
        </a:p>
        <a:p>
          <a:r>
            <a:rPr lang="en-US" b="1" dirty="0" smtClean="0"/>
            <a:t>Sep 2018?</a:t>
          </a:r>
          <a:endParaRPr lang="en-US" b="1" dirty="0"/>
        </a:p>
      </dgm:t>
    </dgm:pt>
    <dgm:pt modelId="{2656BE09-68CB-4A15-9587-00643A5B9E6A}" type="parTrans" cxnId="{A7CBFE84-5B37-4CA8-AE02-27433743A087}">
      <dgm:prSet/>
      <dgm:spPr/>
      <dgm:t>
        <a:bodyPr/>
        <a:lstStyle/>
        <a:p>
          <a:endParaRPr lang="en-US"/>
        </a:p>
      </dgm:t>
    </dgm:pt>
    <dgm:pt modelId="{754B34EB-B2AF-42E8-93AC-17CC641CADB0}" type="sibTrans" cxnId="{A7CBFE84-5B37-4CA8-AE02-27433743A087}">
      <dgm:prSet/>
      <dgm:spPr/>
      <dgm:t>
        <a:bodyPr/>
        <a:lstStyle/>
        <a:p>
          <a:endParaRPr lang="en-US"/>
        </a:p>
      </dgm:t>
    </dgm:pt>
    <dgm:pt modelId="{0A266C36-5780-42D8-86B7-95083F21FE36}" type="pres">
      <dgm:prSet presAssocID="{7AA66E82-39CA-4141-8D8D-732EAFC810D0}" presName="Name0" presStyleCnt="0">
        <dgm:presLayoutVars>
          <dgm:dir/>
          <dgm:resizeHandles val="exact"/>
        </dgm:presLayoutVars>
      </dgm:prSet>
      <dgm:spPr/>
    </dgm:pt>
    <dgm:pt modelId="{7D774B26-C41D-420B-BFBC-7DCF3A01CC02}" type="pres">
      <dgm:prSet presAssocID="{C106208A-9AD3-4142-AFC3-E555A181217D}" presName="node" presStyleLbl="node1" presStyleIdx="0" presStyleCnt="4" custScaleX="179323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6A7B9-0B6E-4063-BB0E-AF4D866A8D1B}" type="pres">
      <dgm:prSet presAssocID="{A98FC8C0-B29D-4C0A-8F69-BA197966542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5EA4AA6-4F58-476D-BBFB-F3F9619BF2EA}" type="pres">
      <dgm:prSet presAssocID="{A98FC8C0-B29D-4C0A-8F69-BA197966542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DA7F8B7-82A3-4621-965B-9B10E1E3ED8A}" type="pres">
      <dgm:prSet presAssocID="{F21E6317-F2EC-4E1C-948B-755E824B4282}" presName="node" presStyleLbl="node1" presStyleIdx="1" presStyleCnt="4" custScaleX="166524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5B4AC-B087-4589-A7E5-B9A17B60059F}" type="pres">
      <dgm:prSet presAssocID="{8C4EB93B-B9F8-4419-9261-9E027C2DB4F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F97ABC6-B01E-4A0B-899F-B88AF10624CE}" type="pres">
      <dgm:prSet presAssocID="{8C4EB93B-B9F8-4419-9261-9E027C2DB4F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DE88BFE-DF37-4A0C-A306-9056B2526314}" type="pres">
      <dgm:prSet presAssocID="{6D13F3CF-DC1B-4B45-A8C6-43E7CFDB4473}" presName="node" presStyleLbl="node1" presStyleIdx="2" presStyleCnt="4" custScaleX="143294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7E7FB-9DA6-492C-98DE-F673C5AC8CB3}" type="pres">
      <dgm:prSet presAssocID="{3119BE7E-CE18-4D14-A114-71250AF8DD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DA3118-A4F8-4F24-8B15-EDF1DBDE2EDD}" type="pres">
      <dgm:prSet presAssocID="{3119BE7E-CE18-4D14-A114-71250AF8DD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E49CFE-910F-44FD-9AE9-D64DBE473D18}" type="pres">
      <dgm:prSet presAssocID="{026B9BCF-1236-4583-9BB5-7C1217A1E4D5}" presName="node" presStyleLbl="node1" presStyleIdx="3" presStyleCnt="4" custScaleX="126099" custScaleY="20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14F63-DF65-404A-BA03-386F6408E9F1}" type="presOf" srcId="{7AA66E82-39CA-4141-8D8D-732EAFC810D0}" destId="{0A266C36-5780-42D8-86B7-95083F21FE36}" srcOrd="0" destOrd="0" presId="urn:microsoft.com/office/officeart/2005/8/layout/process1"/>
    <dgm:cxn modelId="{1A84C684-0D72-47A6-9C1A-CA9C92019041}" type="presOf" srcId="{3119BE7E-CE18-4D14-A114-71250AF8DDD7}" destId="{59DA3118-A4F8-4F24-8B15-EDF1DBDE2EDD}" srcOrd="1" destOrd="0" presId="urn:microsoft.com/office/officeart/2005/8/layout/process1"/>
    <dgm:cxn modelId="{BDADB5AB-EA04-4129-929D-1713A041AE98}" type="presOf" srcId="{8C4EB93B-B9F8-4419-9261-9E027C2DB4F1}" destId="{9FD5B4AC-B087-4589-A7E5-B9A17B60059F}" srcOrd="0" destOrd="0" presId="urn:microsoft.com/office/officeart/2005/8/layout/process1"/>
    <dgm:cxn modelId="{F8036885-22A1-4706-876D-0B66ECA7CA63}" type="presOf" srcId="{8C4EB93B-B9F8-4419-9261-9E027C2DB4F1}" destId="{3F97ABC6-B01E-4A0B-899F-B88AF10624CE}" srcOrd="1" destOrd="0" presId="urn:microsoft.com/office/officeart/2005/8/layout/process1"/>
    <dgm:cxn modelId="{38886797-DBC7-45FB-ACA6-8A71F0AD0D64}" type="presOf" srcId="{F21E6317-F2EC-4E1C-948B-755E824B4282}" destId="{1DA7F8B7-82A3-4621-965B-9B10E1E3ED8A}" srcOrd="0" destOrd="0" presId="urn:microsoft.com/office/officeart/2005/8/layout/process1"/>
    <dgm:cxn modelId="{A003E675-A9E6-4D9C-AA8B-298D30B3B85F}" srcId="{7AA66E82-39CA-4141-8D8D-732EAFC810D0}" destId="{F21E6317-F2EC-4E1C-948B-755E824B4282}" srcOrd="1" destOrd="0" parTransId="{969E7B80-FDC0-484A-B5C1-47E395505C2B}" sibTransId="{8C4EB93B-B9F8-4419-9261-9E027C2DB4F1}"/>
    <dgm:cxn modelId="{EE8CF795-64B3-4958-A6F7-D022A9712E8A}" type="presOf" srcId="{C106208A-9AD3-4142-AFC3-E555A181217D}" destId="{7D774B26-C41D-420B-BFBC-7DCF3A01CC02}" srcOrd="0" destOrd="0" presId="urn:microsoft.com/office/officeart/2005/8/layout/process1"/>
    <dgm:cxn modelId="{0DC57242-DEED-44C0-B987-490F5157E5E4}" srcId="{7AA66E82-39CA-4141-8D8D-732EAFC810D0}" destId="{C106208A-9AD3-4142-AFC3-E555A181217D}" srcOrd="0" destOrd="0" parTransId="{18B1F168-6D06-4347-BC80-C0AE52ABD2C8}" sibTransId="{A98FC8C0-B29D-4C0A-8F69-BA1979665424}"/>
    <dgm:cxn modelId="{A95C6989-6604-4938-B73D-73DD93C392A1}" type="presOf" srcId="{A98FC8C0-B29D-4C0A-8F69-BA1979665424}" destId="{C276A7B9-0B6E-4063-BB0E-AF4D866A8D1B}" srcOrd="0" destOrd="0" presId="urn:microsoft.com/office/officeart/2005/8/layout/process1"/>
    <dgm:cxn modelId="{D88F484D-06BB-47C8-B8B5-8CA38471546F}" srcId="{7AA66E82-39CA-4141-8D8D-732EAFC810D0}" destId="{6D13F3CF-DC1B-4B45-A8C6-43E7CFDB4473}" srcOrd="2" destOrd="0" parTransId="{53789CC2-DF60-4935-AE46-E32F5878C543}" sibTransId="{3119BE7E-CE18-4D14-A114-71250AF8DDD7}"/>
    <dgm:cxn modelId="{4402BD47-ABB1-43CF-9EC3-58B4FC17B01F}" type="presOf" srcId="{A98FC8C0-B29D-4C0A-8F69-BA1979665424}" destId="{25EA4AA6-4F58-476D-BBFB-F3F9619BF2EA}" srcOrd="1" destOrd="0" presId="urn:microsoft.com/office/officeart/2005/8/layout/process1"/>
    <dgm:cxn modelId="{0B3146C6-D4E7-4E87-AC74-54E456B22669}" type="presOf" srcId="{026B9BCF-1236-4583-9BB5-7C1217A1E4D5}" destId="{E6E49CFE-910F-44FD-9AE9-D64DBE473D18}" srcOrd="0" destOrd="0" presId="urn:microsoft.com/office/officeart/2005/8/layout/process1"/>
    <dgm:cxn modelId="{2DD0F97A-057E-4E4A-8EF2-54868FBA9855}" type="presOf" srcId="{3119BE7E-CE18-4D14-A114-71250AF8DDD7}" destId="{A007E7FB-9DA6-492C-98DE-F673C5AC8CB3}" srcOrd="0" destOrd="0" presId="urn:microsoft.com/office/officeart/2005/8/layout/process1"/>
    <dgm:cxn modelId="{E6352B1B-E28D-4C92-87FD-CF8E880FFC07}" type="presOf" srcId="{6D13F3CF-DC1B-4B45-A8C6-43E7CFDB4473}" destId="{EDE88BFE-DF37-4A0C-A306-9056B2526314}" srcOrd="0" destOrd="0" presId="urn:microsoft.com/office/officeart/2005/8/layout/process1"/>
    <dgm:cxn modelId="{A7CBFE84-5B37-4CA8-AE02-27433743A087}" srcId="{7AA66E82-39CA-4141-8D8D-732EAFC810D0}" destId="{026B9BCF-1236-4583-9BB5-7C1217A1E4D5}" srcOrd="3" destOrd="0" parTransId="{2656BE09-68CB-4A15-9587-00643A5B9E6A}" sibTransId="{754B34EB-B2AF-42E8-93AC-17CC641CADB0}"/>
    <dgm:cxn modelId="{B0800E62-3300-4543-8854-3DF8D5C9CF37}" type="presParOf" srcId="{0A266C36-5780-42D8-86B7-95083F21FE36}" destId="{7D774B26-C41D-420B-BFBC-7DCF3A01CC02}" srcOrd="0" destOrd="0" presId="urn:microsoft.com/office/officeart/2005/8/layout/process1"/>
    <dgm:cxn modelId="{AA9CF437-75C9-471E-9080-6D4D5EBA8692}" type="presParOf" srcId="{0A266C36-5780-42D8-86B7-95083F21FE36}" destId="{C276A7B9-0B6E-4063-BB0E-AF4D866A8D1B}" srcOrd="1" destOrd="0" presId="urn:microsoft.com/office/officeart/2005/8/layout/process1"/>
    <dgm:cxn modelId="{2D327CA2-21BD-42C7-B124-01B10972F76B}" type="presParOf" srcId="{C276A7B9-0B6E-4063-BB0E-AF4D866A8D1B}" destId="{25EA4AA6-4F58-476D-BBFB-F3F9619BF2EA}" srcOrd="0" destOrd="0" presId="urn:microsoft.com/office/officeart/2005/8/layout/process1"/>
    <dgm:cxn modelId="{850C24DA-C4BB-4712-8962-801B7DCCCF83}" type="presParOf" srcId="{0A266C36-5780-42D8-86B7-95083F21FE36}" destId="{1DA7F8B7-82A3-4621-965B-9B10E1E3ED8A}" srcOrd="2" destOrd="0" presId="urn:microsoft.com/office/officeart/2005/8/layout/process1"/>
    <dgm:cxn modelId="{9E211297-753E-4B3B-9832-E37B42BF527C}" type="presParOf" srcId="{0A266C36-5780-42D8-86B7-95083F21FE36}" destId="{9FD5B4AC-B087-4589-A7E5-B9A17B60059F}" srcOrd="3" destOrd="0" presId="urn:microsoft.com/office/officeart/2005/8/layout/process1"/>
    <dgm:cxn modelId="{FED55F07-1938-4CE4-A8D6-1DEE6C0150BD}" type="presParOf" srcId="{9FD5B4AC-B087-4589-A7E5-B9A17B60059F}" destId="{3F97ABC6-B01E-4A0B-899F-B88AF10624CE}" srcOrd="0" destOrd="0" presId="urn:microsoft.com/office/officeart/2005/8/layout/process1"/>
    <dgm:cxn modelId="{E0072C73-B4D4-4203-90B0-92125304DEE4}" type="presParOf" srcId="{0A266C36-5780-42D8-86B7-95083F21FE36}" destId="{EDE88BFE-DF37-4A0C-A306-9056B2526314}" srcOrd="4" destOrd="0" presId="urn:microsoft.com/office/officeart/2005/8/layout/process1"/>
    <dgm:cxn modelId="{34F4404B-308F-4698-8B3C-0DC13BC115C6}" type="presParOf" srcId="{0A266C36-5780-42D8-86B7-95083F21FE36}" destId="{A007E7FB-9DA6-492C-98DE-F673C5AC8CB3}" srcOrd="5" destOrd="0" presId="urn:microsoft.com/office/officeart/2005/8/layout/process1"/>
    <dgm:cxn modelId="{F39A969E-E762-4867-95F4-B2A88A30ABFF}" type="presParOf" srcId="{A007E7FB-9DA6-492C-98DE-F673C5AC8CB3}" destId="{59DA3118-A4F8-4F24-8B15-EDF1DBDE2EDD}" srcOrd="0" destOrd="0" presId="urn:microsoft.com/office/officeart/2005/8/layout/process1"/>
    <dgm:cxn modelId="{26B5499A-FF40-43F9-B599-9EFFF218950E}" type="presParOf" srcId="{0A266C36-5780-42D8-86B7-95083F21FE36}" destId="{E6E49CFE-910F-44FD-9AE9-D64DBE473D1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1BF7BB-6495-4CF3-B5D1-78C9C49517D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57569-943D-4F8B-87F7-F1058E3AF1A5}">
      <dgm:prSet phldrT="[Text]" custT="1"/>
      <dgm:spPr/>
      <dgm:t>
        <a:bodyPr/>
        <a:lstStyle/>
        <a:p>
          <a:r>
            <a:rPr lang="en-US" sz="2000" dirty="0" smtClean="0"/>
            <a:t>-Appreciation from Participating Staff</a:t>
          </a:r>
        </a:p>
        <a:p>
          <a:r>
            <a:rPr lang="en-US" sz="2000" dirty="0" smtClean="0"/>
            <a:t>-Candid, open discussion and similar themes </a:t>
          </a:r>
          <a:endParaRPr lang="en-US" sz="2400" dirty="0"/>
        </a:p>
      </dgm:t>
    </dgm:pt>
    <dgm:pt modelId="{FB379D07-337C-4054-B50A-C722273F3D97}" type="parTrans" cxnId="{DC8D84AC-B696-4AA2-8232-DD2C9028FA2A}">
      <dgm:prSet/>
      <dgm:spPr/>
      <dgm:t>
        <a:bodyPr/>
        <a:lstStyle/>
        <a:p>
          <a:endParaRPr lang="en-US"/>
        </a:p>
      </dgm:t>
    </dgm:pt>
    <dgm:pt modelId="{9B438CE0-0362-4003-94D0-785FAF6320DF}" type="sibTrans" cxnId="{DC8D84AC-B696-4AA2-8232-DD2C9028FA2A}">
      <dgm:prSet/>
      <dgm:spPr/>
      <dgm:t>
        <a:bodyPr/>
        <a:lstStyle/>
        <a:p>
          <a:endParaRPr lang="en-US"/>
        </a:p>
      </dgm:t>
    </dgm:pt>
    <dgm:pt modelId="{AB220C99-6BF7-4918-82CD-A9DAB0D9D4FB}">
      <dgm:prSet phldrT="[Text]" custT="1"/>
      <dgm:spPr/>
      <dgm:t>
        <a:bodyPr/>
        <a:lstStyle/>
        <a:p>
          <a:r>
            <a:rPr lang="en-US" sz="2000" dirty="0" smtClean="0"/>
            <a:t>-Need for increased time: Need at least 2 hours in order to work through full list of questions.</a:t>
          </a:r>
          <a:endParaRPr lang="en-US" sz="2400" dirty="0"/>
        </a:p>
      </dgm:t>
    </dgm:pt>
    <dgm:pt modelId="{AEBD9FAC-8922-4388-8F70-2CD101C5B049}" type="parTrans" cxnId="{FAD7BE66-9ABC-45DE-BCE2-D97DFD5A9B97}">
      <dgm:prSet/>
      <dgm:spPr/>
      <dgm:t>
        <a:bodyPr/>
        <a:lstStyle/>
        <a:p>
          <a:endParaRPr lang="en-US"/>
        </a:p>
      </dgm:t>
    </dgm:pt>
    <dgm:pt modelId="{982A25FC-395E-4716-BE05-5D7FDB58EB89}" type="sibTrans" cxnId="{FAD7BE66-9ABC-45DE-BCE2-D97DFD5A9B97}">
      <dgm:prSet/>
      <dgm:spPr/>
      <dgm:t>
        <a:bodyPr/>
        <a:lstStyle/>
        <a:p>
          <a:endParaRPr lang="en-US"/>
        </a:p>
      </dgm:t>
    </dgm:pt>
    <dgm:pt modelId="{AFC6A91C-6CBB-4D93-91DF-60204EB23297}" type="pres">
      <dgm:prSet presAssocID="{2B1BF7BB-6495-4CF3-B5D1-78C9C49517D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6FA40-2ADA-43B1-9CC6-9F0B36A61A30}" type="pres">
      <dgm:prSet presAssocID="{2B1BF7BB-6495-4CF3-B5D1-78C9C49517D4}" presName="Background" presStyleLbl="bgImgPlace1" presStyleIdx="0" presStyleCnt="1" custScaleX="207511" custLinFactNeighborX="731" custLinFactNeighborY="521"/>
      <dgm:spPr/>
    </dgm:pt>
    <dgm:pt modelId="{9FA24091-74D8-4D26-9B5D-D6FC72A02FF3}" type="pres">
      <dgm:prSet presAssocID="{2B1BF7BB-6495-4CF3-B5D1-78C9C49517D4}" presName="ParentText1" presStyleLbl="revTx" presStyleIdx="0" presStyleCnt="2" custScaleX="190450" custScaleY="79542" custLinFactNeighborX="-60688" custLinFactNeighborY="4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78752-631B-4068-B280-4D72F3EF69F1}" type="pres">
      <dgm:prSet presAssocID="{2B1BF7BB-6495-4CF3-B5D1-78C9C49517D4}" presName="ParentText2" presStyleLbl="revTx" presStyleIdx="1" presStyleCnt="2" custScaleX="215336" custScaleY="77192" custLinFactNeighborX="60250" custLinFactNeighborY="-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ED321-10E0-4306-86BE-915E57BFB656}" type="pres">
      <dgm:prSet presAssocID="{2B1BF7BB-6495-4CF3-B5D1-78C9C49517D4}" presName="Plus" presStyleLbl="alignNode1" presStyleIdx="0" presStyleCnt="2" custScaleY="100000" custLinFactNeighborX="91948" custLinFactNeighborY="-27588"/>
      <dgm:spPr/>
    </dgm:pt>
    <dgm:pt modelId="{367EDE0A-B8BA-4324-A454-91FC94F20C9D}" type="pres">
      <dgm:prSet presAssocID="{2B1BF7BB-6495-4CF3-B5D1-78C9C49517D4}" presName="Minus" presStyleLbl="alignNode1" presStyleIdx="1" presStyleCnt="2"/>
      <dgm:spPr/>
    </dgm:pt>
    <dgm:pt modelId="{FB4C7B0A-275D-44CF-AEFE-0D9B846BC547}" type="pres">
      <dgm:prSet presAssocID="{2B1BF7BB-6495-4CF3-B5D1-78C9C49517D4}" presName="Divider" presStyleLbl="parChTrans1D1" presStyleIdx="0" presStyleCnt="1" custFlipHor="1" custScaleX="2000000" custScaleY="110525" custLinFactX="-21137174" custLinFactNeighborX="-21200000" custLinFactNeighborY="-3532"/>
      <dgm:spPr/>
    </dgm:pt>
  </dgm:ptLst>
  <dgm:cxnLst>
    <dgm:cxn modelId="{FAD7BE66-9ABC-45DE-BCE2-D97DFD5A9B97}" srcId="{2B1BF7BB-6495-4CF3-B5D1-78C9C49517D4}" destId="{AB220C99-6BF7-4918-82CD-A9DAB0D9D4FB}" srcOrd="1" destOrd="0" parTransId="{AEBD9FAC-8922-4388-8F70-2CD101C5B049}" sibTransId="{982A25FC-395E-4716-BE05-5D7FDB58EB89}"/>
    <dgm:cxn modelId="{138E9847-DA50-48B1-9D09-93218AD63AB2}" type="presOf" srcId="{AB220C99-6BF7-4918-82CD-A9DAB0D9D4FB}" destId="{10378752-631B-4068-B280-4D72F3EF69F1}" srcOrd="0" destOrd="0" presId="urn:microsoft.com/office/officeart/2009/3/layout/PlusandMinus"/>
    <dgm:cxn modelId="{527E4207-8E18-4387-9C12-A9526A167D6E}" type="presOf" srcId="{A4C57569-943D-4F8B-87F7-F1058E3AF1A5}" destId="{9FA24091-74D8-4D26-9B5D-D6FC72A02FF3}" srcOrd="0" destOrd="0" presId="urn:microsoft.com/office/officeart/2009/3/layout/PlusandMinus"/>
    <dgm:cxn modelId="{DC8D84AC-B696-4AA2-8232-DD2C9028FA2A}" srcId="{2B1BF7BB-6495-4CF3-B5D1-78C9C49517D4}" destId="{A4C57569-943D-4F8B-87F7-F1058E3AF1A5}" srcOrd="0" destOrd="0" parTransId="{FB379D07-337C-4054-B50A-C722273F3D97}" sibTransId="{9B438CE0-0362-4003-94D0-785FAF6320DF}"/>
    <dgm:cxn modelId="{90D1BB9F-9819-4D3F-9F1D-E528223897C3}" type="presOf" srcId="{2B1BF7BB-6495-4CF3-B5D1-78C9C49517D4}" destId="{AFC6A91C-6CBB-4D93-91DF-60204EB23297}" srcOrd="0" destOrd="0" presId="urn:microsoft.com/office/officeart/2009/3/layout/PlusandMinus"/>
    <dgm:cxn modelId="{1CAD49A0-7484-468F-945B-66F509618C2A}" type="presParOf" srcId="{AFC6A91C-6CBB-4D93-91DF-60204EB23297}" destId="{C976FA40-2ADA-43B1-9CC6-9F0B36A61A30}" srcOrd="0" destOrd="0" presId="urn:microsoft.com/office/officeart/2009/3/layout/PlusandMinus"/>
    <dgm:cxn modelId="{71BCFD82-C94D-4AC6-98C7-3F89A02D71A7}" type="presParOf" srcId="{AFC6A91C-6CBB-4D93-91DF-60204EB23297}" destId="{9FA24091-74D8-4D26-9B5D-D6FC72A02FF3}" srcOrd="1" destOrd="0" presId="urn:microsoft.com/office/officeart/2009/3/layout/PlusandMinus"/>
    <dgm:cxn modelId="{29D55EDF-1910-4EFE-9E7C-02778B8284BD}" type="presParOf" srcId="{AFC6A91C-6CBB-4D93-91DF-60204EB23297}" destId="{10378752-631B-4068-B280-4D72F3EF69F1}" srcOrd="2" destOrd="0" presId="urn:microsoft.com/office/officeart/2009/3/layout/PlusandMinus"/>
    <dgm:cxn modelId="{6479DB32-66F3-4C96-8BFA-D8A9D23A603C}" type="presParOf" srcId="{AFC6A91C-6CBB-4D93-91DF-60204EB23297}" destId="{ED3ED321-10E0-4306-86BE-915E57BFB656}" srcOrd="3" destOrd="0" presId="urn:microsoft.com/office/officeart/2009/3/layout/PlusandMinus"/>
    <dgm:cxn modelId="{57642852-2008-4827-B87A-21858334734F}" type="presParOf" srcId="{AFC6A91C-6CBB-4D93-91DF-60204EB23297}" destId="{367EDE0A-B8BA-4324-A454-91FC94F20C9D}" srcOrd="4" destOrd="0" presId="urn:microsoft.com/office/officeart/2009/3/layout/PlusandMinus"/>
    <dgm:cxn modelId="{6BD01325-C1FD-42B3-837F-F88945BF7198}" type="presParOf" srcId="{AFC6A91C-6CBB-4D93-91DF-60204EB23297}" destId="{FB4C7B0A-275D-44CF-AEFE-0D9B846BC54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4B26-C41D-420B-BFBC-7DCF3A01CC02}">
      <dsp:nvSpPr>
        <dsp:cNvPr id="0" name=""/>
        <dsp:cNvSpPr/>
      </dsp:nvSpPr>
      <dsp:spPr>
        <a:xfrm>
          <a:off x="4102" y="241868"/>
          <a:ext cx="2935047" cy="1497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 Questions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Oct – Dec 2017</a:t>
          </a:r>
        </a:p>
      </dsp:txBody>
      <dsp:txXfrm>
        <a:off x="47961" y="285727"/>
        <a:ext cx="2847329" cy="1409744"/>
      </dsp:txXfrm>
    </dsp:sp>
    <dsp:sp modelId="{C276A7B9-0B6E-4063-BB0E-AF4D866A8D1B}">
      <dsp:nvSpPr>
        <dsp:cNvPr id="0" name=""/>
        <dsp:cNvSpPr/>
      </dsp:nvSpPr>
      <dsp:spPr>
        <a:xfrm>
          <a:off x="3062545" y="837588"/>
          <a:ext cx="261599" cy="30602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>
        <a:off x="3062545" y="898792"/>
        <a:ext cx="183119" cy="183614"/>
      </dsp:txXfrm>
    </dsp:sp>
    <dsp:sp modelId="{1DA7F8B7-82A3-4621-965B-9B10E1E3ED8A}">
      <dsp:nvSpPr>
        <dsp:cNvPr id="0" name=""/>
        <dsp:cNvSpPr/>
      </dsp:nvSpPr>
      <dsp:spPr>
        <a:xfrm>
          <a:off x="3432733" y="241868"/>
          <a:ext cx="1233959" cy="1497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Jan 2018</a:t>
          </a:r>
          <a:endParaRPr lang="en-US" sz="1800" b="1" kern="1200" dirty="0"/>
        </a:p>
      </dsp:txBody>
      <dsp:txXfrm>
        <a:off x="3468874" y="278009"/>
        <a:ext cx="1161677" cy="1425180"/>
      </dsp:txXfrm>
    </dsp:sp>
    <dsp:sp modelId="{9FD5B4AC-B087-4589-A7E5-B9A17B60059F}">
      <dsp:nvSpPr>
        <dsp:cNvPr id="0" name=""/>
        <dsp:cNvSpPr/>
      </dsp:nvSpPr>
      <dsp:spPr>
        <a:xfrm>
          <a:off x="4790089" y="837588"/>
          <a:ext cx="261599" cy="30602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790089" y="898792"/>
        <a:ext cx="183119" cy="183614"/>
      </dsp:txXfrm>
    </dsp:sp>
    <dsp:sp modelId="{EDE88BFE-DF37-4A0C-A306-9056B2526314}">
      <dsp:nvSpPr>
        <dsp:cNvPr id="0" name=""/>
        <dsp:cNvSpPr/>
      </dsp:nvSpPr>
      <dsp:spPr>
        <a:xfrm>
          <a:off x="5160277" y="241868"/>
          <a:ext cx="1233959" cy="1497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Launch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Feb 2018</a:t>
          </a:r>
          <a:endParaRPr lang="en-US" sz="1800" b="1" kern="1200" dirty="0"/>
        </a:p>
      </dsp:txBody>
      <dsp:txXfrm>
        <a:off x="5196418" y="278009"/>
        <a:ext cx="1161677" cy="1425180"/>
      </dsp:txXfrm>
    </dsp:sp>
    <dsp:sp modelId="{A007E7FB-9DA6-492C-98DE-F673C5AC8CB3}">
      <dsp:nvSpPr>
        <dsp:cNvPr id="0" name=""/>
        <dsp:cNvSpPr/>
      </dsp:nvSpPr>
      <dsp:spPr>
        <a:xfrm>
          <a:off x="6517632" y="837588"/>
          <a:ext cx="261599" cy="30602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517632" y="898792"/>
        <a:ext cx="183119" cy="183614"/>
      </dsp:txXfrm>
    </dsp:sp>
    <dsp:sp modelId="{E6E49CFE-910F-44FD-9AE9-D64DBE473D18}">
      <dsp:nvSpPr>
        <dsp:cNvPr id="0" name=""/>
        <dsp:cNvSpPr/>
      </dsp:nvSpPr>
      <dsp:spPr>
        <a:xfrm>
          <a:off x="6887820" y="241868"/>
          <a:ext cx="1233959" cy="1497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Mar 2018</a:t>
          </a:r>
          <a:endParaRPr lang="en-US" sz="1800" b="1" kern="1200" dirty="0"/>
        </a:p>
      </dsp:txBody>
      <dsp:txXfrm>
        <a:off x="6923961" y="278009"/>
        <a:ext cx="1161677" cy="1425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6FA40-2ADA-43B1-9CC6-9F0B36A61A30}">
      <dsp:nvSpPr>
        <dsp:cNvPr id="0" name=""/>
        <dsp:cNvSpPr/>
      </dsp:nvSpPr>
      <dsp:spPr>
        <a:xfrm>
          <a:off x="304779" y="857249"/>
          <a:ext cx="10404500" cy="390525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24091-74D8-4D26-9B5D-D6FC72A02FF3}">
      <dsp:nvSpPr>
        <dsp:cNvPr id="0" name=""/>
        <dsp:cNvSpPr/>
      </dsp:nvSpPr>
      <dsp:spPr>
        <a:xfrm>
          <a:off x="606613" y="1931227"/>
          <a:ext cx="4702170" cy="2450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-Propels conversation around equity and a need for action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-66 out of 75 staff participated (86%)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-Aids in Re-Accreditation process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-Utilized for PH CD Modernization Grant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06613" y="1931227"/>
        <a:ext cx="4702170" cy="2450278"/>
      </dsp:txXfrm>
    </dsp:sp>
    <dsp:sp modelId="{10378752-631B-4068-B280-4D72F3EF69F1}">
      <dsp:nvSpPr>
        <dsp:cNvPr id="0" name=""/>
        <dsp:cNvSpPr/>
      </dsp:nvSpPr>
      <dsp:spPr>
        <a:xfrm>
          <a:off x="5562585" y="1943087"/>
          <a:ext cx="5030550" cy="257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-Technical Difficulties with Distribution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-Conflicting Job Responsibilities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-Staff time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562585" y="1943087"/>
        <a:ext cx="5030550" cy="2578902"/>
      </dsp:txXfrm>
    </dsp:sp>
    <dsp:sp modelId="{ED3ED321-10E0-4306-86BE-915E57BFB656}">
      <dsp:nvSpPr>
        <dsp:cNvPr id="0" name=""/>
        <dsp:cNvSpPr/>
      </dsp:nvSpPr>
      <dsp:spPr>
        <a:xfrm>
          <a:off x="2284028" y="0"/>
          <a:ext cx="1476594" cy="1476594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EDE0A-B8BA-4324-A454-91FC94F20C9D}">
      <dsp:nvSpPr>
        <dsp:cNvPr id="0" name=""/>
        <dsp:cNvSpPr/>
      </dsp:nvSpPr>
      <dsp:spPr>
        <a:xfrm>
          <a:off x="8222441" y="568880"/>
          <a:ext cx="1389735" cy="476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C7B0A-275D-44CF-AEFE-0D9B846BC547}">
      <dsp:nvSpPr>
        <dsp:cNvPr id="0" name=""/>
        <dsp:cNvSpPr/>
      </dsp:nvSpPr>
      <dsp:spPr>
        <a:xfrm flipH="1">
          <a:off x="5478148" y="1604481"/>
          <a:ext cx="17371" cy="254842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4B26-C41D-420B-BFBC-7DCF3A01CC02}">
      <dsp:nvSpPr>
        <dsp:cNvPr id="0" name=""/>
        <dsp:cNvSpPr/>
      </dsp:nvSpPr>
      <dsp:spPr>
        <a:xfrm>
          <a:off x="4102" y="241868"/>
          <a:ext cx="2935047" cy="1497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 Questions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Feb – Mar 2018</a:t>
          </a:r>
        </a:p>
      </dsp:txBody>
      <dsp:txXfrm>
        <a:off x="47961" y="285727"/>
        <a:ext cx="2847329" cy="1409744"/>
      </dsp:txXfrm>
    </dsp:sp>
    <dsp:sp modelId="{C276A7B9-0B6E-4063-BB0E-AF4D866A8D1B}">
      <dsp:nvSpPr>
        <dsp:cNvPr id="0" name=""/>
        <dsp:cNvSpPr/>
      </dsp:nvSpPr>
      <dsp:spPr>
        <a:xfrm>
          <a:off x="3062545" y="837588"/>
          <a:ext cx="261599" cy="30602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>
        <a:off x="3062545" y="898792"/>
        <a:ext cx="183119" cy="183614"/>
      </dsp:txXfrm>
    </dsp:sp>
    <dsp:sp modelId="{1DA7F8B7-82A3-4621-965B-9B10E1E3ED8A}">
      <dsp:nvSpPr>
        <dsp:cNvPr id="0" name=""/>
        <dsp:cNvSpPr/>
      </dsp:nvSpPr>
      <dsp:spPr>
        <a:xfrm>
          <a:off x="3432733" y="241868"/>
          <a:ext cx="1233959" cy="1497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Apr 2018</a:t>
          </a:r>
          <a:endParaRPr lang="en-US" sz="1800" b="1" kern="1200" dirty="0"/>
        </a:p>
      </dsp:txBody>
      <dsp:txXfrm>
        <a:off x="3468874" y="278009"/>
        <a:ext cx="1161677" cy="1425180"/>
      </dsp:txXfrm>
    </dsp:sp>
    <dsp:sp modelId="{9FD5B4AC-B087-4589-A7E5-B9A17B60059F}">
      <dsp:nvSpPr>
        <dsp:cNvPr id="0" name=""/>
        <dsp:cNvSpPr/>
      </dsp:nvSpPr>
      <dsp:spPr>
        <a:xfrm>
          <a:off x="4790089" y="837588"/>
          <a:ext cx="261599" cy="30602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790089" y="898792"/>
        <a:ext cx="183119" cy="183614"/>
      </dsp:txXfrm>
    </dsp:sp>
    <dsp:sp modelId="{EDE88BFE-DF37-4A0C-A306-9056B2526314}">
      <dsp:nvSpPr>
        <dsp:cNvPr id="0" name=""/>
        <dsp:cNvSpPr/>
      </dsp:nvSpPr>
      <dsp:spPr>
        <a:xfrm>
          <a:off x="5160277" y="241868"/>
          <a:ext cx="1233959" cy="1497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Launch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May 2018</a:t>
          </a:r>
          <a:endParaRPr lang="en-US" sz="1800" b="1" kern="1200" dirty="0"/>
        </a:p>
      </dsp:txBody>
      <dsp:txXfrm>
        <a:off x="5196418" y="278009"/>
        <a:ext cx="1161677" cy="1425180"/>
      </dsp:txXfrm>
    </dsp:sp>
    <dsp:sp modelId="{A007E7FB-9DA6-492C-98DE-F673C5AC8CB3}">
      <dsp:nvSpPr>
        <dsp:cNvPr id="0" name=""/>
        <dsp:cNvSpPr/>
      </dsp:nvSpPr>
      <dsp:spPr>
        <a:xfrm>
          <a:off x="6517632" y="837588"/>
          <a:ext cx="261599" cy="30602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517632" y="898792"/>
        <a:ext cx="183119" cy="183614"/>
      </dsp:txXfrm>
    </dsp:sp>
    <dsp:sp modelId="{E6E49CFE-910F-44FD-9AE9-D64DBE473D18}">
      <dsp:nvSpPr>
        <dsp:cNvPr id="0" name=""/>
        <dsp:cNvSpPr/>
      </dsp:nvSpPr>
      <dsp:spPr>
        <a:xfrm>
          <a:off x="6887820" y="241868"/>
          <a:ext cx="1233959" cy="1497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Jun 2018</a:t>
          </a:r>
          <a:endParaRPr lang="en-US" sz="1800" b="1" kern="1200" dirty="0"/>
        </a:p>
      </dsp:txBody>
      <dsp:txXfrm>
        <a:off x="6923961" y="278009"/>
        <a:ext cx="1161677" cy="1425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6FA40-2ADA-43B1-9CC6-9F0B36A61A30}">
      <dsp:nvSpPr>
        <dsp:cNvPr id="0" name=""/>
        <dsp:cNvSpPr/>
      </dsp:nvSpPr>
      <dsp:spPr>
        <a:xfrm>
          <a:off x="752974" y="510558"/>
          <a:ext cx="9534022" cy="23743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24091-74D8-4D26-9B5D-D6FC72A02FF3}">
      <dsp:nvSpPr>
        <dsp:cNvPr id="0" name=""/>
        <dsp:cNvSpPr/>
      </dsp:nvSpPr>
      <dsp:spPr>
        <a:xfrm>
          <a:off x="1066795" y="1066793"/>
          <a:ext cx="4063292" cy="161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-108 Regional Partner Respondents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-Utilized for Regional PH CD Modernization Grant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066795" y="1066793"/>
        <a:ext cx="4063292" cy="1615707"/>
      </dsp:txXfrm>
    </dsp:sp>
    <dsp:sp modelId="{10378752-631B-4068-B280-4D72F3EF69F1}">
      <dsp:nvSpPr>
        <dsp:cNvPr id="0" name=""/>
        <dsp:cNvSpPr/>
      </dsp:nvSpPr>
      <dsp:spPr>
        <a:xfrm>
          <a:off x="5562611" y="990600"/>
          <a:ext cx="4594241" cy="1567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-Partners having to respond multiple times.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-Lack of specificity between Behavioral Health and Public Health.</a:t>
          </a:r>
          <a:endParaRPr lang="en-US" sz="2400" kern="1200" dirty="0"/>
        </a:p>
      </dsp:txBody>
      <dsp:txXfrm>
        <a:off x="5562611" y="990600"/>
        <a:ext cx="4594241" cy="1567972"/>
      </dsp:txXfrm>
    </dsp:sp>
    <dsp:sp modelId="{ED3ED321-10E0-4306-86BE-915E57BFB656}">
      <dsp:nvSpPr>
        <dsp:cNvPr id="0" name=""/>
        <dsp:cNvSpPr/>
      </dsp:nvSpPr>
      <dsp:spPr>
        <a:xfrm>
          <a:off x="3539358" y="0"/>
          <a:ext cx="897769" cy="897769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EDE0A-B8BA-4324-A454-91FC94F20C9D}">
      <dsp:nvSpPr>
        <dsp:cNvPr id="0" name=""/>
        <dsp:cNvSpPr/>
      </dsp:nvSpPr>
      <dsp:spPr>
        <a:xfrm>
          <a:off x="7149913" y="345879"/>
          <a:ext cx="844959" cy="289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C7B0A-275D-44CF-AEFE-0D9B846BC547}">
      <dsp:nvSpPr>
        <dsp:cNvPr id="0" name=""/>
        <dsp:cNvSpPr/>
      </dsp:nvSpPr>
      <dsp:spPr>
        <a:xfrm flipH="1">
          <a:off x="5257800" y="609601"/>
          <a:ext cx="10561" cy="2144242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4B26-C41D-420B-BFBC-7DCF3A01CC02}">
      <dsp:nvSpPr>
        <dsp:cNvPr id="0" name=""/>
        <dsp:cNvSpPr/>
      </dsp:nvSpPr>
      <dsp:spPr>
        <a:xfrm>
          <a:off x="804" y="228207"/>
          <a:ext cx="2253149" cy="1524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 Questions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May – Jun 2018</a:t>
          </a:r>
        </a:p>
      </dsp:txBody>
      <dsp:txXfrm>
        <a:off x="45463" y="272866"/>
        <a:ext cx="2163831" cy="1435467"/>
      </dsp:txXfrm>
    </dsp:sp>
    <dsp:sp modelId="{C276A7B9-0B6E-4063-BB0E-AF4D866A8D1B}">
      <dsp:nvSpPr>
        <dsp:cNvPr id="0" name=""/>
        <dsp:cNvSpPr/>
      </dsp:nvSpPr>
      <dsp:spPr>
        <a:xfrm>
          <a:off x="2379600" y="834797"/>
          <a:ext cx="266372" cy="31160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>
        <a:off x="2379600" y="897118"/>
        <a:ext cx="186460" cy="186963"/>
      </dsp:txXfrm>
    </dsp:sp>
    <dsp:sp modelId="{1DA7F8B7-82A3-4621-965B-9B10E1E3ED8A}">
      <dsp:nvSpPr>
        <dsp:cNvPr id="0" name=""/>
        <dsp:cNvSpPr/>
      </dsp:nvSpPr>
      <dsp:spPr>
        <a:xfrm>
          <a:off x="2756543" y="228207"/>
          <a:ext cx="2092332" cy="1524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Schedule &amp; Prepare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June 2018</a:t>
          </a:r>
          <a:endParaRPr lang="en-US" sz="1800" b="1" kern="1200" dirty="0"/>
        </a:p>
      </dsp:txBody>
      <dsp:txXfrm>
        <a:off x="2801202" y="272866"/>
        <a:ext cx="2003014" cy="1435467"/>
      </dsp:txXfrm>
    </dsp:sp>
    <dsp:sp modelId="{9FD5B4AC-B087-4589-A7E5-B9A17B60059F}">
      <dsp:nvSpPr>
        <dsp:cNvPr id="0" name=""/>
        <dsp:cNvSpPr/>
      </dsp:nvSpPr>
      <dsp:spPr>
        <a:xfrm>
          <a:off x="4974523" y="834797"/>
          <a:ext cx="266372" cy="31160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974523" y="897118"/>
        <a:ext cx="186460" cy="186963"/>
      </dsp:txXfrm>
    </dsp:sp>
    <dsp:sp modelId="{EDE88BFE-DF37-4A0C-A306-9056B2526314}">
      <dsp:nvSpPr>
        <dsp:cNvPr id="0" name=""/>
        <dsp:cNvSpPr/>
      </dsp:nvSpPr>
      <dsp:spPr>
        <a:xfrm>
          <a:off x="5351466" y="228207"/>
          <a:ext cx="1800453" cy="1524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Launch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July – Sep 2018</a:t>
          </a:r>
          <a:endParaRPr lang="en-US" sz="1800" b="1" kern="1200" dirty="0"/>
        </a:p>
      </dsp:txBody>
      <dsp:txXfrm>
        <a:off x="5396125" y="272866"/>
        <a:ext cx="1711135" cy="1435467"/>
      </dsp:txXfrm>
    </dsp:sp>
    <dsp:sp modelId="{A007E7FB-9DA6-492C-98DE-F673C5AC8CB3}">
      <dsp:nvSpPr>
        <dsp:cNvPr id="0" name=""/>
        <dsp:cNvSpPr/>
      </dsp:nvSpPr>
      <dsp:spPr>
        <a:xfrm>
          <a:off x="7277567" y="834797"/>
          <a:ext cx="266372" cy="31160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277567" y="897118"/>
        <a:ext cx="186460" cy="186963"/>
      </dsp:txXfrm>
    </dsp:sp>
    <dsp:sp modelId="{E6E49CFE-910F-44FD-9AE9-D64DBE473D18}">
      <dsp:nvSpPr>
        <dsp:cNvPr id="0" name=""/>
        <dsp:cNvSpPr/>
      </dsp:nvSpPr>
      <dsp:spPr>
        <a:xfrm>
          <a:off x="7654509" y="228207"/>
          <a:ext cx="1584402" cy="1524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Analyze &amp; Theme 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Sep 2018?</a:t>
          </a:r>
          <a:endParaRPr lang="en-US" sz="1800" b="1" kern="1200" dirty="0"/>
        </a:p>
      </dsp:txBody>
      <dsp:txXfrm>
        <a:off x="7699168" y="272866"/>
        <a:ext cx="1495084" cy="14354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6FA40-2ADA-43B1-9CC6-9F0B36A61A30}">
      <dsp:nvSpPr>
        <dsp:cNvPr id="0" name=""/>
        <dsp:cNvSpPr/>
      </dsp:nvSpPr>
      <dsp:spPr>
        <a:xfrm>
          <a:off x="752974" y="510558"/>
          <a:ext cx="9534022" cy="23743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24091-74D8-4D26-9B5D-D6FC72A02FF3}">
      <dsp:nvSpPr>
        <dsp:cNvPr id="0" name=""/>
        <dsp:cNvSpPr/>
      </dsp:nvSpPr>
      <dsp:spPr>
        <a:xfrm>
          <a:off x="1066795" y="1066793"/>
          <a:ext cx="4063292" cy="161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-Appreciation from Participating Staff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-Candid, open discussion and similar themes </a:t>
          </a:r>
          <a:endParaRPr lang="en-US" sz="2400" kern="1200" dirty="0"/>
        </a:p>
      </dsp:txBody>
      <dsp:txXfrm>
        <a:off x="1066795" y="1066793"/>
        <a:ext cx="4063292" cy="1615707"/>
      </dsp:txXfrm>
    </dsp:sp>
    <dsp:sp modelId="{10378752-631B-4068-B280-4D72F3EF69F1}">
      <dsp:nvSpPr>
        <dsp:cNvPr id="0" name=""/>
        <dsp:cNvSpPr/>
      </dsp:nvSpPr>
      <dsp:spPr>
        <a:xfrm>
          <a:off x="5562611" y="990600"/>
          <a:ext cx="4594241" cy="1567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-Need for increased time: Need at least 2 hours in order to work through full list of questions.</a:t>
          </a:r>
          <a:endParaRPr lang="en-US" sz="2400" kern="1200" dirty="0"/>
        </a:p>
      </dsp:txBody>
      <dsp:txXfrm>
        <a:off x="5562611" y="990600"/>
        <a:ext cx="4594241" cy="1567972"/>
      </dsp:txXfrm>
    </dsp:sp>
    <dsp:sp modelId="{ED3ED321-10E0-4306-86BE-915E57BFB656}">
      <dsp:nvSpPr>
        <dsp:cNvPr id="0" name=""/>
        <dsp:cNvSpPr/>
      </dsp:nvSpPr>
      <dsp:spPr>
        <a:xfrm>
          <a:off x="3539358" y="0"/>
          <a:ext cx="897769" cy="897769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EDE0A-B8BA-4324-A454-91FC94F20C9D}">
      <dsp:nvSpPr>
        <dsp:cNvPr id="0" name=""/>
        <dsp:cNvSpPr/>
      </dsp:nvSpPr>
      <dsp:spPr>
        <a:xfrm>
          <a:off x="7149913" y="345879"/>
          <a:ext cx="844959" cy="289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C7B0A-275D-44CF-AEFE-0D9B846BC547}">
      <dsp:nvSpPr>
        <dsp:cNvPr id="0" name=""/>
        <dsp:cNvSpPr/>
      </dsp:nvSpPr>
      <dsp:spPr>
        <a:xfrm flipH="1">
          <a:off x="5257800" y="609601"/>
          <a:ext cx="10561" cy="2144242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7/26/18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7/26/18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2825" y="525463"/>
            <a:ext cx="46704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2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8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7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1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46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60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2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1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3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6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85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5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8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68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14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84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4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85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74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5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8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0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88952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0" y="5943600"/>
            <a:ext cx="12188825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522414" y="1905000"/>
            <a:ext cx="9143998" cy="106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7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2414" y="2985342"/>
            <a:ext cx="8229598" cy="266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400" spc="3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  <a:p>
            <a:r>
              <a:rPr lang="en-US" dirty="0"/>
              <a:t>AND DESCRIPTION</a:t>
            </a:r>
            <a:endParaRPr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2606139" y="6165927"/>
            <a:ext cx="6062145" cy="425373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PUBLIC HEARING  |  MARCH 15, 2018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54071B-1400-4B6E-9CD1-9A62DC707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2" y="692073"/>
            <a:ext cx="8534398" cy="509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Department of Community Justice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E1A658-45CF-4759-8D20-EC1484438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14" y="4142547"/>
            <a:ext cx="2468880" cy="22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8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1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88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07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9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1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7/26/18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DDA6-897A-9741-8CA6-0092BA8B168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63AC-F212-EA40-BDCD-5BD6E905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rhii.org/resources/barhii-toolkit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hyperlink" Target="mailto:Andrew.Docter@Deschutes.org" TargetMode="External"/><Relationship Id="rId6" Type="http://schemas.openxmlformats.org/officeDocument/2006/relationships/hyperlink" Target="http://barhii.org/resources/barhii-toolkit/" TargetMode="External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hyperlink" Target="https://oregonclho.org/resources/leadership-development-webinars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8388" y="1476036"/>
            <a:ext cx="7358174" cy="2410164"/>
          </a:xfrm>
        </p:spPr>
        <p:txBody>
          <a:bodyPr>
            <a:normAutofit/>
          </a:bodyPr>
          <a:lstStyle/>
          <a:p>
            <a:r>
              <a:rPr lang="en-US" b="1" dirty="0" smtClean="0"/>
              <a:t>CLHO Leadership </a:t>
            </a:r>
            <a:br>
              <a:rPr lang="en-US" b="1" dirty="0" smtClean="0"/>
            </a:br>
            <a:r>
              <a:rPr lang="en-US" b="1" dirty="0" smtClean="0"/>
              <a:t>Development Webinar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7412" y="4572001"/>
            <a:ext cx="6400800" cy="953747"/>
          </a:xfrm>
        </p:spPr>
        <p:txBody>
          <a:bodyPr/>
          <a:lstStyle/>
          <a:p>
            <a:r>
              <a:rPr lang="en-US" dirty="0" smtClean="0"/>
              <a:t>July 26,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358260" cy="6858000"/>
          </a:xfrm>
          <a:prstGeom prst="rect">
            <a:avLst/>
          </a:prstGeom>
          <a:solidFill>
            <a:srgbClr val="54B950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CLHO_logo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612" y="5181600"/>
            <a:ext cx="1881067" cy="188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3821" y="0"/>
            <a:ext cx="12222646" cy="1129034"/>
          </a:xfrm>
          <a:prstGeom prst="rect">
            <a:avLst/>
          </a:prstGeom>
          <a:solidFill>
            <a:srgbClr val="4FA99C">
              <a:alpha val="5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24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04801"/>
            <a:ext cx="8458201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BAR HII Organizational Self-Assessment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784555"/>
            <a:ext cx="9144000" cy="42672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Comprehensive 5-part </a:t>
            </a:r>
            <a:r>
              <a:rPr lang="en-US" sz="2600" dirty="0">
                <a:solidFill>
                  <a:schemeClr val="tx2"/>
                </a:solidFill>
              </a:rPr>
              <a:t>A</a:t>
            </a:r>
            <a:r>
              <a:rPr lang="en-US" sz="2600" dirty="0" smtClean="0">
                <a:solidFill>
                  <a:schemeClr val="tx2"/>
                </a:solidFill>
              </a:rPr>
              <a:t>ssessment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Staff Survey                      </a:t>
            </a:r>
            <a:r>
              <a:rPr lang="en-US" dirty="0" smtClean="0">
                <a:solidFill>
                  <a:srgbClr val="FF0000"/>
                </a:solidFill>
              </a:rPr>
              <a:t>February 2018</a:t>
            </a:r>
            <a:endParaRPr lang="en-US" dirty="0" smtClean="0">
              <a:solidFill>
                <a:schemeClr val="tx2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Collaborating Partner Survey                  </a:t>
            </a:r>
            <a:r>
              <a:rPr lang="en-US" dirty="0" smtClean="0">
                <a:solidFill>
                  <a:srgbClr val="FF0000"/>
                </a:solidFill>
              </a:rPr>
              <a:t>May 2018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Staff Focus Groups                       </a:t>
            </a:r>
            <a:r>
              <a:rPr lang="en-US" dirty="0" smtClean="0">
                <a:solidFill>
                  <a:srgbClr val="FF0000"/>
                </a:solidFill>
              </a:rPr>
              <a:t>In Progress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Leadership Focus Group                       </a:t>
            </a:r>
            <a:r>
              <a:rPr lang="en-US" dirty="0" smtClean="0">
                <a:solidFill>
                  <a:srgbClr val="FF0000"/>
                </a:solidFill>
              </a:rPr>
              <a:t>In Progress</a:t>
            </a:r>
            <a:endParaRPr lang="en-US" dirty="0" smtClean="0">
              <a:solidFill>
                <a:schemeClr val="tx2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Internal Document &amp; Materials Review                      </a:t>
            </a:r>
            <a:r>
              <a:rPr lang="en-US" dirty="0" smtClean="0">
                <a:solidFill>
                  <a:srgbClr val="FF0000"/>
                </a:solidFill>
              </a:rPr>
              <a:t>In Progress</a:t>
            </a:r>
            <a:endParaRPr lang="en-US" sz="23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Language specific to Public Health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Thorough Guidance &amp; Support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hlinkClick r:id="rId3"/>
              </a:rPr>
              <a:t>Assessment Toolkit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05611" y="2438400"/>
            <a:ext cx="7620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82011" y="2895600"/>
            <a:ext cx="7620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67611" y="3429000"/>
            <a:ext cx="9144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013" y="4267200"/>
            <a:ext cx="2935841" cy="232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924811" y="3918155"/>
            <a:ext cx="9144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2412" y="4419600"/>
            <a:ext cx="9144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5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812" y="914400"/>
            <a:ext cx="10591800" cy="411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Considerations Prior to Selecting BAR HII Assessment: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Where are we at as an organization?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Discomfort &amp; history of pushback.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How much staff time can we dedicate?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How do we prioritize &amp; incentivize completion?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412" y="3918155"/>
            <a:ext cx="3276600" cy="2592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1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1: Staff Survey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1447800"/>
            <a:ext cx="10744200" cy="2776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5212" y="4605076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Most labor-intensive step.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Backbone of the assessment process.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Crucial step in understanding individual perspectives, organizational themes, and key potential for action within the community.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9525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1: Staff Survey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2812" y="1147877"/>
            <a:ext cx="10744200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Modify toolkit questions as an Equity Workgroup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Added glossary of Equity/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SDoH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terminology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Trial run with equity workgroup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Informed All-Staff and Leadership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Excel exporting and cleaning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summaries for individual program and entire organization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7808462"/>
              </p:ext>
            </p:extLst>
          </p:nvPr>
        </p:nvGraphicFramePr>
        <p:xfrm>
          <a:off x="1702329" y="952500"/>
          <a:ext cx="8125883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25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1: Staff Survey 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2812" y="1447800"/>
            <a:ext cx="10591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Takeaways &amp; Recommendations </a:t>
            </a:r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Don’t rush into it, make sure your organization is ready.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Allow time for reflection and data analysis.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General Survey Link.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Begin preparing for Collaborating Partner Survey while internal portion is open.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6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1: Staff Survey 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7336222"/>
              </p:ext>
            </p:extLst>
          </p:nvPr>
        </p:nvGraphicFramePr>
        <p:xfrm>
          <a:off x="303212" y="1104900"/>
          <a:ext cx="109728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8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12" y="1991272"/>
            <a:ext cx="9297206" cy="31823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1: Staff Survey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7612" y="1306764"/>
            <a:ext cx="6934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Results – Top Determinants of Health Priorities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1: Staff Survey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7612" y="1306764"/>
            <a:ext cx="6934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Results – Organizational Focus &amp; Policy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1933360"/>
            <a:ext cx="5179267" cy="3934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942012" y="2514600"/>
            <a:ext cx="5867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Focus on addressing health inequities.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Mission, Vision, Values &amp; Equity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4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1: Staff Survey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7612" y="1306764"/>
            <a:ext cx="6934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Results – Staff Input in Program Planning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2209800"/>
            <a:ext cx="5567565" cy="3476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70612" y="26670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Role in making program level decisions regarding health inequities.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Current emphasis of ours.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3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1: Staff Survey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7612" y="1306764"/>
            <a:ext cx="8610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Results – Collaboration with Community &amp; Partners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12" y="2209800"/>
            <a:ext cx="5841925" cy="3476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627812" y="29718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department is working to create culturally appropriate and accessible material distributed amongst the community.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9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8395"/>
                    </a14:imgEffect>
                    <a14:imgEffect>
                      <a14:saturation sa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2" y="685800"/>
            <a:ext cx="104393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BARHII Assessment for LHDs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212" y="3124200"/>
            <a:ext cx="8458200" cy="22860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200" b="1" dirty="0" smtClean="0"/>
              <a:t>CLHO Leadership Development Webinar</a:t>
            </a:r>
          </a:p>
          <a:p>
            <a:pPr algn="ctr"/>
            <a:r>
              <a:rPr lang="en-US" sz="2800" dirty="0" smtClean="0"/>
              <a:t>July 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2018</a:t>
            </a:r>
          </a:p>
          <a:p>
            <a:pPr algn="ctr"/>
            <a:endParaRPr lang="en-US" sz="2800" dirty="0" smtClean="0"/>
          </a:p>
          <a:p>
            <a:pPr algn="ctr">
              <a:lnSpc>
                <a:spcPct val="120000"/>
              </a:lnSpc>
            </a:pP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b="1" dirty="0" smtClean="0"/>
              <a:t>Drew Docter </a:t>
            </a:r>
            <a:endParaRPr lang="en-US" sz="2300" b="1" dirty="0" smtClean="0"/>
          </a:p>
          <a:p>
            <a:pPr algn="ctr">
              <a:lnSpc>
                <a:spcPct val="120000"/>
              </a:lnSpc>
            </a:pPr>
            <a:r>
              <a:rPr lang="en-US" sz="2100" dirty="0" smtClean="0"/>
              <a:t>Deschutes County AmeriCorps VISTA</a:t>
            </a:r>
          </a:p>
          <a:p>
            <a:pPr algn="ctr"/>
            <a:endParaRPr lang="en-US" b="1" dirty="0"/>
          </a:p>
          <a:p>
            <a:pPr algn="ctr">
              <a:lnSpc>
                <a:spcPct val="120000"/>
              </a:lnSpc>
            </a:pPr>
            <a:r>
              <a:rPr lang="en-US" b="1" dirty="0" smtClean="0"/>
              <a:t>Channa Lindsay</a:t>
            </a:r>
          </a:p>
          <a:p>
            <a:pPr algn="ctr">
              <a:lnSpc>
                <a:spcPct val="120000"/>
              </a:lnSpc>
            </a:pPr>
            <a:r>
              <a:rPr lang="en-US" sz="2100" dirty="0" smtClean="0"/>
              <a:t>Deschutes County Quality Improvement Analyst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2" y="288033"/>
            <a:ext cx="1482370" cy="1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1: Staff Survey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7612" y="1306764"/>
            <a:ext cx="8763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Results – Supporting Staff to Address Health Inequities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12" y="1967996"/>
            <a:ext cx="6602652" cy="3968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85011" y="3048000"/>
            <a:ext cx="4953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Ability to engage in conversations with their supervisor(s) regarding their work’s intersection with the social determinants of health.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7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6212" y="457200"/>
            <a:ext cx="87630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Phase 2: Collaborating Partner Survey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8012" y="4191000"/>
            <a:ext cx="109206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Considerations and Modifications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Opportunity to expand on the toolkit – what all would we like to know?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Free-response.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How can we reach the most partners?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1219200"/>
            <a:ext cx="8916988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46691" y="236410"/>
            <a:ext cx="8763000" cy="9525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2: Collaborating Partner Survey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5212" y="1188910"/>
            <a:ext cx="10744200" cy="537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Modified questions as an Equity Workgroup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Trial run with Equity Workgroup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Advice from Crook &amp; Jefferson staff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Excel exporting and cleaning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summaries for Crook, Jefferson, Deschutes &amp; Tri-County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8043302"/>
              </p:ext>
            </p:extLst>
          </p:nvPr>
        </p:nvGraphicFramePr>
        <p:xfrm>
          <a:off x="1827212" y="1231243"/>
          <a:ext cx="8125883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14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8001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2: Collaborating Partner Survey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71675294"/>
              </p:ext>
            </p:extLst>
          </p:nvPr>
        </p:nvGraphicFramePr>
        <p:xfrm>
          <a:off x="303212" y="838200"/>
          <a:ext cx="10972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2812" y="3581400"/>
            <a:ext cx="10591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Takeaways &amp; Recommendations 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Open-Answer: Tailor to your department and community.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community network and staff to </a:t>
            </a:r>
            <a:r>
              <a:rPr lang="en-US" sz="2400" dirty="0" smtClean="0"/>
              <a:t>distribute.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Offer response options both </a:t>
            </a:r>
            <a:r>
              <a:rPr lang="en-US" sz="2400" dirty="0"/>
              <a:t>for </a:t>
            </a:r>
            <a:r>
              <a:rPr lang="en-US" sz="2400" dirty="0" smtClean="0"/>
              <a:t>county and </a:t>
            </a:r>
            <a:r>
              <a:rPr lang="en-US" sz="2400" dirty="0"/>
              <a:t>region </a:t>
            </a:r>
            <a:r>
              <a:rPr lang="en-US" sz="2400" dirty="0" smtClean="0"/>
              <a:t>(depending on Modernization funding).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521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Phase 2: Collaborating Partner Survey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6612" y="1524000"/>
            <a:ext cx="11506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Deschutes Results – Top Determinant of Health Priorities within the Community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812" y="2286000"/>
            <a:ext cx="7298033" cy="3727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4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370012" y="152400"/>
            <a:ext cx="96012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Phase 2: Collaborating Partner Survey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65012" y="1524000"/>
            <a:ext cx="4419600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Tri-County Results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Qualitative Data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12" y="1143000"/>
            <a:ext cx="6219825" cy="55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370012" y="152400"/>
            <a:ext cx="96012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Phase 2: Collaborating Partner Survey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65012" y="1524000"/>
            <a:ext cx="4419600" cy="582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Tri-County Results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Qualitative Data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Questions Posed: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How can we improve our collaboration with organizations like yours?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i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What challenges have you had in your partnership with us?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i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What health equity topics/areas should we focus on in coming years?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i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What health equity topics/areas does your organization plan to focus on in coming years?</a:t>
            </a:r>
            <a:endParaRPr lang="en-US" i="1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12" y="1143000"/>
            <a:ext cx="6219825" cy="55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6212" y="457200"/>
            <a:ext cx="87630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Phase 3: Staff Focus Groups (In Progress)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253" y="1295400"/>
            <a:ext cx="10920600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Considerations and Modifications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Input from Staff Survey &amp; Partner Survey.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Staff-led vs. contracting facilitator.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Promoting honesty &amp; comfort: Separate Leadership from Non-Leadership.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Ensuring total confidentiality.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42643987"/>
              </p:ext>
            </p:extLst>
          </p:nvPr>
        </p:nvGraphicFramePr>
        <p:xfrm>
          <a:off x="1426695" y="4724400"/>
          <a:ext cx="9239717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50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8763000" cy="8001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3: Staff Focus Groups (In Progress)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9436418"/>
              </p:ext>
            </p:extLst>
          </p:nvPr>
        </p:nvGraphicFramePr>
        <p:xfrm>
          <a:off x="303212" y="838200"/>
          <a:ext cx="10972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2812" y="3581400"/>
            <a:ext cx="10591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Takeaways &amp; Recommendations Thus Far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 adequate time for discussion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Schedule far in advance.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Tailoring based on prior themes gathered: can “shape”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429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Next Steps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2412" y="1981200"/>
            <a:ext cx="9372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Staff &amp; Leadership Focus Groups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Documentation Review with Equity Lens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Draft Equity Report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Workgroup Prioritization </a:t>
            </a:r>
            <a:endParaRPr lang="en-US" sz="24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Re-Assess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10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F0FA6F-0A6D-4C7D-B717-96051BEDA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12" y="661422"/>
            <a:ext cx="8534398" cy="50958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Deschutes County Health Services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54" y="4792034"/>
            <a:ext cx="1707115" cy="1630102"/>
          </a:xfrm>
          <a:prstGeom prst="rect">
            <a:avLst/>
          </a:prstGeom>
        </p:spPr>
      </p:pic>
      <p:sp>
        <p:nvSpPr>
          <p:cNvPr id="10" name="Content Placeholder 13"/>
          <p:cNvSpPr txBox="1">
            <a:spLocks/>
          </p:cNvSpPr>
          <p:nvPr/>
        </p:nvSpPr>
        <p:spPr>
          <a:xfrm>
            <a:off x="1293812" y="19050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44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4951412" y="1871472"/>
            <a:ext cx="7162800" cy="4821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44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b="1" spc="0" dirty="0" smtClean="0">
                <a:solidFill>
                  <a:srgbClr val="164B4F"/>
                </a:solidFill>
              </a:rPr>
              <a:t>Status of Equity Work </a:t>
            </a:r>
          </a:p>
          <a:p>
            <a:pPr marL="342900" lvl="0" indent="-3429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spc="0" dirty="0" smtClean="0">
                <a:solidFill>
                  <a:srgbClr val="164B4F"/>
                </a:solidFill>
              </a:rPr>
              <a:t>Equity &amp; Inclusion Staff Training</a:t>
            </a:r>
          </a:p>
          <a:p>
            <a:pPr marL="342900" lvl="0" indent="-3429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spc="0" dirty="0" smtClean="0">
                <a:solidFill>
                  <a:srgbClr val="164B4F"/>
                </a:solidFill>
              </a:rPr>
              <a:t>Preliminary Health Equity Assessment in Spring 2017</a:t>
            </a: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spc="0" dirty="0" smtClean="0">
                <a:solidFill>
                  <a:srgbClr val="164B4F"/>
                </a:solidFill>
              </a:rPr>
              <a:t>	-Limited 4 question survey highlighting current work</a:t>
            </a: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spc="0" dirty="0">
                <a:solidFill>
                  <a:srgbClr val="164B4F"/>
                </a:solidFill>
              </a:rPr>
              <a:t>	</a:t>
            </a:r>
            <a:r>
              <a:rPr lang="en-US" sz="2000" spc="0" dirty="0" smtClean="0">
                <a:solidFill>
                  <a:srgbClr val="164B4F"/>
                </a:solidFill>
              </a:rPr>
              <a:t>-No community component</a:t>
            </a:r>
          </a:p>
          <a:p>
            <a:pPr lvl="1">
              <a:spcBef>
                <a:spcPts val="1600"/>
              </a:spcBef>
            </a:pPr>
            <a:endParaRPr lang="en-US" sz="100" spc="0" dirty="0">
              <a:solidFill>
                <a:srgbClr val="164B4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3" y="1469713"/>
            <a:ext cx="5071335" cy="31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8395"/>
                    </a14:imgEffect>
                    <a14:imgEffect>
                      <a14:saturation sa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11" y="1786022"/>
            <a:ext cx="10439398" cy="1121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Thank you for your time! Questions?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310" y="3429000"/>
            <a:ext cx="8458200" cy="2286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b="1" dirty="0" smtClean="0"/>
              <a:t>Please contact with any questions: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Drew Docter</a:t>
            </a:r>
          </a:p>
          <a:p>
            <a:pPr algn="ctr"/>
            <a:r>
              <a:rPr lang="en-US" sz="2000" b="1" dirty="0" smtClean="0"/>
              <a:t>541-322-7401</a:t>
            </a:r>
          </a:p>
          <a:p>
            <a:pPr algn="ctr"/>
            <a:r>
              <a:rPr lang="en-US" sz="2000" b="1" dirty="0" smtClean="0">
                <a:hlinkClick r:id="rId5"/>
              </a:rPr>
              <a:t>Andrew.Docter@Deschutes.org</a:t>
            </a:r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800" b="1" dirty="0">
                <a:solidFill>
                  <a:schemeClr val="tx2"/>
                </a:solidFill>
                <a:hlinkClick r:id="rId6"/>
              </a:rPr>
              <a:t>Assessment </a:t>
            </a:r>
            <a:r>
              <a:rPr lang="en-US" sz="2800" b="1" dirty="0" smtClean="0">
                <a:solidFill>
                  <a:schemeClr val="tx2"/>
                </a:solidFill>
                <a:hlinkClick r:id="rId6"/>
              </a:rPr>
              <a:t>Toolkit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2" y="114087"/>
            <a:ext cx="1676400" cy="1502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812" y="144222"/>
            <a:ext cx="2007709" cy="16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8388" y="1476037"/>
            <a:ext cx="7358174" cy="1206839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Upcoming Webinars</a:t>
            </a:r>
            <a:r>
              <a:rPr lang="en-US" b="1" dirty="0"/>
              <a:t/>
            </a:r>
            <a:br>
              <a:rPr lang="en-US" b="1" dirty="0"/>
            </a:b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358260" cy="6858000"/>
          </a:xfrm>
          <a:prstGeom prst="rect">
            <a:avLst/>
          </a:prstGeom>
          <a:solidFill>
            <a:srgbClr val="54B950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CLHO_logo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424" y="5181600"/>
            <a:ext cx="1881067" cy="188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0"/>
            <a:ext cx="12188825" cy="1129034"/>
          </a:xfrm>
          <a:prstGeom prst="rect">
            <a:avLst/>
          </a:prstGeom>
          <a:solidFill>
            <a:srgbClr val="4FA99C">
              <a:alpha val="5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2162" y="2333625"/>
            <a:ext cx="6921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September 27, 2018: Academic-Public Health Partnerships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November 29, 2018: Oregon Public Health Policy</a:t>
            </a:r>
            <a:br>
              <a:rPr lang="en-US" sz="2400" b="1" dirty="0">
                <a:solidFill>
                  <a:prstClr val="black"/>
                </a:solidFill>
                <a:latin typeface="Calibri"/>
              </a:rPr>
            </a:br>
            <a:r>
              <a:rPr lang="en-US" sz="24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Calibri"/>
              </a:rPr>
            </a:br>
            <a:r>
              <a:rPr lang="en-US" sz="2400" b="1" dirty="0">
                <a:solidFill>
                  <a:prstClr val="black"/>
                </a:solidFill>
                <a:latin typeface="Calibri"/>
              </a:rPr>
              <a:t>All leadership development webinars are posted here:</a:t>
            </a:r>
            <a:br>
              <a:rPr lang="en-US" sz="2400" b="1" dirty="0">
                <a:solidFill>
                  <a:prstClr val="black"/>
                </a:solidFill>
                <a:latin typeface="Calibri"/>
              </a:rPr>
            </a:b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lvl="1" defTabSz="457200"/>
            <a:r>
              <a:rPr lang="en-US" sz="2400" b="1" dirty="0">
                <a:solidFill>
                  <a:prstClr val="black"/>
                </a:solidFill>
                <a:latin typeface="Calibri"/>
                <a:hlinkClick r:id="rId4"/>
              </a:rPr>
              <a:t>https://oregonclho.org/resources/leadership-development-webinars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hlinkClick r:id="rId4"/>
              </a:rPr>
              <a:t>/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lvl="1" defTabSz="45720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19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54" y="4792034"/>
            <a:ext cx="1707115" cy="1630102"/>
          </a:xfrm>
          <a:prstGeom prst="rect">
            <a:avLst/>
          </a:prstGeom>
        </p:spPr>
      </p:pic>
      <p:sp>
        <p:nvSpPr>
          <p:cNvPr id="10" name="Content Placeholder 13"/>
          <p:cNvSpPr txBox="1">
            <a:spLocks/>
          </p:cNvSpPr>
          <p:nvPr/>
        </p:nvSpPr>
        <p:spPr>
          <a:xfrm>
            <a:off x="1293812" y="19050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44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303212" y="1741932"/>
            <a:ext cx="7162800" cy="4821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44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b="1" spc="0" dirty="0" smtClean="0">
                <a:solidFill>
                  <a:srgbClr val="164B4F"/>
                </a:solidFill>
              </a:rPr>
              <a:t>Status of Equity Work </a:t>
            </a:r>
          </a:p>
          <a:p>
            <a:pPr marL="342900" lvl="0" indent="-3429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spc="0" dirty="0" smtClean="0">
                <a:solidFill>
                  <a:srgbClr val="164B4F"/>
                </a:solidFill>
              </a:rPr>
              <a:t>Developed Health Equity Workgroups</a:t>
            </a: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spc="0" dirty="0">
                <a:solidFill>
                  <a:srgbClr val="164B4F"/>
                </a:solidFill>
              </a:rPr>
              <a:t>	</a:t>
            </a:r>
            <a:r>
              <a:rPr lang="en-US" sz="2000" spc="0" dirty="0" smtClean="0">
                <a:solidFill>
                  <a:srgbClr val="164B4F"/>
                </a:solidFill>
              </a:rPr>
              <a:t>-Internal Policy Review with Equity Focus</a:t>
            </a: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spc="0" dirty="0">
                <a:solidFill>
                  <a:srgbClr val="164B4F"/>
                </a:solidFill>
              </a:rPr>
              <a:t>	</a:t>
            </a:r>
            <a:r>
              <a:rPr lang="en-US" sz="2000" spc="0" dirty="0" smtClean="0">
                <a:solidFill>
                  <a:srgbClr val="164B4F"/>
                </a:solidFill>
              </a:rPr>
              <a:t>-Framework &amp; Definition</a:t>
            </a: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spc="0" dirty="0">
                <a:solidFill>
                  <a:srgbClr val="164B4F"/>
                </a:solidFill>
              </a:rPr>
              <a:t>	</a:t>
            </a:r>
            <a:r>
              <a:rPr lang="en-US" sz="2000" spc="0" dirty="0" smtClean="0">
                <a:solidFill>
                  <a:srgbClr val="164B4F"/>
                </a:solidFill>
              </a:rPr>
              <a:t>-InsideDC</a:t>
            </a: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spc="0" dirty="0" smtClean="0">
                <a:solidFill>
                  <a:srgbClr val="164B4F"/>
                </a:solidFill>
              </a:rPr>
              <a:t>	-Webpage</a:t>
            </a: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endParaRPr lang="en-US" sz="2000" spc="0" dirty="0" smtClean="0">
              <a:solidFill>
                <a:srgbClr val="164B4F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164B4F"/>
              </a:solidFill>
            </a:endParaRP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endParaRPr lang="en-US" sz="100" spc="0" dirty="0" smtClean="0">
              <a:solidFill>
                <a:srgbClr val="164B4F"/>
              </a:solidFill>
            </a:endParaRP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endParaRPr lang="en-US" sz="100" spc="0" dirty="0">
              <a:solidFill>
                <a:srgbClr val="164B4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12" y="225950"/>
            <a:ext cx="2584538" cy="6347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4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54" y="4792034"/>
            <a:ext cx="1707115" cy="1630102"/>
          </a:xfrm>
          <a:prstGeom prst="rect">
            <a:avLst/>
          </a:prstGeom>
        </p:spPr>
      </p:pic>
      <p:sp>
        <p:nvSpPr>
          <p:cNvPr id="10" name="Content Placeholder 13"/>
          <p:cNvSpPr txBox="1">
            <a:spLocks/>
          </p:cNvSpPr>
          <p:nvPr/>
        </p:nvSpPr>
        <p:spPr>
          <a:xfrm>
            <a:off x="1293812" y="19050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44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303212" y="1741932"/>
            <a:ext cx="9296400" cy="4821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44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b="1" spc="0" dirty="0" smtClean="0">
                <a:solidFill>
                  <a:srgbClr val="164B4F"/>
                </a:solidFill>
              </a:rPr>
              <a:t>Status of Equity Work </a:t>
            </a:r>
          </a:p>
          <a:p>
            <a:pPr marL="342900" lvl="0" indent="-3429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spc="0" dirty="0" smtClean="0">
                <a:solidFill>
                  <a:srgbClr val="164B4F"/>
                </a:solidFill>
              </a:rPr>
              <a:t>Public Health Equity Workgroup</a:t>
            </a: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spc="0" dirty="0">
                <a:solidFill>
                  <a:srgbClr val="164B4F"/>
                </a:solidFill>
              </a:rPr>
              <a:t>	</a:t>
            </a:r>
            <a:r>
              <a:rPr lang="en-US" sz="2000" spc="0" dirty="0" smtClean="0">
                <a:solidFill>
                  <a:srgbClr val="164B4F"/>
                </a:solidFill>
              </a:rPr>
              <a:t>-Recognized </a:t>
            </a:r>
            <a:r>
              <a:rPr lang="en-US" sz="2000" spc="0" dirty="0">
                <a:solidFill>
                  <a:srgbClr val="164B4F"/>
                </a:solidFill>
              </a:rPr>
              <a:t>need for more </a:t>
            </a:r>
            <a:r>
              <a:rPr lang="en-US" sz="2000" spc="0" dirty="0" smtClean="0">
                <a:solidFill>
                  <a:srgbClr val="164B4F"/>
                </a:solidFill>
              </a:rPr>
              <a:t>robust, baseline tool</a:t>
            </a: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r>
              <a:rPr lang="en-US" sz="2000" spc="0" dirty="0">
                <a:solidFill>
                  <a:srgbClr val="164B4F"/>
                </a:solidFill>
              </a:rPr>
              <a:t>	</a:t>
            </a:r>
            <a:r>
              <a:rPr lang="en-US" sz="2000" spc="0" dirty="0" smtClean="0">
                <a:solidFill>
                  <a:srgbClr val="164B4F"/>
                </a:solidFill>
              </a:rPr>
              <a:t>-PH Modernization Grant &amp; Re-Accreditation </a:t>
            </a:r>
            <a:endParaRPr lang="en-US" sz="2000" spc="0" dirty="0">
              <a:solidFill>
                <a:srgbClr val="164B4F"/>
              </a:solidFill>
            </a:endParaRP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endParaRPr lang="en-US" sz="2000" spc="0" dirty="0" smtClean="0">
              <a:solidFill>
                <a:srgbClr val="164B4F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2000" spc="0" dirty="0" smtClean="0">
              <a:solidFill>
                <a:srgbClr val="164B4F"/>
              </a:solidFill>
            </a:endParaRPr>
          </a:p>
          <a:p>
            <a:pPr lvl="0">
              <a:lnSpc>
                <a:spcPct val="100000"/>
              </a:lnSpc>
              <a:spcBef>
                <a:spcPts val="1600"/>
              </a:spcBef>
            </a:pPr>
            <a:endParaRPr lang="en-US" sz="2000" spc="0" dirty="0" smtClean="0">
              <a:solidFill>
                <a:srgbClr val="164B4F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100" spc="0" dirty="0" smtClean="0">
              <a:solidFill>
                <a:srgbClr val="164B4F"/>
              </a:solidFill>
            </a:endParaRP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sz="100" dirty="0" err="1" smtClean="0">
                <a:solidFill>
                  <a:srgbClr val="164B4F"/>
                </a:solidFill>
              </a:rPr>
              <a:t>sd</a:t>
            </a:r>
            <a:r>
              <a:rPr lang="en-US" sz="100" spc="0" dirty="0" smtClean="0">
                <a:solidFill>
                  <a:srgbClr val="164B4F"/>
                </a:solidFill>
              </a:rPr>
              <a:t> </a:t>
            </a:r>
          </a:p>
          <a:p>
            <a:pPr lvl="1">
              <a:spcBef>
                <a:spcPts val="1600"/>
              </a:spcBef>
            </a:pPr>
            <a:endParaRPr lang="en-US" sz="100" spc="0" dirty="0">
              <a:solidFill>
                <a:srgbClr val="164B4F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7BF0FA6F-0A6D-4C7D-B717-96051BEDA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12" y="661422"/>
            <a:ext cx="8534398" cy="50958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Deschutes County Health Services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75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381000"/>
            <a:ext cx="1127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Bay Area Regional Health Inequities Initiative (BARHII)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905000"/>
            <a:ext cx="9601200" cy="4495800"/>
          </a:xfrm>
        </p:spPr>
        <p:txBody>
          <a:bodyPr/>
          <a:lstStyle/>
          <a:p>
            <a:r>
              <a:rPr lang="en-US" sz="2000" dirty="0" smtClean="0"/>
              <a:t>11 LHDs in California</a:t>
            </a:r>
          </a:p>
          <a:p>
            <a:r>
              <a:rPr lang="en-US" sz="2000" dirty="0" smtClean="0"/>
              <a:t>Mission: “</a:t>
            </a:r>
            <a:r>
              <a:rPr lang="en-US" sz="2000" i="1" dirty="0" smtClean="0"/>
              <a:t>To transform </a:t>
            </a:r>
            <a:r>
              <a:rPr lang="en-US" sz="2000" i="1" dirty="0"/>
              <a:t>public health practice for the purpose of eliminating health inequities using a broad spectrum of approaches that create healthy </a:t>
            </a:r>
            <a:r>
              <a:rPr lang="en-US" sz="2000" i="1" dirty="0" smtClean="0"/>
              <a:t>communities.”</a:t>
            </a:r>
            <a:endParaRPr lang="en-US" sz="1600" i="1" dirty="0"/>
          </a:p>
          <a:p>
            <a:r>
              <a:rPr lang="en-US" sz="2000" dirty="0" smtClean="0"/>
              <a:t>Developed tools to help state </a:t>
            </a:r>
            <a:r>
              <a:rPr lang="en-US" sz="2000" dirty="0"/>
              <a:t>h</a:t>
            </a:r>
            <a:r>
              <a:rPr lang="en-US" sz="2000" dirty="0" smtClean="0"/>
              <a:t>ealth departments and local </a:t>
            </a:r>
            <a:r>
              <a:rPr lang="en-US" sz="2000" dirty="0"/>
              <a:t>h</a:t>
            </a:r>
            <a:r>
              <a:rPr lang="en-US" sz="2000" dirty="0" smtClean="0"/>
              <a:t>ealth departments apply social justice across all programs.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2" y="4419600"/>
            <a:ext cx="2743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04801"/>
            <a:ext cx="8458201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BAR HII Organizational Self-Assessment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2" y="1752600"/>
            <a:ext cx="9753600" cy="42672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Aims to </a:t>
            </a:r>
            <a:r>
              <a:rPr lang="en-US" sz="2000" b="1" dirty="0" smtClean="0">
                <a:solidFill>
                  <a:schemeClr val="tx2"/>
                </a:solidFill>
              </a:rPr>
              <a:t>build capacity to address the major causes of health inequities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Leverage our </a:t>
            </a:r>
            <a:r>
              <a:rPr lang="en-US" sz="2000" b="1" dirty="0" smtClean="0">
                <a:solidFill>
                  <a:schemeClr val="tx2"/>
                </a:solidFill>
              </a:rPr>
              <a:t>Re-Accreditation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Standards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Leverage Public Health </a:t>
            </a:r>
            <a:r>
              <a:rPr lang="en-US" sz="2000" b="1" dirty="0" smtClean="0">
                <a:solidFill>
                  <a:schemeClr val="tx2"/>
                </a:solidFill>
              </a:rPr>
              <a:t>Modernization </a:t>
            </a:r>
            <a:r>
              <a:rPr lang="en-US" sz="2000" dirty="0" smtClean="0">
                <a:solidFill>
                  <a:schemeClr val="tx2"/>
                </a:solidFill>
              </a:rPr>
              <a:t>Standards 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212" y="3921610"/>
            <a:ext cx="3276600" cy="2592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2" y="4791509"/>
            <a:ext cx="1935628" cy="18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04801"/>
            <a:ext cx="8458201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BAR HII Organizational Self-Assessment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2" y="1752600"/>
            <a:ext cx="11353800" cy="4267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Comprehensive 5-part Assessment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Staff Survey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Collaborating Partner Survey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Staff Focus Groups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Management Staff Interviews                         </a:t>
            </a:r>
            <a:r>
              <a:rPr lang="en-US" dirty="0" smtClean="0">
                <a:solidFill>
                  <a:srgbClr val="FF0000"/>
                </a:solidFill>
              </a:rPr>
              <a:t>Changed to </a:t>
            </a:r>
            <a:r>
              <a:rPr lang="en-US" dirty="0" smtClean="0">
                <a:solidFill>
                  <a:schemeClr val="tx2"/>
                </a:solidFill>
              </a:rPr>
              <a:t>Leadership Focus Group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Internal Document &amp; Materials Review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18012" y="3810000"/>
            <a:ext cx="9144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04801"/>
            <a:ext cx="8458201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BAR HII Organizational Self-Assessment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2" y="1752600"/>
            <a:ext cx="9829800" cy="4267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Comprehensive 5-part Assessment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Staff Survey                         </a:t>
            </a:r>
            <a:r>
              <a:rPr lang="en-US" dirty="0" smtClean="0">
                <a:solidFill>
                  <a:srgbClr val="FF0000"/>
                </a:solidFill>
              </a:rPr>
              <a:t>February 2018</a:t>
            </a:r>
            <a:endParaRPr lang="en-US" dirty="0" smtClean="0">
              <a:solidFill>
                <a:schemeClr val="tx2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Collaborating Partner Survey                       </a:t>
            </a:r>
            <a:r>
              <a:rPr lang="en-US" dirty="0" smtClean="0">
                <a:solidFill>
                  <a:srgbClr val="FF0000"/>
                </a:solidFill>
              </a:rPr>
              <a:t>May 2018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Staff Focus Groups                          </a:t>
            </a:r>
            <a:r>
              <a:rPr lang="en-US" dirty="0" smtClean="0">
                <a:solidFill>
                  <a:srgbClr val="FF0000"/>
                </a:solidFill>
              </a:rPr>
              <a:t>In Progress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Leadership Focus Group                       </a:t>
            </a:r>
            <a:r>
              <a:rPr lang="en-US" dirty="0" smtClean="0">
                <a:solidFill>
                  <a:srgbClr val="FF0000"/>
                </a:solidFill>
              </a:rPr>
              <a:t>In Progress</a:t>
            </a:r>
            <a:endParaRPr lang="en-US" dirty="0" smtClean="0">
              <a:solidFill>
                <a:schemeClr val="tx2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Internal Document &amp; Materials Review                      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Progress</a:t>
            </a:r>
          </a:p>
          <a:p>
            <a:pPr lvl="1">
              <a:lnSpc>
                <a:spcPct val="150000"/>
              </a:lnSpc>
            </a:pPr>
            <a:endParaRPr lang="en-US" sz="1600" dirty="0" smtClean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02777" y="2362200"/>
            <a:ext cx="9144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1812" y="2895600"/>
            <a:ext cx="9144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7412" y="3352800"/>
            <a:ext cx="9144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84612" y="3810000"/>
            <a:ext cx="9144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08612" y="4343400"/>
            <a:ext cx="914400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11953</TotalTime>
  <Words>1144</Words>
  <Application>Microsoft Macintosh PowerPoint</Application>
  <PresentationFormat>Custom</PresentationFormat>
  <Paragraphs>304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Serenity 16x9</vt:lpstr>
      <vt:lpstr>Office Theme</vt:lpstr>
      <vt:lpstr>CLHO Leadership  Development Webinar </vt:lpstr>
      <vt:lpstr>BARHII Assessment for LHDs</vt:lpstr>
      <vt:lpstr>PowerPoint Presentation</vt:lpstr>
      <vt:lpstr>PowerPoint Presentation</vt:lpstr>
      <vt:lpstr>PowerPoint Presentation</vt:lpstr>
      <vt:lpstr>Bay Area Regional Health Inequities Initiative (BARHII)</vt:lpstr>
      <vt:lpstr>BAR HII Organizational Self-Assessment</vt:lpstr>
      <vt:lpstr>BAR HII Organizational Self-Assessment</vt:lpstr>
      <vt:lpstr>BAR HII Organizational Self-Assessment</vt:lpstr>
      <vt:lpstr>BAR HII Organizational Self-Assessment</vt:lpstr>
      <vt:lpstr>PowerPoint Presentation</vt:lpstr>
      <vt:lpstr>Phase 1: Staff Survey </vt:lpstr>
      <vt:lpstr>Phase 1: Staff Survey </vt:lpstr>
      <vt:lpstr>Phase 1: Staff Survey </vt:lpstr>
      <vt:lpstr>Phase 1: Staff Survey </vt:lpstr>
      <vt:lpstr>Phase 1: Staff Survey </vt:lpstr>
      <vt:lpstr>Phase 1: Staff Survey </vt:lpstr>
      <vt:lpstr>Phase 1: Staff Survey </vt:lpstr>
      <vt:lpstr>Phase 1: Staff Survey </vt:lpstr>
      <vt:lpstr>Phase 1: Staff Survey </vt:lpstr>
      <vt:lpstr>PowerPoint Presentation</vt:lpstr>
      <vt:lpstr>Phase 2: Collaborating Partner Survey </vt:lpstr>
      <vt:lpstr>Phase 2: Collaborating Partner Survey</vt:lpstr>
      <vt:lpstr>Phase 2: Collaborating Partner Survey</vt:lpstr>
      <vt:lpstr>Phase 2: Collaborating Partner Survey</vt:lpstr>
      <vt:lpstr>Phase 2: Collaborating Partner Survey</vt:lpstr>
      <vt:lpstr>PowerPoint Presentation</vt:lpstr>
      <vt:lpstr>Phase 3: Staff Focus Groups (In Progress)</vt:lpstr>
      <vt:lpstr>Next Steps</vt:lpstr>
      <vt:lpstr>Thank you for your time! Questions?</vt:lpstr>
      <vt:lpstr>Upcoming Webinars </vt:lpstr>
    </vt:vector>
  </TitlesOfParts>
  <Company>Deschutes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BARHII Assessment for LHDs</dc:title>
  <dc:creator>Andrew Docter</dc:creator>
  <cp:lastModifiedBy>Caitlin Hill</cp:lastModifiedBy>
  <cp:revision>122</cp:revision>
  <cp:lastPrinted>2018-07-17T19:02:20Z</cp:lastPrinted>
  <dcterms:created xsi:type="dcterms:W3CDTF">2018-07-06T22:12:15Z</dcterms:created>
  <dcterms:modified xsi:type="dcterms:W3CDTF">2018-07-26T16:45:48Z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