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22"/>
  </p:notesMasterIdLst>
  <p:sldIdLst>
    <p:sldId id="256" r:id="rId3"/>
    <p:sldId id="261" r:id="rId4"/>
    <p:sldId id="279" r:id="rId5"/>
    <p:sldId id="259" r:id="rId6"/>
    <p:sldId id="260" r:id="rId7"/>
    <p:sldId id="263" r:id="rId8"/>
    <p:sldId id="266" r:id="rId9"/>
    <p:sldId id="267" r:id="rId10"/>
    <p:sldId id="265" r:id="rId11"/>
    <p:sldId id="264" r:id="rId12"/>
    <p:sldId id="268" r:id="rId13"/>
    <p:sldId id="269" r:id="rId14"/>
    <p:sldId id="273" r:id="rId15"/>
    <p:sldId id="262" r:id="rId16"/>
    <p:sldId id="271" r:id="rId17"/>
    <p:sldId id="277"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6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3842907C-D0AA-4C58-9F94-58B40AD65B29}" type="datetimeFigureOut">
              <a:rPr lang="en-US" smtClean="0"/>
              <a:pPr/>
              <a:t>11/12/18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39506882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Suicide fatalities</a:t>
            </a:r>
            <a:r>
              <a:rPr lang="en-US" baseline="0" dirty="0" smtClean="0"/>
              <a:t> are higher in men because of the choice of means. So a focus on means reductions can prevent suicide completion.  We know it works and we must focus our attention in two areas; places that those with suicide ideation may jump from and gun safety – this isn’t about </a:t>
            </a:r>
            <a:r>
              <a:rPr lang="en-US" baseline="0" dirty="0" err="1" smtClean="0"/>
              <a:t>reducting</a:t>
            </a:r>
            <a:r>
              <a:rPr lang="en-US" baseline="0" dirty="0" smtClean="0"/>
              <a:t> gun rights but letting gun owners know about the risks of suicide  - WC is just starting down these paths.  Our parking garage has been the site of several suicides so we are working to restrict access to the top floors to the general public</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16</a:t>
            </a:fld>
            <a:endParaRPr lang="en-US"/>
          </a:p>
        </p:txBody>
      </p:sp>
    </p:spTree>
    <p:extLst>
      <p:ext uri="{BB962C8B-B14F-4D97-AF65-F5344CB8AC3E}">
        <p14:creationId xmlns:p14="http://schemas.microsoft.com/office/powerpoint/2010/main" val="405091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one reason for our successes</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17</a:t>
            </a:fld>
            <a:endParaRPr lang="en-US"/>
          </a:p>
        </p:txBody>
      </p:sp>
    </p:spTree>
    <p:extLst>
      <p:ext uri="{BB962C8B-B14F-4D97-AF65-F5344CB8AC3E}">
        <p14:creationId xmlns:p14="http://schemas.microsoft.com/office/powerpoint/2010/main" val="212941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YSIPP annual report, engaged over 100 subject matter experts including those with lived expertise, modeled after the national strategy for suicide prevention</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18</a:t>
            </a:fld>
            <a:endParaRPr lang="en-US"/>
          </a:p>
        </p:txBody>
      </p:sp>
    </p:spTree>
    <p:extLst>
      <p:ext uri="{BB962C8B-B14F-4D97-AF65-F5344CB8AC3E}">
        <p14:creationId xmlns:p14="http://schemas.microsoft.com/office/powerpoint/2010/main" val="424433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19</a:t>
            </a:fld>
            <a:endParaRPr lang="en-US"/>
          </a:p>
        </p:txBody>
      </p:sp>
    </p:spTree>
    <p:extLst>
      <p:ext uri="{BB962C8B-B14F-4D97-AF65-F5344CB8AC3E}">
        <p14:creationId xmlns:p14="http://schemas.microsoft.com/office/powerpoint/2010/main" val="90155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lstStyle/>
          <a:p>
            <a:pPr eaLnBrk="1" hangingPunct="1"/>
            <a:r>
              <a:rPr lang="en-US" altLang="en-US" dirty="0" smtClean="0">
                <a:latin typeface="Verdana" pitchFamily="34" charset="0"/>
                <a:cs typeface="Arial" pitchFamily="34" charset="0"/>
              </a:rPr>
              <a:t>Suicide</a:t>
            </a:r>
            <a:r>
              <a:rPr lang="en-US" altLang="en-US" baseline="0" dirty="0" smtClean="0">
                <a:latin typeface="Verdana" pitchFamily="34" charset="0"/>
                <a:cs typeface="Arial" pitchFamily="34" charset="0"/>
              </a:rPr>
              <a:t> Prevention needs to focus on more than just the tip of the ice berg.  One of the most startling statistics here is that for people who have thoughts of suicide 25% (1out of 4) will make a plan and 50% of those with a plan will attempt</a:t>
            </a:r>
            <a:endParaRPr lang="en-US" altLang="en-US" dirty="0" smtClean="0">
              <a:latin typeface="Verdana"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 Suicide Mortality.  Higher rates in more rural part</a:t>
            </a:r>
            <a:r>
              <a:rPr lang="en-US" baseline="0" dirty="0" smtClean="0"/>
              <a:t>s of the state but might not be as visible because numbers are low.  Areas without shading might not be zero but the numbers are so low we don’t report</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374622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 male deaths by suicide</a:t>
            </a:r>
            <a:r>
              <a:rPr lang="en-US" baseline="0" dirty="0" smtClean="0"/>
              <a:t> for each female, but higher attempts by women  White males have highest suicide death rates</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5</a:t>
            </a:fld>
            <a:endParaRPr lang="en-US"/>
          </a:p>
        </p:txBody>
      </p:sp>
    </p:spTree>
    <p:extLst>
      <p:ext uri="{BB962C8B-B14F-4D97-AF65-F5344CB8AC3E}">
        <p14:creationId xmlns:p14="http://schemas.microsoft.com/office/powerpoint/2010/main" val="173398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YSIPP annual report  -  Middle stat alarming</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7</a:t>
            </a:fld>
            <a:endParaRPr lang="en-US"/>
          </a:p>
        </p:txBody>
      </p:sp>
    </p:spTree>
    <p:extLst>
      <p:ext uri="{BB962C8B-B14F-4D97-AF65-F5344CB8AC3E}">
        <p14:creationId xmlns:p14="http://schemas.microsoft.com/office/powerpoint/2010/main" val="391683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Oregon - LGBTQ</a:t>
            </a:r>
            <a:r>
              <a:rPr lang="en-US" altLang="en-US" baseline="0" dirty="0" smtClean="0"/>
              <a:t> much higher percentage of suicidal thoughts.  Consistent with national trends</a:t>
            </a:r>
          </a:p>
          <a:p>
            <a:r>
              <a:rPr lang="en-US" altLang="en-US" baseline="0" dirty="0" smtClean="0"/>
              <a:t>Gender identity – Transgender and non-binary again much higher percentage of suicidal thoughts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8</a:t>
            </a:fld>
            <a:endParaRPr lang="en-US"/>
          </a:p>
        </p:txBody>
      </p:sp>
    </p:spTree>
    <p:extLst>
      <p:ext uri="{BB962C8B-B14F-4D97-AF65-F5344CB8AC3E}">
        <p14:creationId xmlns:p14="http://schemas.microsoft.com/office/powerpoint/2010/main" val="367369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Veterans</a:t>
            </a:r>
            <a:r>
              <a:rPr lang="en-US" baseline="0" dirty="0" smtClean="0"/>
              <a:t> Over twice the rate of civilians -  Was 22/day – this has been reducing</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9</a:t>
            </a:fld>
            <a:endParaRPr lang="en-US"/>
          </a:p>
        </p:txBody>
      </p:sp>
    </p:spTree>
    <p:extLst>
      <p:ext uri="{BB962C8B-B14F-4D97-AF65-F5344CB8AC3E}">
        <p14:creationId xmlns:p14="http://schemas.microsoft.com/office/powerpoint/2010/main" val="83036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trainings are free of charge.</a:t>
            </a:r>
            <a:r>
              <a:rPr lang="en-US" baseline="0" dirty="0" smtClean="0"/>
              <a:t>  Some small costs for training of the trainers, but most trainers either volunteer or do on paid time from their organizations</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11</a:t>
            </a:fld>
            <a:endParaRPr lang="en-US"/>
          </a:p>
        </p:txBody>
      </p:sp>
    </p:spTree>
    <p:extLst>
      <p:ext uri="{BB962C8B-B14F-4D97-AF65-F5344CB8AC3E}">
        <p14:creationId xmlns:p14="http://schemas.microsoft.com/office/powerpoint/2010/main" val="235521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Subcommittee of our Suicide</a:t>
            </a:r>
            <a:r>
              <a:rPr lang="en-US" baseline="0" dirty="0" smtClean="0"/>
              <a:t> Prevention Council, Began in 2014, Through this Work we identified people who were contemplating suicide were likely to give up their pets to our local shelter – trained our staff in QPR and prevented 7 people from completing.  Also trained staff at low budget motels, as we found a risk for those locations</a:t>
            </a:r>
            <a:endParaRPr lang="en-US"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15</a:t>
            </a:fld>
            <a:endParaRPr lang="en-US"/>
          </a:p>
        </p:txBody>
      </p:sp>
    </p:spTree>
    <p:extLst>
      <p:ext uri="{BB962C8B-B14F-4D97-AF65-F5344CB8AC3E}">
        <p14:creationId xmlns:p14="http://schemas.microsoft.com/office/powerpoint/2010/main" val="43109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latin typeface="Calibri" panose="020F0502020204030204"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l">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582807"/>
            <a:ext cx="7772400" cy="1199704"/>
          </a:xfrm>
        </p:spPr>
        <p:txBody>
          <a:bodyPr/>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latin typeface="Calibri" panose="020F0502020204030204" pitchFamily="34" charset="0"/>
              </a:endParaRPr>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latin typeface="Calibri" panose="020F0502020204030204" pitchFamily="34" charset="0"/>
              </a:endParaRPr>
            </a:p>
          </p:txBody>
        </p:sp>
        <p:sp>
          <p:nvSpPr>
            <p:cNvPr id="11" name="Shap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latin typeface="Calibri" panose="020F0502020204030204"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5879592"/>
            <a:ext cx="2582637" cy="822960"/>
          </a:xfrm>
          <a:prstGeom prst="rect">
            <a:avLst/>
          </a:prstGeom>
        </p:spPr>
      </p:pic>
      <p:sp>
        <p:nvSpPr>
          <p:cNvPr id="14" name="TextBox 3"/>
          <p:cNvSpPr txBox="1"/>
          <p:nvPr userDrawn="1"/>
        </p:nvSpPr>
        <p:spPr>
          <a:xfrm>
            <a:off x="381000" y="6057489"/>
            <a:ext cx="5791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smtClean="0">
                <a:solidFill>
                  <a:schemeClr val="bg1"/>
                </a:solidFill>
                <a:latin typeface="Calibri" panose="020F0502020204030204" pitchFamily="34" charset="0"/>
              </a:rPr>
              <a:t>Healthy People, Thriving Communities</a:t>
            </a:r>
            <a:endParaRPr lang="en-US" sz="2800" i="1" dirty="0">
              <a:solidFill>
                <a:schemeClr val="bg1"/>
              </a:solidFill>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76691"/>
            <a:ext cx="6400800" cy="320040"/>
          </a:xfrm>
          <a:prstGeom prst="rect">
            <a:avLst/>
          </a:prstGeom>
        </p:spPr>
        <p:txBody>
          <a:bodyPr wrap="none">
            <a:normAutofit/>
          </a:bodyPr>
          <a:lstStyle>
            <a:lvl1pPr algn="l">
              <a:defRPr sz="1000">
                <a:solidFill>
                  <a:srgbClr val="808080"/>
                </a:solidFill>
              </a:defRPr>
            </a:lvl1pPr>
          </a:lstStyle>
          <a:p>
            <a:r>
              <a:rPr lang="en-CA" dirty="0" smtClean="0"/>
              <a:t>Click to edit Master title style</a:t>
            </a:r>
            <a:endParaRPr lang="en-US" dirty="0"/>
          </a:p>
        </p:txBody>
      </p:sp>
    </p:spTree>
    <p:extLst>
      <p:ext uri="{BB962C8B-B14F-4D97-AF65-F5344CB8AC3E}">
        <p14:creationId xmlns:p14="http://schemas.microsoft.com/office/powerpoint/2010/main" val="261393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5879592"/>
            <a:ext cx="2540442" cy="82296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l">
              <a:buNone/>
              <a:defRPr sz="4800" b="1" cap="none" baseline="0">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762000" y="2888512"/>
            <a:ext cx="7732713"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5879592"/>
            <a:ext cx="2582637" cy="82296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dirty="0"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5879592"/>
            <a:ext cx="2582637" cy="82296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lang="en-US" smtClean="0"/>
              <a:t>Click to edit Master title style</a:t>
            </a:r>
            <a:endParaRPr lang="en-US" dirty="0"/>
          </a:p>
        </p:txBody>
      </p:sp>
      <p:sp>
        <p:nvSpPr>
          <p:cNvPr id="5" name="Content Placeholder 4"/>
          <p:cNvSpPr>
            <a:spLocks noGrp="1"/>
          </p:cNvSpPr>
          <p:nvPr>
            <p:ph sz="quarter" idx="2"/>
          </p:nvPr>
        </p:nvSpPr>
        <p:spPr>
          <a:xfrm>
            <a:off x="457200" y="1472430"/>
            <a:ext cx="4040188" cy="4166369"/>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472430"/>
            <a:ext cx="4041775" cy="4166369"/>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5879592"/>
            <a:ext cx="2540442" cy="82296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5879592"/>
            <a:ext cx="2582637" cy="82296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5879592"/>
            <a:ext cx="2540442" cy="82296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l">
              <a:buNone/>
              <a:defRPr sz="2500" b="0">
                <a:solidFill>
                  <a:schemeClr val="accent1"/>
                </a:solidFill>
                <a:effectLst/>
              </a:defRPr>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914400" y="5334000"/>
            <a:ext cx="7479792" cy="914400"/>
          </a:xfrm>
        </p:spPr>
        <p:txBody>
          <a:bodyPr/>
          <a:lstStyle>
            <a:lvl1pPr marL="0" indent="0" algn="l">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5879592"/>
            <a:ext cx="2540442" cy="82296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5371568"/>
            <a:ext cx="8075432" cy="648232"/>
          </a:xfrm>
          <a:noFill/>
        </p:spPr>
        <p:txBody>
          <a:bodyPr anchor="t"/>
          <a:lstStyle>
            <a:lvl1pPr marL="0" marR="18288" indent="0" algn="l">
              <a:buNone/>
              <a:defRPr sz="1400"/>
            </a:lvl1pPr>
            <a:lvl2pPr>
              <a:defRPr sz="1200"/>
            </a:lvl2pPr>
            <a:lvl3pPr>
              <a:defRPr sz="1000"/>
            </a:lvl3pPr>
            <a:lvl4pPr>
              <a:defRPr sz="900"/>
            </a:lvl4pPr>
            <a:lvl5pPr>
              <a:defRPr sz="900"/>
            </a:lvl5pPr>
            <a:extLst/>
          </a:lstStyle>
          <a:p>
            <a:pPr lvl="0"/>
            <a:r>
              <a:rPr lang="en-US" dirty="0"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lang="en-US" smtClean="0"/>
              <a:t>Click icon to add picture</a:t>
            </a:r>
            <a:endParaRPr lang="en-US" dirty="0"/>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l">
              <a:buNone/>
              <a:defRPr sz="3000" b="0">
                <a:solidFill>
                  <a:schemeClr val="accent1"/>
                </a:solidFill>
                <a:effectLst>
                  <a:outerShdw blurRad="50800" dist="25000" dir="5400000" algn="t" rotWithShape="0">
                    <a:prstClr val="black">
                      <a:alpha val="45000"/>
                    </a:prstClr>
                  </a:outerShdw>
                </a:effectLst>
              </a:defRPr>
            </a:lvl1pPr>
            <a:extLst/>
          </a:lstStyle>
          <a:p>
            <a:r>
              <a:rPr lang="en-US" dirty="0" smtClean="0"/>
              <a:t>Click to edit Master title style</a:t>
            </a:r>
            <a:endParaRPr lang="en-US" dirty="0"/>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latin typeface="Calibri" panose="020F0502020204030204" pitchFamily="34" charset="0"/>
            </a:endParaRPr>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latin typeface="Calibri" panose="020F0502020204030204"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latin typeface="Calibri" panose="020F0502020204030204" pitchFamily="34" charset="0"/>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5879592"/>
            <a:ext cx="2582637" cy="82296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latin typeface="Calibri" panose="020F0502020204030204" pitchFamily="34" charset="0"/>
            </a:endParaRPr>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latin typeface="Calibri" panose="020F0502020204030204"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latin typeface="Calibri" panose="020F0502020204030204"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a:defRPr sz="1000">
                <a:solidFill>
                  <a:schemeClr val="tx1"/>
                </a:solidFill>
                <a:latin typeface="Calibri" panose="020F0502020204030204" pitchFamily="34" charset="0"/>
              </a:defRPr>
            </a:lvl1pPr>
            <a:extLst/>
          </a:lstStyle>
          <a:p>
            <a:fld id="{D10E14BF-C004-4398-9186-5EE680724D95}" type="datetime2">
              <a:rPr lang="en-US" smtClean="0"/>
              <a:pPr/>
              <a:t>Monday, November 12, 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a:defRPr sz="1000">
                <a:solidFill>
                  <a:schemeClr val="tx1"/>
                </a:solidFill>
                <a:latin typeface="Calibri" panose="020F0502020204030204" pitchFamily="34" charset="0"/>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a:defRPr sz="1000" b="0">
                <a:solidFill>
                  <a:schemeClr val="tx1"/>
                </a:solidFill>
                <a:latin typeface="Calibri" panose="020F0502020204030204" pitchFamily="34" charset="0"/>
              </a:defRPr>
            </a:lvl1pPr>
            <a:extLst/>
          </a:lstStyle>
          <a:p>
            <a:fld id="{45292C34-3E5E-4BA5-AF54-F1601B144FB0}" type="slidenum">
              <a:rPr lang="en-US" sz="1400" smtClean="0">
                <a:solidFill>
                  <a:schemeClr val="tx2">
                    <a:shade val="50000"/>
                  </a:schemeClr>
                </a:solidFill>
              </a: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Calibri" panose="020F0502020204030204" pitchFamily="34" charset="0"/>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Calibri" panose="020F0502020204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Calibri" panose="020F0502020204030204" pitchFamily="34" charset="0"/>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Calibri" panose="020F0502020204030204" pitchFamily="34" charset="0"/>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Calibri" panose="020F0502020204030204" pitchFamily="34" charset="0"/>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1447800"/>
            <a:ext cx="7772400" cy="1829761"/>
          </a:xfrm>
        </p:spPr>
        <p:txBody>
          <a:bodyPr/>
          <a:lstStyle/>
          <a:p>
            <a:r>
              <a:rPr lang="en-US" dirty="0" smtClean="0"/>
              <a:t>Suicide Prevention</a:t>
            </a:r>
            <a:endParaRPr lang="en-US" dirty="0"/>
          </a:p>
        </p:txBody>
      </p:sp>
      <p:sp>
        <p:nvSpPr>
          <p:cNvPr id="3" name="Rectangle 2"/>
          <p:cNvSpPr>
            <a:spLocks noGrp="1"/>
          </p:cNvSpPr>
          <p:nvPr>
            <p:ph type="subTitle" idx="1"/>
          </p:nvPr>
        </p:nvSpPr>
        <p:spPr>
          <a:xfrm>
            <a:off x="685800" y="3429000"/>
            <a:ext cx="7772400" cy="1199704"/>
          </a:xfrm>
        </p:spPr>
        <p:txBody>
          <a:bodyPr>
            <a:normAutofit fontScale="70000" lnSpcReduction="20000"/>
          </a:bodyPr>
          <a:lstStyle/>
          <a:p>
            <a:pPr>
              <a:spcAft>
                <a:spcPts val="1200"/>
              </a:spcAft>
            </a:pPr>
            <a:r>
              <a:rPr lang="en-US" dirty="0" smtClean="0"/>
              <a:t>Tricia Mortell, MPH, RD</a:t>
            </a:r>
          </a:p>
          <a:p>
            <a:pPr>
              <a:spcAft>
                <a:spcPts val="1200"/>
              </a:spcAft>
            </a:pPr>
            <a:r>
              <a:rPr lang="en-US" dirty="0" smtClean="0"/>
              <a:t>Washington County Public Health Division Manager</a:t>
            </a:r>
          </a:p>
          <a:p>
            <a:r>
              <a:rPr lang="en-US" dirty="0" smtClean="0"/>
              <a:t>Association of Oregon Counties – November 2018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Trainings</a:t>
            </a:r>
            <a:endParaRPr lang="en-US" dirty="0"/>
          </a:p>
          <a:p>
            <a:r>
              <a:rPr lang="en-US" dirty="0"/>
              <a:t>Provide </a:t>
            </a:r>
            <a:r>
              <a:rPr lang="en-US" dirty="0" smtClean="0"/>
              <a:t>Community Wide </a:t>
            </a:r>
            <a:endParaRPr lang="en-US" dirty="0"/>
          </a:p>
          <a:p>
            <a:pPr lvl="1"/>
            <a:r>
              <a:rPr lang="en-US" dirty="0"/>
              <a:t>QPR (1-3 hours)</a:t>
            </a:r>
          </a:p>
          <a:p>
            <a:pPr lvl="1"/>
            <a:r>
              <a:rPr lang="en-US" dirty="0"/>
              <a:t>ASIST (15 hours)</a:t>
            </a:r>
          </a:p>
          <a:p>
            <a:pPr lvl="1"/>
            <a:r>
              <a:rPr lang="en-US" dirty="0"/>
              <a:t>Adult Mental Health First Aid (8 hours)</a:t>
            </a:r>
          </a:p>
          <a:p>
            <a:pPr lvl="1"/>
            <a:r>
              <a:rPr lang="en-US" dirty="0"/>
              <a:t>Youth Mental Health First Aid</a:t>
            </a:r>
          </a:p>
          <a:p>
            <a:endParaRPr lang="en-US" dirty="0"/>
          </a:p>
        </p:txBody>
      </p:sp>
      <p:sp>
        <p:nvSpPr>
          <p:cNvPr id="3" name="Title 2"/>
          <p:cNvSpPr>
            <a:spLocks noGrp="1"/>
          </p:cNvSpPr>
          <p:nvPr>
            <p:ph type="title"/>
          </p:nvPr>
        </p:nvSpPr>
        <p:spPr/>
        <p:txBody>
          <a:bodyPr/>
          <a:lstStyle/>
          <a:p>
            <a:r>
              <a:rPr lang="en-US" dirty="0" smtClean="0"/>
              <a:t>Actions Counties Can Take</a:t>
            </a:r>
            <a:endParaRPr lang="en-US" dirty="0"/>
          </a:p>
        </p:txBody>
      </p:sp>
    </p:spTree>
    <p:extLst>
      <p:ext uri="{BB962C8B-B14F-4D97-AF65-F5344CB8AC3E}">
        <p14:creationId xmlns:p14="http://schemas.microsoft.com/office/powerpoint/2010/main" val="50884637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b="1" dirty="0"/>
              <a:t>Get Trained to </a:t>
            </a:r>
            <a:r>
              <a:rPr lang="en-US" sz="3600" b="1" dirty="0" smtClean="0"/>
              <a:t>Help – Free Community Trainings</a:t>
            </a:r>
            <a:endParaRPr lang="en-US" sz="3600" dirty="0"/>
          </a:p>
          <a:p>
            <a:r>
              <a:rPr lang="en-US" dirty="0"/>
              <a:t>“One stop shopping” to sign up for trainings offered by all three counties</a:t>
            </a:r>
          </a:p>
          <a:p>
            <a:r>
              <a:rPr lang="en-US" dirty="0" smtClean="0"/>
              <a:t>http</a:t>
            </a:r>
            <a:r>
              <a:rPr lang="en-US" dirty="0"/>
              <a:t>://www.gettrainedtohelp.com</a:t>
            </a:r>
          </a:p>
          <a:p>
            <a:r>
              <a:rPr lang="en-US" dirty="0"/>
              <a:t>Tri-County (Multnomah, Clackamas, Washington</a:t>
            </a:r>
            <a:r>
              <a:rPr lang="en-US" dirty="0" smtClean="0"/>
              <a:t>)</a:t>
            </a:r>
            <a:endParaRPr lang="en-US" dirty="0"/>
          </a:p>
        </p:txBody>
      </p:sp>
      <p:sp>
        <p:nvSpPr>
          <p:cNvPr id="3" name="Title 2"/>
          <p:cNvSpPr>
            <a:spLocks noGrp="1"/>
          </p:cNvSpPr>
          <p:nvPr>
            <p:ph type="title"/>
          </p:nvPr>
        </p:nvSpPr>
        <p:spPr/>
        <p:txBody>
          <a:bodyPr/>
          <a:lstStyle/>
          <a:p>
            <a:r>
              <a:rPr lang="en-US" dirty="0" smtClean="0"/>
              <a:t>Washington County Successes</a:t>
            </a:r>
            <a:endParaRPr lang="en-US" dirty="0"/>
          </a:p>
        </p:txBody>
      </p:sp>
    </p:spTree>
    <p:extLst>
      <p:ext uri="{BB962C8B-B14F-4D97-AF65-F5344CB8AC3E}">
        <p14:creationId xmlns:p14="http://schemas.microsoft.com/office/powerpoint/2010/main" val="23781749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a:t>Bring People Together </a:t>
            </a:r>
            <a:endParaRPr lang="en-US" sz="3600" b="1" dirty="0" smtClean="0"/>
          </a:p>
          <a:p>
            <a:pPr lvl="1">
              <a:buFont typeface="Wingdings" panose="05000000000000000000" pitchFamily="2" charset="2"/>
              <a:buChar char="§"/>
            </a:pPr>
            <a:r>
              <a:rPr lang="en-US" dirty="0" smtClean="0"/>
              <a:t>Review and understand </a:t>
            </a:r>
            <a:r>
              <a:rPr lang="en-US" dirty="0"/>
              <a:t>y</a:t>
            </a:r>
            <a:r>
              <a:rPr lang="en-US" dirty="0" smtClean="0"/>
              <a:t>our data</a:t>
            </a:r>
            <a:endParaRPr lang="en-US" dirty="0"/>
          </a:p>
          <a:p>
            <a:pPr lvl="1">
              <a:buFont typeface="Wingdings" panose="05000000000000000000" pitchFamily="2" charset="2"/>
              <a:buChar char="§"/>
            </a:pPr>
            <a:r>
              <a:rPr lang="en-US" dirty="0"/>
              <a:t>Discuss </a:t>
            </a:r>
            <a:r>
              <a:rPr lang="en-US" dirty="0" smtClean="0"/>
              <a:t>prevention </a:t>
            </a:r>
            <a:r>
              <a:rPr lang="en-US" dirty="0"/>
              <a:t>s</a:t>
            </a:r>
            <a:r>
              <a:rPr lang="en-US" dirty="0" smtClean="0"/>
              <a:t>trategy </a:t>
            </a:r>
            <a:r>
              <a:rPr lang="en-US" dirty="0"/>
              <a:t>o</a:t>
            </a:r>
            <a:r>
              <a:rPr lang="en-US" dirty="0" smtClean="0"/>
              <a:t>ptions</a:t>
            </a:r>
            <a:endParaRPr lang="en-US" dirty="0"/>
          </a:p>
          <a:p>
            <a:pPr lvl="1">
              <a:buFont typeface="Wingdings" panose="05000000000000000000" pitchFamily="2" charset="2"/>
              <a:buChar char="§"/>
            </a:pPr>
            <a:r>
              <a:rPr lang="en-US" dirty="0"/>
              <a:t>Agree </a:t>
            </a:r>
            <a:r>
              <a:rPr lang="en-US" dirty="0" smtClean="0"/>
              <a:t>on common priorities</a:t>
            </a:r>
            <a:endParaRPr lang="en-US" dirty="0"/>
          </a:p>
          <a:p>
            <a:pPr lvl="1">
              <a:buFont typeface="Wingdings" panose="05000000000000000000" pitchFamily="2" charset="2"/>
              <a:buChar char="§"/>
            </a:pPr>
            <a:r>
              <a:rPr lang="en-US" dirty="0"/>
              <a:t>Share </a:t>
            </a:r>
            <a:r>
              <a:rPr lang="en-US" dirty="0" smtClean="0"/>
              <a:t>expertise </a:t>
            </a:r>
            <a:r>
              <a:rPr lang="en-US" dirty="0"/>
              <a:t>and </a:t>
            </a:r>
            <a:r>
              <a:rPr lang="en-US" dirty="0" smtClean="0"/>
              <a:t>resources</a:t>
            </a:r>
            <a:endParaRPr lang="en-US" dirty="0"/>
          </a:p>
          <a:p>
            <a:endParaRPr lang="en-US" dirty="0"/>
          </a:p>
        </p:txBody>
      </p:sp>
      <p:sp>
        <p:nvSpPr>
          <p:cNvPr id="3" name="Title 2"/>
          <p:cNvSpPr>
            <a:spLocks noGrp="1"/>
          </p:cNvSpPr>
          <p:nvPr>
            <p:ph type="title"/>
          </p:nvPr>
        </p:nvSpPr>
        <p:spPr/>
        <p:txBody>
          <a:bodyPr/>
          <a:lstStyle/>
          <a:p>
            <a:r>
              <a:rPr lang="en-US" dirty="0" smtClean="0"/>
              <a:t>Actions Counties Can Take</a:t>
            </a:r>
            <a:endParaRPr lang="en-US" dirty="0"/>
          </a:p>
        </p:txBody>
      </p:sp>
    </p:spTree>
    <p:extLst>
      <p:ext uri="{BB962C8B-B14F-4D97-AF65-F5344CB8AC3E}">
        <p14:creationId xmlns:p14="http://schemas.microsoft.com/office/powerpoint/2010/main" val="16583350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Suicide Prevention Council</a:t>
            </a:r>
          </a:p>
          <a:p>
            <a:r>
              <a:rPr lang="en-US" dirty="0"/>
              <a:t>Began in 2013</a:t>
            </a:r>
          </a:p>
          <a:p>
            <a:r>
              <a:rPr lang="en-US" dirty="0"/>
              <a:t>One of our CHIP Committees </a:t>
            </a:r>
          </a:p>
          <a:p>
            <a:r>
              <a:rPr lang="en-US" dirty="0"/>
              <a:t>Co-chaired by WC Suicide Prevention Coordinator and a community partner</a:t>
            </a:r>
          </a:p>
          <a:p>
            <a:r>
              <a:rPr lang="en-US" dirty="0" smtClean="0"/>
              <a:t>County/Community collaborative</a:t>
            </a:r>
            <a:endParaRPr lang="en-US" dirty="0"/>
          </a:p>
          <a:p>
            <a:r>
              <a:rPr lang="en-US" dirty="0"/>
              <a:t>Meets every other month</a:t>
            </a:r>
          </a:p>
          <a:p>
            <a:r>
              <a:rPr lang="en-US" dirty="0"/>
              <a:t>25-30 show up regularly but over 100 on the Listserv  </a:t>
            </a:r>
          </a:p>
          <a:p>
            <a:endParaRPr lang="en-US" dirty="0"/>
          </a:p>
        </p:txBody>
      </p:sp>
      <p:sp>
        <p:nvSpPr>
          <p:cNvPr id="3" name="Title 2"/>
          <p:cNvSpPr>
            <a:spLocks noGrp="1"/>
          </p:cNvSpPr>
          <p:nvPr>
            <p:ph type="title"/>
          </p:nvPr>
        </p:nvSpPr>
        <p:spPr/>
        <p:txBody>
          <a:bodyPr/>
          <a:lstStyle/>
          <a:p>
            <a:r>
              <a:rPr lang="en-US" dirty="0" smtClean="0"/>
              <a:t>Washington County Successes</a:t>
            </a:r>
            <a:endParaRPr lang="en-US" dirty="0"/>
          </a:p>
        </p:txBody>
      </p:sp>
    </p:spTree>
    <p:extLst>
      <p:ext uri="{BB962C8B-B14F-4D97-AF65-F5344CB8AC3E}">
        <p14:creationId xmlns:p14="http://schemas.microsoft.com/office/powerpoint/2010/main" val="20645403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600" b="1" dirty="0" smtClean="0"/>
              <a:t>Know Your Community’s Risks</a:t>
            </a:r>
          </a:p>
          <a:p>
            <a:r>
              <a:rPr lang="en-US" dirty="0" smtClean="0"/>
              <a:t>Gather and review </a:t>
            </a:r>
            <a:r>
              <a:rPr lang="en-US" dirty="0"/>
              <a:t>n</a:t>
            </a:r>
            <a:r>
              <a:rPr lang="en-US" dirty="0" smtClean="0"/>
              <a:t>ational, state and local </a:t>
            </a:r>
            <a:r>
              <a:rPr lang="en-US" dirty="0"/>
              <a:t>d</a:t>
            </a:r>
            <a:r>
              <a:rPr lang="en-US" dirty="0" smtClean="0"/>
              <a:t>ata</a:t>
            </a:r>
          </a:p>
          <a:p>
            <a:r>
              <a:rPr lang="en-US" dirty="0" smtClean="0"/>
              <a:t>Participate </a:t>
            </a:r>
            <a:r>
              <a:rPr lang="en-US" dirty="0"/>
              <a:t>in </a:t>
            </a:r>
            <a:r>
              <a:rPr lang="en-US" dirty="0" smtClean="0"/>
              <a:t>suicide fatality reviews and other </a:t>
            </a:r>
          </a:p>
          <a:p>
            <a:pPr marL="109728" indent="0">
              <a:buNone/>
            </a:pPr>
            <a:r>
              <a:rPr lang="en-US" dirty="0" smtClean="0"/>
              <a:t>    post-</a:t>
            </a:r>
            <a:r>
              <a:rPr lang="en-US" dirty="0" err="1" smtClean="0"/>
              <a:t>vention</a:t>
            </a:r>
            <a:r>
              <a:rPr lang="en-US" dirty="0" smtClean="0"/>
              <a:t> activities</a:t>
            </a:r>
            <a:endParaRPr lang="en-US" dirty="0"/>
          </a:p>
          <a:p>
            <a:r>
              <a:rPr lang="en-US" dirty="0"/>
              <a:t>Gather l</a:t>
            </a:r>
            <a:r>
              <a:rPr lang="en-US" dirty="0" smtClean="0"/>
              <a:t>ocal </a:t>
            </a:r>
            <a:r>
              <a:rPr lang="en-US" dirty="0"/>
              <a:t>d</a:t>
            </a:r>
            <a:r>
              <a:rPr lang="en-US" dirty="0" smtClean="0"/>
              <a:t>ata from community stakeholders</a:t>
            </a:r>
            <a:endParaRPr lang="en-US" dirty="0"/>
          </a:p>
          <a:p>
            <a:endParaRPr lang="en-US" dirty="0"/>
          </a:p>
        </p:txBody>
      </p:sp>
      <p:sp>
        <p:nvSpPr>
          <p:cNvPr id="3" name="Title 2"/>
          <p:cNvSpPr>
            <a:spLocks noGrp="1"/>
          </p:cNvSpPr>
          <p:nvPr>
            <p:ph type="title"/>
          </p:nvPr>
        </p:nvSpPr>
        <p:spPr/>
        <p:txBody>
          <a:bodyPr/>
          <a:lstStyle/>
          <a:p>
            <a:r>
              <a:rPr lang="en-US" dirty="0" smtClean="0"/>
              <a:t>Actions Counties Can Take</a:t>
            </a:r>
            <a:endParaRPr lang="en-US" dirty="0"/>
          </a:p>
        </p:txBody>
      </p:sp>
    </p:spTree>
    <p:extLst>
      <p:ext uri="{BB962C8B-B14F-4D97-AF65-F5344CB8AC3E}">
        <p14:creationId xmlns:p14="http://schemas.microsoft.com/office/powerpoint/2010/main" val="40006597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b="1" dirty="0"/>
              <a:t>Medical Examiner Data Collection &amp; Suicide Fatality Review Committee</a:t>
            </a:r>
          </a:p>
          <a:p>
            <a:r>
              <a:rPr lang="en-US" dirty="0" smtClean="0"/>
              <a:t>Led by Epidemiologist, Medical </a:t>
            </a:r>
            <a:r>
              <a:rPr lang="en-US" dirty="0"/>
              <a:t>Examiner and Suicide Prevention Coordinator</a:t>
            </a:r>
          </a:p>
          <a:p>
            <a:r>
              <a:rPr lang="en-US" dirty="0"/>
              <a:t>With next of kin permission </a:t>
            </a:r>
            <a:r>
              <a:rPr lang="en-US" dirty="0" smtClean="0"/>
              <a:t>multiple </a:t>
            </a:r>
            <a:r>
              <a:rPr lang="en-US" dirty="0"/>
              <a:t>agencies (mental health clinics, hospitals, law enforcement, </a:t>
            </a:r>
            <a:r>
              <a:rPr lang="en-US" dirty="0" smtClean="0"/>
              <a:t>VA) review cases together</a:t>
            </a:r>
            <a:endParaRPr lang="en-US" dirty="0"/>
          </a:p>
          <a:p>
            <a:r>
              <a:rPr lang="en-US" dirty="0"/>
              <a:t>Collects information from family </a:t>
            </a:r>
            <a:r>
              <a:rPr lang="en-US" dirty="0" smtClean="0"/>
              <a:t>not </a:t>
            </a:r>
            <a:r>
              <a:rPr lang="en-US" dirty="0"/>
              <a:t>normally </a:t>
            </a:r>
            <a:r>
              <a:rPr lang="en-US" dirty="0" smtClean="0"/>
              <a:t>collected (financial</a:t>
            </a:r>
            <a:r>
              <a:rPr lang="en-US" dirty="0"/>
              <a:t>, relationship, mental health, housing etc</a:t>
            </a:r>
            <a:r>
              <a:rPr lang="en-US" dirty="0" smtClean="0"/>
              <a:t>.)</a:t>
            </a:r>
            <a:endParaRPr lang="en-US" dirty="0"/>
          </a:p>
          <a:p>
            <a:r>
              <a:rPr lang="en-US" dirty="0"/>
              <a:t>Looks for systemic failures</a:t>
            </a:r>
          </a:p>
          <a:p>
            <a:r>
              <a:rPr lang="en-US" dirty="0"/>
              <a:t>Purpose is to target prevention efforts (Post-</a:t>
            </a:r>
            <a:r>
              <a:rPr lang="en-US" dirty="0" err="1"/>
              <a:t>vention</a:t>
            </a:r>
            <a:r>
              <a:rPr lang="en-US" dirty="0"/>
              <a:t> become prevention)</a:t>
            </a:r>
          </a:p>
          <a:p>
            <a:endParaRPr lang="en-US" dirty="0"/>
          </a:p>
        </p:txBody>
      </p:sp>
      <p:sp>
        <p:nvSpPr>
          <p:cNvPr id="3" name="Title 2"/>
          <p:cNvSpPr>
            <a:spLocks noGrp="1"/>
          </p:cNvSpPr>
          <p:nvPr>
            <p:ph type="title"/>
          </p:nvPr>
        </p:nvSpPr>
        <p:spPr/>
        <p:txBody>
          <a:bodyPr/>
          <a:lstStyle/>
          <a:p>
            <a:r>
              <a:rPr lang="en-US" dirty="0" smtClean="0"/>
              <a:t>Washington County Successes</a:t>
            </a:r>
            <a:endParaRPr lang="en-US" dirty="0"/>
          </a:p>
        </p:txBody>
      </p:sp>
    </p:spTree>
    <p:extLst>
      <p:ext uri="{BB962C8B-B14F-4D97-AF65-F5344CB8AC3E}">
        <p14:creationId xmlns:p14="http://schemas.microsoft.com/office/powerpoint/2010/main" val="31877496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Means Reduction </a:t>
            </a:r>
          </a:p>
          <a:p>
            <a:r>
              <a:rPr lang="en-US" dirty="0"/>
              <a:t>Research shows it works</a:t>
            </a:r>
          </a:p>
          <a:p>
            <a:r>
              <a:rPr lang="en-US" dirty="0"/>
              <a:t>Focus on two most fatal methods</a:t>
            </a:r>
          </a:p>
          <a:p>
            <a:pPr lvl="1">
              <a:buFont typeface="Wingdings" panose="05000000000000000000" pitchFamily="2" charset="2"/>
              <a:buChar char="§"/>
            </a:pPr>
            <a:r>
              <a:rPr lang="en-US" dirty="0" smtClean="0"/>
              <a:t>Heights</a:t>
            </a:r>
          </a:p>
          <a:p>
            <a:pPr lvl="2">
              <a:buFont typeface="Arial" panose="020B0604020202020204" pitchFamily="34" charset="0"/>
              <a:buChar char="•"/>
            </a:pPr>
            <a:r>
              <a:rPr lang="en-US" dirty="0" smtClean="0"/>
              <a:t>Fences </a:t>
            </a:r>
            <a:r>
              <a:rPr lang="en-US" dirty="0"/>
              <a:t>over bridges and high places </a:t>
            </a:r>
            <a:r>
              <a:rPr lang="en-US" dirty="0" smtClean="0"/>
              <a:t>such as parking structures</a:t>
            </a:r>
            <a:endParaRPr lang="en-US" dirty="0"/>
          </a:p>
          <a:p>
            <a:pPr lvl="1">
              <a:buFont typeface="Wingdings" panose="05000000000000000000" pitchFamily="2" charset="2"/>
              <a:buChar char="§"/>
            </a:pPr>
            <a:r>
              <a:rPr lang="en-US" dirty="0" smtClean="0"/>
              <a:t>Gun Safety</a:t>
            </a:r>
          </a:p>
          <a:p>
            <a:pPr lvl="2">
              <a:buFont typeface="Wingdings" panose="05000000000000000000" pitchFamily="2" charset="2"/>
              <a:buChar char="§"/>
            </a:pPr>
            <a:r>
              <a:rPr lang="en-US" dirty="0" smtClean="0"/>
              <a:t>Provide gun locks, train gun owners, set up community safe storage options</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Actions Counties Can Take</a:t>
            </a:r>
            <a:endParaRPr lang="en-US" dirty="0"/>
          </a:p>
        </p:txBody>
      </p:sp>
    </p:spTree>
    <p:extLst>
      <p:ext uri="{BB962C8B-B14F-4D97-AF65-F5344CB8AC3E}">
        <p14:creationId xmlns:p14="http://schemas.microsoft.com/office/powerpoint/2010/main" val="2562080925"/>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Hire </a:t>
            </a:r>
            <a:r>
              <a:rPr lang="en-US" b="1" dirty="0" smtClean="0"/>
              <a:t>a </a:t>
            </a:r>
            <a:r>
              <a:rPr lang="en-US" b="1" dirty="0"/>
              <a:t>Suicide Prevention Coordinator</a:t>
            </a:r>
          </a:p>
          <a:p>
            <a:r>
              <a:rPr lang="en-US" dirty="0"/>
              <a:t>Federal and state grants often available</a:t>
            </a:r>
          </a:p>
          <a:p>
            <a:r>
              <a:rPr lang="en-US" dirty="0"/>
              <a:t>Provides facilitator and staff support to community wide coalition</a:t>
            </a:r>
          </a:p>
          <a:p>
            <a:r>
              <a:rPr lang="en-US" dirty="0"/>
              <a:t>Support for data collection and analysis</a:t>
            </a:r>
          </a:p>
          <a:p>
            <a:endParaRPr lang="en-US" dirty="0"/>
          </a:p>
        </p:txBody>
      </p:sp>
      <p:sp>
        <p:nvSpPr>
          <p:cNvPr id="3" name="Title 2"/>
          <p:cNvSpPr>
            <a:spLocks noGrp="1"/>
          </p:cNvSpPr>
          <p:nvPr>
            <p:ph type="title"/>
          </p:nvPr>
        </p:nvSpPr>
        <p:spPr/>
        <p:txBody>
          <a:bodyPr/>
          <a:lstStyle/>
          <a:p>
            <a:r>
              <a:rPr lang="en-US" dirty="0" smtClean="0"/>
              <a:t>Actions Counties Can Take</a:t>
            </a:r>
            <a:endParaRPr lang="en-US" dirty="0"/>
          </a:p>
        </p:txBody>
      </p:sp>
    </p:spTree>
    <p:extLst>
      <p:ext uri="{BB962C8B-B14F-4D97-AF65-F5344CB8AC3E}">
        <p14:creationId xmlns:p14="http://schemas.microsoft.com/office/powerpoint/2010/main" val="39472171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Resources</a:t>
            </a:r>
            <a:endParaRPr lang="en-US" dirty="0"/>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0891" t="10286" r="31934" b="2625"/>
          <a:stretch>
            <a:fillRect/>
          </a:stretch>
        </p:blipFill>
        <p:spPr bwMode="auto">
          <a:xfrm>
            <a:off x="2854701" y="1481138"/>
            <a:ext cx="343459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2787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797491"/>
          </a:xfrm>
        </p:spPr>
        <p:txBody>
          <a:bodyPr/>
          <a:lstStyle/>
          <a:p>
            <a:r>
              <a:rPr lang="en-US" dirty="0"/>
              <a:t>Healthy and empowered individuals, families and </a:t>
            </a:r>
            <a:r>
              <a:rPr lang="en-US" dirty="0" smtClean="0"/>
              <a:t>communities </a:t>
            </a:r>
          </a:p>
          <a:p>
            <a:r>
              <a:rPr lang="en-US" dirty="0" smtClean="0"/>
              <a:t>Clinical </a:t>
            </a:r>
            <a:r>
              <a:rPr lang="en-US" dirty="0"/>
              <a:t>and community preventive services</a:t>
            </a:r>
          </a:p>
          <a:p>
            <a:r>
              <a:rPr lang="en-US" dirty="0"/>
              <a:t>Treatment and support services</a:t>
            </a:r>
          </a:p>
          <a:p>
            <a:r>
              <a:rPr lang="en-US" dirty="0"/>
              <a:t>Surveillance, research and </a:t>
            </a:r>
            <a:r>
              <a:rPr lang="en-US" dirty="0" smtClean="0"/>
              <a:t>evaluation</a:t>
            </a:r>
            <a:endParaRPr lang="en-US" dirty="0"/>
          </a:p>
        </p:txBody>
      </p:sp>
      <p:sp>
        <p:nvSpPr>
          <p:cNvPr id="3" name="Title 2"/>
          <p:cNvSpPr>
            <a:spLocks noGrp="1"/>
          </p:cNvSpPr>
          <p:nvPr>
            <p:ph type="title"/>
          </p:nvPr>
        </p:nvSpPr>
        <p:spPr/>
        <p:txBody>
          <a:bodyPr>
            <a:normAutofit fontScale="90000"/>
          </a:bodyPr>
          <a:lstStyle/>
          <a:p>
            <a:r>
              <a:rPr lang="en-US" dirty="0" smtClean="0"/>
              <a:t>Make a Difference in Your Communities By Focusing on Four Strategic Priorities</a:t>
            </a:r>
            <a:endParaRPr lang="en-US" dirty="0"/>
          </a:p>
        </p:txBody>
      </p:sp>
    </p:spTree>
    <p:extLst>
      <p:ext uri="{BB962C8B-B14F-4D97-AF65-F5344CB8AC3E}">
        <p14:creationId xmlns:p14="http://schemas.microsoft.com/office/powerpoint/2010/main" val="7135249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2" descr="iceberg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326"/>
            <a:ext cx="9209845" cy="68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4"/>
          <p:cNvSpPr txBox="1">
            <a:spLocks noChangeArrowheads="1"/>
          </p:cNvSpPr>
          <p:nvPr/>
        </p:nvSpPr>
        <p:spPr bwMode="auto">
          <a:xfrm>
            <a:off x="385873" y="1578550"/>
            <a:ext cx="7386527"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1" hangingPunct="1">
              <a:lnSpc>
                <a:spcPct val="150000"/>
              </a:lnSpc>
              <a:spcBef>
                <a:spcPct val="50000"/>
              </a:spcBef>
              <a:buClrTx/>
              <a:buSzTx/>
              <a:buFontTx/>
              <a:buNone/>
            </a:pPr>
            <a:r>
              <a:rPr lang="en-US" altLang="en-US" sz="1800" dirty="0">
                <a:latin typeface="Verdana" pitchFamily="34" charset="0"/>
                <a:ea typeface="MS PGothic" pitchFamily="34" charset="-128"/>
              </a:rPr>
              <a:t>National </a:t>
            </a:r>
            <a:r>
              <a:rPr lang="en-US" altLang="en-US" sz="1800" dirty="0" smtClean="0">
                <a:latin typeface="Verdana" pitchFamily="34" charset="0"/>
                <a:ea typeface="MS PGothic" pitchFamily="34" charset="-128"/>
              </a:rPr>
              <a:t>Rate  13.4 per 100,000</a:t>
            </a:r>
          </a:p>
          <a:p>
            <a:pPr eaLnBrk="1" hangingPunct="1">
              <a:lnSpc>
                <a:spcPct val="150000"/>
              </a:lnSpc>
              <a:spcBef>
                <a:spcPct val="50000"/>
              </a:spcBef>
              <a:buClrTx/>
              <a:buSzTx/>
              <a:buNone/>
            </a:pPr>
            <a:r>
              <a:rPr lang="en-US" altLang="en-US" sz="1800" dirty="0">
                <a:latin typeface="Verdana" pitchFamily="34" charset="0"/>
                <a:ea typeface="MS PGothic" pitchFamily="34" charset="-128"/>
              </a:rPr>
              <a:t>Reported suicides: </a:t>
            </a:r>
            <a:r>
              <a:rPr lang="en-US" altLang="en-US" sz="1800">
                <a:latin typeface="Verdana" pitchFamily="34" charset="0"/>
                <a:ea typeface="MS PGothic" pitchFamily="34" charset="-128"/>
              </a:rPr>
              <a:t>44,965 </a:t>
            </a:r>
            <a:r>
              <a:rPr lang="en-US" altLang="en-US" sz="1800" smtClean="0">
                <a:latin typeface="Verdana" pitchFamily="34" charset="0"/>
                <a:ea typeface="MS PGothic" pitchFamily="34" charset="-128"/>
              </a:rPr>
              <a:t>in 2016</a:t>
            </a:r>
            <a:endParaRPr lang="en-US" altLang="en-US" sz="1800" dirty="0" smtClean="0">
              <a:latin typeface="Verdana" pitchFamily="34" charset="0"/>
              <a:ea typeface="MS PGothic" pitchFamily="34" charset="-128"/>
            </a:endParaRPr>
          </a:p>
          <a:p>
            <a:pPr eaLnBrk="1" hangingPunct="1">
              <a:lnSpc>
                <a:spcPct val="150000"/>
              </a:lnSpc>
              <a:spcBef>
                <a:spcPct val="50000"/>
              </a:spcBef>
              <a:buClrTx/>
              <a:buSzTx/>
              <a:buNone/>
            </a:pPr>
            <a:r>
              <a:rPr lang="en-US" altLang="en-US" sz="1800" dirty="0">
                <a:latin typeface="Verdana" pitchFamily="34" charset="0"/>
                <a:ea typeface="MS PGothic" pitchFamily="34" charset="-128"/>
              </a:rPr>
              <a:t>Thoughts of suicide: 4% Past </a:t>
            </a:r>
            <a:r>
              <a:rPr lang="en-US" altLang="en-US" sz="1800" dirty="0" smtClean="0">
                <a:latin typeface="Verdana" pitchFamily="34" charset="0"/>
                <a:ea typeface="MS PGothic" pitchFamily="34" charset="-128"/>
              </a:rPr>
              <a:t>Year</a:t>
            </a:r>
          </a:p>
          <a:p>
            <a:pPr eaLnBrk="1" hangingPunct="1">
              <a:lnSpc>
                <a:spcPct val="150000"/>
              </a:lnSpc>
              <a:spcBef>
                <a:spcPct val="50000"/>
              </a:spcBef>
              <a:buClrTx/>
              <a:buSzTx/>
              <a:buNone/>
            </a:pPr>
            <a:r>
              <a:rPr lang="en-US" sz="1800" dirty="0">
                <a:latin typeface="Verdana" panose="020B0604030504040204" pitchFamily="34" charset="0"/>
                <a:ea typeface="Verdana" panose="020B0604030504040204" pitchFamily="34" charset="0"/>
                <a:cs typeface="Verdana" panose="020B0604030504040204" pitchFamily="34" charset="0"/>
              </a:rPr>
              <a:t>Plan (1 in 4 will make a plan</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eaLnBrk="1" hangingPunct="1">
              <a:lnSpc>
                <a:spcPct val="150000"/>
              </a:lnSpc>
              <a:spcBef>
                <a:spcPct val="50000"/>
              </a:spcBef>
              <a:buClrTx/>
              <a:buSzTx/>
              <a:buNone/>
            </a:pPr>
            <a:r>
              <a:rPr lang="en-US" sz="1800" dirty="0">
                <a:latin typeface="Verdana" panose="020B0604030504040204" pitchFamily="34" charset="0"/>
                <a:ea typeface="Verdana" panose="020B0604030504040204" pitchFamily="34" charset="0"/>
                <a:cs typeface="Verdana" panose="020B0604030504040204" pitchFamily="34" charset="0"/>
              </a:rPr>
              <a:t>Attempt</a:t>
            </a:r>
            <a:r>
              <a:rPr lang="en-US" sz="18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(1/2 of those who make a plan will make an attempt) </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150000"/>
              </a:lnSpc>
              <a:spcBef>
                <a:spcPct val="50000"/>
              </a:spcBef>
              <a:buClrTx/>
              <a:buSzTx/>
              <a:buNone/>
            </a:pPr>
            <a:r>
              <a:rPr lang="en-US" sz="1800" dirty="0">
                <a:latin typeface="Verdana" panose="020B0604030504040204" pitchFamily="34" charset="0"/>
                <a:ea typeface="Verdana" panose="020B0604030504040204" pitchFamily="34" charset="0"/>
                <a:cs typeface="Verdana" panose="020B0604030504040204" pitchFamily="34" charset="0"/>
              </a:rPr>
              <a:t>3% will end in </a:t>
            </a:r>
            <a:r>
              <a:rPr lang="en-US" sz="1800" dirty="0" smtClean="0">
                <a:latin typeface="Verdana" panose="020B0604030504040204" pitchFamily="34" charset="0"/>
                <a:ea typeface="Verdana" panose="020B0604030504040204" pitchFamily="34" charset="0"/>
                <a:cs typeface="Verdana" panose="020B0604030504040204" pitchFamily="34" charset="0"/>
              </a:rPr>
              <a:t>death</a:t>
            </a:r>
          </a:p>
          <a:p>
            <a:pPr eaLnBrk="1" hangingPunct="1">
              <a:lnSpc>
                <a:spcPct val="150000"/>
              </a:lnSpc>
              <a:spcBef>
                <a:spcPct val="50000"/>
              </a:spcBef>
              <a:buClrTx/>
              <a:buSzTx/>
              <a:buNone/>
            </a:pPr>
            <a:r>
              <a:rPr lang="en-US" sz="1800" dirty="0">
                <a:latin typeface="Verdana" panose="020B0604030504040204" pitchFamily="34" charset="0"/>
                <a:ea typeface="Verdana" panose="020B0604030504040204" pitchFamily="34" charset="0"/>
                <a:cs typeface="Verdana" panose="020B0604030504040204" pitchFamily="34" charset="0"/>
              </a:rPr>
              <a:t>10th leading cause of death in US</a:t>
            </a:r>
          </a:p>
          <a:p>
            <a:pPr eaLnBrk="1" hangingPunct="1">
              <a:spcBef>
                <a:spcPct val="50000"/>
              </a:spcBef>
              <a:buClrTx/>
              <a:buSzTx/>
              <a:buNone/>
            </a:pPr>
            <a:endParaRPr lang="en-US" sz="1800" b="1"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buClrTx/>
              <a:buSzTx/>
              <a:buNone/>
            </a:pPr>
            <a:endParaRPr lang="en-US" sz="18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buClrTx/>
              <a:buSzTx/>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buClrTx/>
              <a:buSzTx/>
              <a:buNone/>
            </a:pPr>
            <a:endParaRPr lang="en-US" altLang="en-US" sz="1800" dirty="0">
              <a:latin typeface="Verdana" pitchFamily="34" charset="0"/>
              <a:ea typeface="MS PGothic" pitchFamily="34" charset="-128"/>
            </a:endParaRPr>
          </a:p>
          <a:p>
            <a:pPr eaLnBrk="1" hangingPunct="1">
              <a:spcBef>
                <a:spcPct val="50000"/>
              </a:spcBef>
              <a:buClrTx/>
              <a:buSzTx/>
              <a:buNone/>
            </a:pPr>
            <a:endParaRPr lang="en-US" altLang="en-US" sz="1800" dirty="0">
              <a:latin typeface="Verdana" pitchFamily="34" charset="0"/>
              <a:ea typeface="MS PGothic" pitchFamily="34" charset="-128"/>
            </a:endParaRPr>
          </a:p>
          <a:p>
            <a:pPr eaLnBrk="1" hangingPunct="1">
              <a:spcBef>
                <a:spcPct val="50000"/>
              </a:spcBef>
              <a:buClrTx/>
              <a:buSzTx/>
              <a:buFontTx/>
              <a:buNone/>
            </a:pPr>
            <a:endParaRPr lang="en-US" altLang="en-US" sz="1800" b="1" dirty="0">
              <a:latin typeface="Verdana" pitchFamily="34" charset="0"/>
              <a:ea typeface="MS PGothic" pitchFamily="34" charset="-128"/>
            </a:endParaRPr>
          </a:p>
        </p:txBody>
      </p:sp>
      <p:sp>
        <p:nvSpPr>
          <p:cNvPr id="9228" name="TextBox 9"/>
          <p:cNvSpPr txBox="1">
            <a:spLocks noChangeArrowheads="1"/>
          </p:cNvSpPr>
          <p:nvPr/>
        </p:nvSpPr>
        <p:spPr bwMode="auto">
          <a:xfrm>
            <a:off x="457200" y="312738"/>
            <a:ext cx="820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37931725" indent="-37474525"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eaLnBrk="1" hangingPunct="1">
              <a:spcBef>
                <a:spcPct val="0"/>
              </a:spcBef>
              <a:buClrTx/>
              <a:buSzTx/>
              <a:buFontTx/>
              <a:buNone/>
            </a:pPr>
            <a:r>
              <a:rPr lang="en-US" altLang="en-US" sz="2800" b="1" dirty="0">
                <a:solidFill>
                  <a:srgbClr val="000000"/>
                </a:solidFill>
                <a:latin typeface="Verdana" pitchFamily="34" charset="0"/>
                <a:ea typeface="MS PGothic" pitchFamily="34" charset="-128"/>
              </a:rPr>
              <a:t>Not Just the Tip of the </a:t>
            </a:r>
            <a:r>
              <a:rPr lang="en-US" altLang="en-US" sz="2800" b="1" dirty="0" smtClean="0">
                <a:solidFill>
                  <a:srgbClr val="000000"/>
                </a:solidFill>
                <a:latin typeface="Verdana" pitchFamily="34" charset="0"/>
                <a:ea typeface="MS PGothic" pitchFamily="34" charset="-128"/>
              </a:rPr>
              <a:t>Iceberg</a:t>
            </a:r>
          </a:p>
          <a:p>
            <a:pPr algn="ctr" eaLnBrk="1" hangingPunct="1">
              <a:spcBef>
                <a:spcPct val="0"/>
              </a:spcBef>
              <a:buClrTx/>
              <a:buSzTx/>
              <a:buFontTx/>
              <a:buNone/>
            </a:pPr>
            <a:r>
              <a:rPr lang="en-US" altLang="en-US" sz="2800" b="1" dirty="0" smtClean="0">
                <a:solidFill>
                  <a:srgbClr val="000000"/>
                </a:solidFill>
                <a:latin typeface="Verdana" pitchFamily="34" charset="0"/>
                <a:ea typeface="MS PGothic" pitchFamily="34" charset="-128"/>
              </a:rPr>
              <a:t> National Rates 2016</a:t>
            </a:r>
            <a:endParaRPr lang="en-US" altLang="en-US" sz="2800" b="1" dirty="0">
              <a:solidFill>
                <a:srgbClr val="000000"/>
              </a:solidFill>
              <a:latin typeface="Verdana" pitchFamily="34" charset="0"/>
              <a:ea typeface="MS PGothic" pitchFamily="34" charset="-128"/>
            </a:endParaRPr>
          </a:p>
        </p:txBody>
      </p:sp>
      <p:pic>
        <p:nvPicPr>
          <p:cNvPr id="22"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071" y="3036332"/>
            <a:ext cx="980508" cy="98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3646045"/>
            <a:ext cx="1264521" cy="74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
          <p:cNvSpPr txBox="1">
            <a:spLocks noChangeArrowheads="1"/>
          </p:cNvSpPr>
          <p:nvPr/>
        </p:nvSpPr>
        <p:spPr bwMode="auto">
          <a:xfrm>
            <a:off x="4953000" y="6583364"/>
            <a:ext cx="419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1" hangingPunct="1">
              <a:spcBef>
                <a:spcPct val="0"/>
              </a:spcBef>
              <a:buClrTx/>
              <a:buSzTx/>
              <a:buFontTx/>
              <a:buNone/>
            </a:pPr>
            <a:r>
              <a:rPr lang="en-US" altLang="en-US" sz="1200" dirty="0" err="1">
                <a:latin typeface="Arial" pitchFamily="34" charset="0"/>
              </a:rPr>
              <a:t>LivingWorks</a:t>
            </a:r>
            <a:r>
              <a:rPr lang="en-US" altLang="en-US" sz="1200" dirty="0">
                <a:latin typeface="Arial" pitchFamily="34" charset="0"/>
              </a:rPr>
              <a:t> Education Inc. www.livingworks.net</a:t>
            </a:r>
          </a:p>
        </p:txBody>
      </p:sp>
    </p:spTree>
    <p:extLst>
      <p:ext uri="{BB962C8B-B14F-4D97-AF65-F5344CB8AC3E}">
        <p14:creationId xmlns:p14="http://schemas.microsoft.com/office/powerpoint/2010/main" val="9909513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Oregon rate 17.8 vs US Rate 13.4</a:t>
            </a:r>
          </a:p>
          <a:p>
            <a:r>
              <a:rPr lang="en-US" dirty="0" smtClean="0"/>
              <a:t>Oregon ranked 16</a:t>
            </a:r>
            <a:r>
              <a:rPr lang="en-US" baseline="30000" dirty="0" smtClean="0"/>
              <a:t>th</a:t>
            </a:r>
            <a:endParaRPr lang="en-US" dirty="0" smtClean="0"/>
          </a:p>
          <a:p>
            <a:r>
              <a:rPr lang="en-US" dirty="0" smtClean="0"/>
              <a:t>Reported suicides in Oregon: 771</a:t>
            </a:r>
          </a:p>
          <a:p>
            <a:r>
              <a:rPr lang="en-US" dirty="0" smtClean="0"/>
              <a:t>One person dies of suicide every 12 hours</a:t>
            </a:r>
          </a:p>
          <a:p>
            <a:r>
              <a:rPr lang="en-US" dirty="0" smtClean="0"/>
              <a:t>8</a:t>
            </a:r>
            <a:r>
              <a:rPr lang="en-US" baseline="30000" dirty="0" smtClean="0"/>
              <a:t>th</a:t>
            </a:r>
            <a:r>
              <a:rPr lang="en-US" dirty="0" smtClean="0"/>
              <a:t> leading cause of death</a:t>
            </a:r>
          </a:p>
          <a:p>
            <a:r>
              <a:rPr lang="en-US" dirty="0" smtClean="0"/>
              <a:t>2</a:t>
            </a:r>
            <a:r>
              <a:rPr lang="en-US" baseline="30000" dirty="0" smtClean="0"/>
              <a:t>nd</a:t>
            </a:r>
            <a:r>
              <a:rPr lang="en-US" dirty="0" smtClean="0"/>
              <a:t> leading cause of death  ages 15-34</a:t>
            </a:r>
          </a:p>
          <a:p>
            <a:r>
              <a:rPr lang="en-US" dirty="0" smtClean="0"/>
              <a:t>3</a:t>
            </a:r>
            <a:r>
              <a:rPr lang="en-US" baseline="30000" dirty="0" smtClean="0"/>
              <a:t>rd</a:t>
            </a:r>
            <a:r>
              <a:rPr lang="en-US" dirty="0" smtClean="0"/>
              <a:t> leading cause of death ages 10-14</a:t>
            </a:r>
            <a:endParaRPr lang="en-US" dirty="0"/>
          </a:p>
        </p:txBody>
      </p:sp>
      <p:sp>
        <p:nvSpPr>
          <p:cNvPr id="3" name="Title 2"/>
          <p:cNvSpPr>
            <a:spLocks noGrp="1"/>
          </p:cNvSpPr>
          <p:nvPr>
            <p:ph type="title"/>
          </p:nvPr>
        </p:nvSpPr>
        <p:spPr/>
        <p:txBody>
          <a:bodyPr/>
          <a:lstStyle/>
          <a:p>
            <a:r>
              <a:rPr lang="en-US" dirty="0" smtClean="0"/>
              <a:t>Oregon Suicide Rates 2016</a:t>
            </a:r>
            <a:endParaRPr lang="en-US" dirty="0"/>
          </a:p>
        </p:txBody>
      </p:sp>
    </p:spTree>
    <p:extLst>
      <p:ext uri="{BB962C8B-B14F-4D97-AF65-F5344CB8AC3E}">
        <p14:creationId xmlns:p14="http://schemas.microsoft.com/office/powerpoint/2010/main" val="15370679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Suicide in Oregon</a:t>
            </a:r>
            <a:endParaRPr lang="en-US" dirty="0"/>
          </a:p>
        </p:txBody>
      </p:sp>
      <p:pic>
        <p:nvPicPr>
          <p:cNvPr id="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6931" t="36223" r="20239" b="26843"/>
          <a:stretch>
            <a:fillRect/>
          </a:stretch>
        </p:blipFill>
        <p:spPr bwMode="auto">
          <a:xfrm>
            <a:off x="1219200" y="1219200"/>
            <a:ext cx="69101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l="79318" t="63214" r="9491" b="28262"/>
          <a:stretch>
            <a:fillRect/>
          </a:stretch>
        </p:blipFill>
        <p:spPr bwMode="auto">
          <a:xfrm>
            <a:off x="2705100" y="5609897"/>
            <a:ext cx="373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823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l="75731" t="38248" r="3813" b="23811"/>
          <a:stretch>
            <a:fillRect/>
          </a:stretch>
        </p:blipFill>
        <p:spPr bwMode="auto">
          <a:xfrm>
            <a:off x="381000" y="1276350"/>
            <a:ext cx="79962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533400"/>
            <a:ext cx="8001000" cy="830997"/>
          </a:xfrm>
          <a:prstGeom prst="rect">
            <a:avLst/>
          </a:prstGeom>
          <a:noFill/>
        </p:spPr>
        <p:txBody>
          <a:bodyPr wrap="square" rtlCol="0">
            <a:spAutoFit/>
          </a:bodyPr>
          <a:lstStyle/>
          <a:p>
            <a:r>
              <a:rPr lang="en-US" sz="2400" b="1" dirty="0" smtClean="0">
                <a:latin typeface="Calibri" panose="020F0502020204030204" pitchFamily="34" charset="0"/>
              </a:rPr>
              <a:t>Age-Adjusted Suicide Rate by Race/Ethnicity and Sex</a:t>
            </a:r>
          </a:p>
          <a:p>
            <a:r>
              <a:rPr lang="en-US" sz="2400" b="1" dirty="0" smtClean="0">
                <a:latin typeface="Calibri" panose="020F0502020204030204" pitchFamily="34" charset="0"/>
              </a:rPr>
              <a:t>Oregon 2010-2016</a:t>
            </a:r>
            <a:endParaRPr lang="en-US" sz="2400" b="1" dirty="0">
              <a:latin typeface="Calibri" panose="020F0502020204030204" pitchFamily="34" charset="0"/>
            </a:endParaRPr>
          </a:p>
        </p:txBody>
      </p:sp>
    </p:spTree>
    <p:extLst>
      <p:ext uri="{BB962C8B-B14F-4D97-AF65-F5344CB8AC3E}">
        <p14:creationId xmlns:p14="http://schemas.microsoft.com/office/powerpoint/2010/main" val="28972611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Military members, veterans and their families</a:t>
            </a:r>
          </a:p>
          <a:p>
            <a:r>
              <a:rPr lang="en-US" dirty="0"/>
              <a:t>Native Americans </a:t>
            </a:r>
            <a:endParaRPr lang="en-US" dirty="0" smtClean="0"/>
          </a:p>
          <a:p>
            <a:r>
              <a:rPr lang="en-US" dirty="0" smtClean="0"/>
              <a:t>People </a:t>
            </a:r>
            <a:r>
              <a:rPr lang="en-US" dirty="0"/>
              <a:t>who suffer from mental </a:t>
            </a:r>
            <a:r>
              <a:rPr lang="en-US" dirty="0" smtClean="0"/>
              <a:t>illnesses</a:t>
            </a:r>
          </a:p>
          <a:p>
            <a:r>
              <a:rPr lang="en-US" dirty="0" smtClean="0"/>
              <a:t>People </a:t>
            </a:r>
            <a:r>
              <a:rPr lang="en-US" dirty="0"/>
              <a:t>with chronic medical </a:t>
            </a:r>
            <a:r>
              <a:rPr lang="en-US" dirty="0" smtClean="0"/>
              <a:t>conditions</a:t>
            </a:r>
          </a:p>
          <a:p>
            <a:r>
              <a:rPr lang="en-US" dirty="0" smtClean="0"/>
              <a:t>People </a:t>
            </a:r>
            <a:r>
              <a:rPr lang="en-US" dirty="0"/>
              <a:t>bereaved by the loss of a loved </a:t>
            </a:r>
            <a:r>
              <a:rPr lang="en-US" dirty="0" smtClean="0"/>
              <a:t>one</a:t>
            </a:r>
          </a:p>
          <a:p>
            <a:r>
              <a:rPr lang="en-US" dirty="0" smtClean="0"/>
              <a:t>People </a:t>
            </a:r>
            <a:r>
              <a:rPr lang="en-US" dirty="0"/>
              <a:t>who previously attempted or seriously   thought about suicide</a:t>
            </a:r>
          </a:p>
          <a:p>
            <a:r>
              <a:rPr lang="en-US" dirty="0"/>
              <a:t>LGBTQ Youth </a:t>
            </a:r>
          </a:p>
          <a:p>
            <a:pPr marL="109728" indent="0">
              <a:buNone/>
            </a:pPr>
            <a:r>
              <a:rPr lang="en-US" sz="1200" dirty="0" smtClean="0"/>
              <a:t>2017 YSIPP</a:t>
            </a:r>
            <a:endParaRPr lang="en-US" sz="1200" dirty="0"/>
          </a:p>
        </p:txBody>
      </p:sp>
      <p:sp>
        <p:nvSpPr>
          <p:cNvPr id="3" name="Title 2"/>
          <p:cNvSpPr>
            <a:spLocks noGrp="1"/>
          </p:cNvSpPr>
          <p:nvPr>
            <p:ph type="title"/>
          </p:nvPr>
        </p:nvSpPr>
        <p:spPr/>
        <p:txBody>
          <a:bodyPr>
            <a:normAutofit/>
          </a:bodyPr>
          <a:lstStyle/>
          <a:p>
            <a:r>
              <a:rPr lang="en-US" dirty="0"/>
              <a:t>At Risk </a:t>
            </a:r>
            <a:r>
              <a:rPr lang="en-US" dirty="0" smtClean="0"/>
              <a:t>Groups</a:t>
            </a:r>
            <a:endParaRPr lang="en-US" dirty="0"/>
          </a:p>
        </p:txBody>
      </p:sp>
    </p:spTree>
    <p:extLst>
      <p:ext uri="{BB962C8B-B14F-4D97-AF65-F5344CB8AC3E}">
        <p14:creationId xmlns:p14="http://schemas.microsoft.com/office/powerpoint/2010/main" val="3325116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1"/>
            <a:ext cx="8229600" cy="3352800"/>
          </a:xfrm>
        </p:spPr>
        <p:txBody>
          <a:bodyPr>
            <a:normAutofit lnSpcReduction="10000"/>
          </a:bodyPr>
          <a:lstStyle/>
          <a:p>
            <a:r>
              <a:rPr lang="en-US" dirty="0"/>
              <a:t>Oregon ranks </a:t>
            </a:r>
            <a:r>
              <a:rPr lang="en-US" b="1" dirty="0"/>
              <a:t>15th</a:t>
            </a:r>
            <a:r>
              <a:rPr lang="en-US" dirty="0"/>
              <a:t> in the nation for youth suicides</a:t>
            </a:r>
          </a:p>
          <a:p>
            <a:pPr marL="0" indent="0">
              <a:buNone/>
            </a:pPr>
            <a:endParaRPr lang="en-US" dirty="0"/>
          </a:p>
          <a:p>
            <a:r>
              <a:rPr lang="en-US" dirty="0"/>
              <a:t>From 2006 - 2016 there has been a </a:t>
            </a:r>
            <a:r>
              <a:rPr lang="en-US" b="1" dirty="0"/>
              <a:t>31% increase </a:t>
            </a:r>
            <a:r>
              <a:rPr lang="en-US" dirty="0"/>
              <a:t>in youth suicides </a:t>
            </a:r>
          </a:p>
          <a:p>
            <a:pPr marL="0" indent="0">
              <a:buNone/>
            </a:pPr>
            <a:endParaRPr lang="en-US" dirty="0"/>
          </a:p>
          <a:p>
            <a:r>
              <a:rPr lang="en-US" dirty="0"/>
              <a:t>In 2016 there were </a:t>
            </a:r>
            <a:r>
              <a:rPr lang="en-US" b="1" dirty="0"/>
              <a:t>98</a:t>
            </a:r>
            <a:r>
              <a:rPr lang="en-US" dirty="0"/>
              <a:t> youth suicides</a:t>
            </a:r>
          </a:p>
          <a:p>
            <a:endParaRPr lang="en-US" dirty="0"/>
          </a:p>
          <a:p>
            <a:pPr marL="109728" indent="0">
              <a:buNone/>
            </a:pPr>
            <a:r>
              <a:rPr lang="en-US" sz="1200" dirty="0" smtClean="0"/>
              <a:t>Youth = ages 10-24</a:t>
            </a:r>
            <a:endParaRPr lang="en-US" sz="1200" dirty="0"/>
          </a:p>
        </p:txBody>
      </p:sp>
      <p:sp>
        <p:nvSpPr>
          <p:cNvPr id="3" name="Title 2"/>
          <p:cNvSpPr>
            <a:spLocks noGrp="1"/>
          </p:cNvSpPr>
          <p:nvPr>
            <p:ph type="title"/>
          </p:nvPr>
        </p:nvSpPr>
        <p:spPr/>
        <p:txBody>
          <a:bodyPr>
            <a:normAutofit/>
          </a:bodyPr>
          <a:lstStyle/>
          <a:p>
            <a:r>
              <a:rPr lang="en-US" dirty="0" smtClean="0"/>
              <a:t>Youth Suicides in Oregon</a:t>
            </a:r>
            <a:endParaRPr lang="en-US" dirty="0"/>
          </a:p>
        </p:txBody>
      </p:sp>
    </p:spTree>
    <p:extLst>
      <p:ext uri="{BB962C8B-B14F-4D97-AF65-F5344CB8AC3E}">
        <p14:creationId xmlns:p14="http://schemas.microsoft.com/office/powerpoint/2010/main" val="41264463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8742" y="1371600"/>
            <a:ext cx="5328321"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81000"/>
            <a:ext cx="7924800" cy="723275"/>
          </a:xfrm>
          <a:prstGeom prst="rect">
            <a:avLst/>
          </a:prstGeom>
          <a:noFill/>
        </p:spPr>
        <p:txBody>
          <a:bodyPr wrap="square" rtlCol="0">
            <a:spAutoFit/>
          </a:bodyPr>
          <a:lstStyle/>
          <a:p>
            <a:r>
              <a:rPr lang="en-US" sz="4100" b="1" dirty="0" smtClean="0">
                <a:effectLst>
                  <a:outerShdw blurRad="38100" dist="38100" dir="2700000" algn="tl">
                    <a:srgbClr val="000000">
                      <a:alpha val="43137"/>
                    </a:srgbClr>
                  </a:outerShdw>
                </a:effectLst>
                <a:latin typeface="Calibri" panose="020F0502020204030204" pitchFamily="34" charset="0"/>
              </a:rPr>
              <a:t>Gender Identity for Youth is a Risk</a:t>
            </a:r>
            <a:endParaRPr lang="en-US" sz="41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95231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and Veteran Suicides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76400"/>
            <a:ext cx="4876800" cy="2743200"/>
          </a:xfrm>
        </p:spPr>
      </p:pic>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32004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6518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ainstrmSes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4B2C8F-C7CE-4FA1-B28D-E59C84E153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BrainstrmSess</Template>
  <TotalTime>0</TotalTime>
  <Words>1030</Words>
  <Application>Microsoft Macintosh PowerPoint</Application>
  <PresentationFormat>On-screen Show (4:3)</PresentationFormat>
  <Paragraphs>130</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BrainstrmSess</vt:lpstr>
      <vt:lpstr>Suicide Prevention</vt:lpstr>
      <vt:lpstr>PowerPoint Presentation</vt:lpstr>
      <vt:lpstr>Oregon Suicide Rates 2016</vt:lpstr>
      <vt:lpstr>Suicide in Oregon</vt:lpstr>
      <vt:lpstr>PowerPoint Presentation</vt:lpstr>
      <vt:lpstr>At Risk Groups</vt:lpstr>
      <vt:lpstr>Youth Suicides in Oregon</vt:lpstr>
      <vt:lpstr>PowerPoint Presentation</vt:lpstr>
      <vt:lpstr>US and Veteran Suicides</vt:lpstr>
      <vt:lpstr>Actions Counties Can Take</vt:lpstr>
      <vt:lpstr>Washington County Successes</vt:lpstr>
      <vt:lpstr>Actions Counties Can Take</vt:lpstr>
      <vt:lpstr>Washington County Successes</vt:lpstr>
      <vt:lpstr>Actions Counties Can Take</vt:lpstr>
      <vt:lpstr>Washington County Successes</vt:lpstr>
      <vt:lpstr>Actions Counties Can Take</vt:lpstr>
      <vt:lpstr>Actions Counties Can Take</vt:lpstr>
      <vt:lpstr>Resources</vt:lpstr>
      <vt:lpstr>Make a Difference in Your Communities By Focusing on Four Strategic Priorities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2017-03-29T22:43:45Z</dcterms:created>
  <dcterms:modified xsi:type="dcterms:W3CDTF">2018-11-12T19:39:51Z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