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4388" r:id="rId2"/>
    <p:sldMasterId id="2147484532" r:id="rId3"/>
    <p:sldMasterId id="2147484610" r:id="rId4"/>
  </p:sldMasterIdLst>
  <p:notesMasterIdLst>
    <p:notesMasterId r:id="rId20"/>
  </p:notesMasterIdLst>
  <p:sldIdLst>
    <p:sldId id="256" r:id="rId5"/>
    <p:sldId id="352" r:id="rId6"/>
    <p:sldId id="340" r:id="rId7"/>
    <p:sldId id="258" r:id="rId8"/>
    <p:sldId id="341" r:id="rId9"/>
    <p:sldId id="342" r:id="rId10"/>
    <p:sldId id="343" r:id="rId11"/>
    <p:sldId id="344" r:id="rId12"/>
    <p:sldId id="345" r:id="rId13"/>
    <p:sldId id="346" r:id="rId14"/>
    <p:sldId id="347" r:id="rId15"/>
    <p:sldId id="348" r:id="rId16"/>
    <p:sldId id="349" r:id="rId17"/>
    <p:sldId id="350" r:id="rId18"/>
    <p:sldId id="351" r:id="rId19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AUDRAULT Sara" initials="BS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5595"/>
    <a:srgbClr val="6699FF"/>
    <a:srgbClr val="CCE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2" autoAdjust="0"/>
    <p:restoredTop sz="63311" autoAdjust="0"/>
  </p:normalViewPr>
  <p:slideViewPr>
    <p:cSldViewPr>
      <p:cViewPr varScale="1">
        <p:scale>
          <a:sx n="64" d="100"/>
          <a:sy n="64" d="100"/>
        </p:scale>
        <p:origin x="-2056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20" Type="http://schemas.openxmlformats.org/officeDocument/2006/relationships/notesMaster" Target="notesMasters/notesMaster1.xml"/><Relationship Id="rId21" Type="http://schemas.openxmlformats.org/officeDocument/2006/relationships/printerSettings" Target="printerSettings/printerSettings1.bin"/><Relationship Id="rId22" Type="http://schemas.openxmlformats.org/officeDocument/2006/relationships/commentAuthors" Target="commentAuthors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098" cy="464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54" tIns="45977" rIns="91954" bIns="45977" numCol="1" anchor="t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Times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414" y="1"/>
            <a:ext cx="2972098" cy="464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54" tIns="45977" rIns="91954" bIns="45977" numCol="1" anchor="t" anchorCtr="0" compatLnSpc="1">
            <a:prstTxWarp prst="textNoShape">
              <a:avLst/>
            </a:prstTxWarp>
          </a:bodyPr>
          <a:lstStyle>
            <a:lvl1pPr algn="r">
              <a:defRPr sz="1200" dirty="0">
                <a:latin typeface="Times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8075" y="698500"/>
            <a:ext cx="4643438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6099" y="4416099"/>
            <a:ext cx="5485805" cy="41824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54" tIns="45977" rIns="91954" bIns="459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59"/>
            <a:ext cx="2972098" cy="464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54" tIns="45977" rIns="91954" bIns="45977" numCol="1" anchor="b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Times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414" y="8830659"/>
            <a:ext cx="2972098" cy="464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54" tIns="45977" rIns="91954" bIns="4597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8B45829-EC48-437C-BE87-4C62A33A60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6862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6033" indent="-286936"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9254" indent="-229549"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8351" indent="-229549"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68959" indent="-229549"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03893" indent="-229549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38827" indent="-229549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373762" indent="-229549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08696" indent="-229549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E153B61E-B5D6-471D-AA7C-48E54D1E8A29}" type="slidenum">
              <a:rPr lang="en-US" altLang="en-US" sz="1200"/>
              <a:pPr/>
              <a:t>1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40584869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8B45829-EC48-437C-BE87-4C62A33A604A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1044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Notes: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New and expanded inter-governmental partnerships are resulting in increased surge capacity for outbreak investigations and better preparation for public health emergencies.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i="1" dirty="0"/>
              <a:t>Additional thoughts: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dirty="0"/>
              <a:t>LPHAs have created or expanded upon inter-governmental partnerships through formal policies, like memoranda of understanding and cross-jurisdictional sharing agreements. 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dirty="0"/>
              <a:t>These formal policies ensure sustainability of joint coordination and resource sharing and could be applied future foundational programs and capabilities.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dirty="0"/>
              <a:t>Strong inter-governmental partnerships are a requirement of new systems for  local public health service delivery (referencing primary objectives from previous slide)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/>
              <a:t>Increased surge capacity has largely come from newly-hired regional epidemiologists, infection prevention specialists, and communicable disease investigators.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/>
              <a:t>Surge capacity ensures LPHAs can lead field investigations of outbreaks and epidemics, and is directly supporting counties with fewer resources to conduct routine investigations. </a:t>
            </a:r>
            <a:r>
              <a:rPr lang="en-US" dirty="0"/>
              <a:t>(referencing primary objectives from previous slide)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/>
              <a:t>The new Communicable Disease Investigator for the Eastern Oregon Modernization Collaborative has already logged ~60 hours of regional case investigation after four months.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/>
              <a:t>Regions are better prepared for public health emergencies because of new and expanded regional coordination and resource-sharing. 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200" dirty="0"/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200" dirty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/>
              <a:t>LPHAs are working with tribes, RHECs and other partners on regional health equity assessments to ensure that health equity and community engagement principles are embedded in communicable disease prevention strategies. 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/>
              <a:t>Additional thoughts: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/>
              <a:t>Meaningful engagement with tribes and Regional Health Equity Coalitions is essential to implementing strategies to eliminate health disparities (referencing the primary objective)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/>
              <a:t>Some regions have included tribes and RHECs in their regional governance structures and others have paid partners for participating in steering and work plan committees to implement regional work.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/>
              <a:t>Information from the health equity assessments will be used to develop and implement regional action plans. 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/>
              <a:t>This is a critical step toward identifying and addressing root causes for health disparities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0" lvl="0" indent="0">
              <a:buFont typeface="Arial" panose="020B0604020202020204" pitchFamily="34" charset="0"/>
              <a:buNone/>
            </a:pPr>
            <a:endParaRPr lang="en-US" dirty="0"/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200" dirty="0"/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2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A31B4A-7225-4E89-A7EE-154804CED9F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246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Notes: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LPHAs are partnering with CCOs and </a:t>
            </a:r>
            <a:r>
              <a:rPr lang="en-US" sz="1200" b="0" dirty="0"/>
              <a:t>working with health care providers to </a:t>
            </a:r>
            <a:r>
              <a:rPr lang="en-US" sz="1200" dirty="0"/>
              <a:t>implement new systems for public health service delivery, including providing pneumococcal disease vaccinations in hospital settings.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i="1" dirty="0"/>
              <a:t>Additional thoughts: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i="0" dirty="0"/>
              <a:t>Public health modernization has allowed LPHAs with new opportunities to work with CCOs and health care providers to </a:t>
            </a:r>
            <a:r>
              <a:rPr lang="en-US" i="0" u="sng" dirty="0"/>
              <a:t>prevent</a:t>
            </a:r>
            <a:r>
              <a:rPr lang="en-US" i="0" dirty="0"/>
              <a:t> avoidable flu outbreaks and pneumococcal infections, through new systems for public health services delivery. 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i="0" dirty="0"/>
              <a:t>I’ll describe some specific examples in the following slides. </a:t>
            </a:r>
          </a:p>
          <a:p>
            <a:pPr marL="91440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sz="1200" dirty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/>
              <a:t>Several LPHAs are aligning funded communicable disease prevention strategies with Public Health </a:t>
            </a:r>
            <a:r>
              <a:rPr lang="en-US" sz="1200" b="0" dirty="0"/>
              <a:t>Accountability Metrics, including </a:t>
            </a:r>
            <a:r>
              <a:rPr lang="en-US" sz="1200" dirty="0"/>
              <a:t>improvements to two-year-old immunization rates and gonorrhea rates.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i="1" dirty="0"/>
              <a:t>Additional thoughts: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Aligning communicable disease strategies with these metrics demonstrates regions’ strong commitment to accountability for health outcomes (referencing primary objectives from previous slide)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Two examples:</a:t>
            </a:r>
          </a:p>
          <a:p>
            <a:pPr marL="1543050" marR="0" lvl="3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/>
              <a:t>The Coast-to-Valley Regional Partnership (comprised of Lane, Benton, Lincoln, and Linn Counties) has implemented a CDC immunizations quality improvement program, called AFIX, with 18 clinics to improve clinical practices and increase immunization rates.</a:t>
            </a:r>
          </a:p>
          <a:p>
            <a:pPr marL="1543050" marR="0" lvl="3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/>
              <a:t>The Eastern Oregon Modernization Collaborative (comprised of 13 counties) established a regional policy for gonorrhea interventions, and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Polk County adopted many of Marion County’s procedures for tracking adequate treatment for gonorrhea to standardize the process across the region.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look forward to reporting on changes in the next Public Health Accountability Metrics Report, which will be released in early 2019.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sz="1200" dirty="0"/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200" dirty="0"/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2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A31B4A-7225-4E89-A7EE-154804CED9F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5490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8B45829-EC48-437C-BE87-4C62A33A604A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6462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8B45829-EC48-437C-BE87-4C62A33A604A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29382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8B45829-EC48-437C-BE87-4C62A33A604A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660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2.png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2.png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26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noProof="0"/>
              <a:t>Title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4384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2895600" y="6096000"/>
            <a:ext cx="3200400" cy="476250"/>
          </a:xfrm>
        </p:spPr>
        <p:txBody>
          <a:bodyPr/>
          <a:lstStyle>
            <a:lvl1pPr algn="l" eaLnBrk="0" hangingPunct="0">
              <a:spcBef>
                <a:spcPct val="50000"/>
              </a:spcBef>
              <a:defRPr dirty="0"/>
            </a:lvl1pPr>
          </a:lstStyle>
          <a:p>
            <a:pPr>
              <a:defRPr/>
            </a:pPr>
            <a:r>
              <a:rPr lang="en-US" dirty="0"/>
              <a:t>PUBLIC HEALTH DIVISION</a:t>
            </a:r>
            <a:br>
              <a:rPr lang="en-US" dirty="0"/>
            </a:br>
            <a:r>
              <a:rPr lang="en-US" dirty="0"/>
              <a:t>Office of the State Public Health Director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4807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D382BF-E92B-44D1-A7DD-5C9A43051D4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474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440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440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7CA155-59E1-42E6-9EF7-2513724A20F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43017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26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noProof="0"/>
              <a:t>Title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4384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2895600" y="6096000"/>
            <a:ext cx="3200400" cy="476250"/>
          </a:xfrm>
        </p:spPr>
        <p:txBody>
          <a:bodyPr/>
          <a:lstStyle>
            <a:lvl1pPr algn="l" eaLnBrk="0" hangingPunct="0">
              <a:spcBef>
                <a:spcPct val="50000"/>
              </a:spcBef>
              <a:defRPr dirty="0"/>
            </a:lvl1pPr>
          </a:lstStyle>
          <a:p>
            <a:pPr>
              <a:defRPr/>
            </a:pPr>
            <a:r>
              <a:rPr lang="en-US" dirty="0"/>
              <a:t>PUBLIC HEALTH DIVISION</a:t>
            </a:r>
            <a:br>
              <a:rPr lang="en-US" dirty="0"/>
            </a:br>
            <a:r>
              <a:rPr lang="en-US" dirty="0"/>
              <a:t>Office of the State Public Health Director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4990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2F85A-5CA4-4B41-AE96-249EBB0BFC2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33362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734A48-2555-4DDD-85FC-83436BAA12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82130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0CCF95-2108-409C-B45B-362EC30060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0121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7DAEEA-A61C-4CBC-8C5C-02B18695090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8526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66AC15-D6B4-4C32-940A-B10F4F92D26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7743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762B70-3B63-404B-A688-057DD651253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97323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B305AC-3A7E-4E1F-A202-ACDCDFA542E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768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A6AE84-96BB-48E5-8D41-5F8B2935C14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52543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31B39F-20FD-42D9-8BA7-D9244272B4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886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5B585D-5656-4DC7-97B0-24316946079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96082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440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440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4082BB-4987-41AC-9BB5-1F50D47AB8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915605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26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noProof="0"/>
              <a:t>Title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4384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2895600" y="6096000"/>
            <a:ext cx="3200400" cy="476250"/>
          </a:xfrm>
        </p:spPr>
        <p:txBody>
          <a:bodyPr/>
          <a:lstStyle>
            <a:lvl1pPr algn="l" eaLnBrk="0" hangingPunct="0">
              <a:spcBef>
                <a:spcPct val="50000"/>
              </a:spcBef>
              <a:defRPr dirty="0"/>
            </a:lvl1pPr>
          </a:lstStyle>
          <a:p>
            <a:pPr>
              <a:defRPr/>
            </a:pPr>
            <a:r>
              <a:rPr lang="en-US" dirty="0"/>
              <a:t>PUBLIC HEALTH DIVISION</a:t>
            </a:r>
            <a:br>
              <a:rPr lang="en-US" dirty="0"/>
            </a:br>
            <a:r>
              <a:rPr lang="en-US" dirty="0"/>
              <a:t>Office of the State Public Health Director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8867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7889F-567F-4EAB-8201-31527816C0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461073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7D6C4-6C35-4C0F-BFC1-D6816B9371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86062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1C7A5B-BF1B-4887-9EF2-600FD915807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711123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7B1938-A294-4635-BE4A-21CE3551AB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841524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C67C38-4B0B-458A-9F58-2796130121B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25885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954D3A-F2B0-40D1-B38A-A1CDBCE9F35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622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326DE-32DF-475A-82BE-BBE27D7FAD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486133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93F2A6-E4AA-45AD-9D6B-AA09978299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58946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87E5A5-E3DC-4A50-ABEE-59D5581911B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176822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D613F-7845-4004-A02A-C494C12A832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31836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440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440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73C2C9-A140-4E74-A03D-E9FC24C2B1A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45105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26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noProof="0"/>
              <a:t>Title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4384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2895600" y="6096000"/>
            <a:ext cx="3200400" cy="476250"/>
          </a:xfrm>
        </p:spPr>
        <p:txBody>
          <a:bodyPr/>
          <a:lstStyle>
            <a:lvl1pPr algn="l" eaLnBrk="0" hangingPunct="0">
              <a:spcBef>
                <a:spcPct val="50000"/>
              </a:spcBef>
              <a:defRPr/>
            </a:lvl1pPr>
          </a:lstStyle>
          <a:p>
            <a:pPr>
              <a:defRPr/>
            </a:pPr>
            <a:r>
              <a:rPr lang="en-US" dirty="0"/>
              <a:t>PUBLIC HEALTH DIVISION</a:t>
            </a:r>
            <a:br>
              <a:rPr lang="en-US" dirty="0"/>
            </a:br>
            <a:r>
              <a:rPr lang="en-US" dirty="0"/>
              <a:t>Office of the State Public Health Director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80307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3E5984-0EA3-4E1C-B946-4C1CB93100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825514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785B1A-006F-4FE2-9E0B-321A020E01B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189254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09E8F7-9D73-4FB7-AB21-4DD646AC29E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602466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496BF5-AEA0-4A6F-AAF6-DD432773A3E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74863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8E2085-DAC9-4095-9A5D-5CDCD1E8B0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0856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F27FB2-9F69-4D9B-9AE0-4AF8CE63741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03794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7178F7-2FF8-4BE9-A778-B971043BCC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017728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6102C5-263C-41DB-9E89-B83B5D055E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078799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C385D7-E187-445F-84B2-504E0709E6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87502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7C6262-6914-4272-9D9C-6CB4325179D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038015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440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440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AB8BE1-7673-43CF-84AB-222978BC8DC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776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EE17A8-720D-426B-9878-1E5C287D29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5568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843AFA-1DAD-4775-96E7-6B8E52D8E64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478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F9F24D-C320-44D1-8796-E1446E2FD5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1153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CBF783-DA6E-4BFD-9053-3CB915DBCD6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8769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4DA678-4D9D-482A-99B2-479629A740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1668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 descr="Power Point Template PG 2 new sm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5943600"/>
            <a:ext cx="3505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200" dirty="0">
                <a:solidFill>
                  <a:srgbClr val="005595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/>
              <a:t>PUBLIC HEALTH DIVISION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04800" y="6477000"/>
            <a:ext cx="2133600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solidFill>
                  <a:srgbClr val="005595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E74DBE98-51AC-41B4-ABED-649A5AD9C18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77000"/>
            <a:ext cx="28956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 dirty="0">
                <a:solidFill>
                  <a:srgbClr val="005595"/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77" r:id="rId1"/>
    <p:sldLayoutId id="2147484578" r:id="rId2"/>
    <p:sldLayoutId id="2147484579" r:id="rId3"/>
    <p:sldLayoutId id="2147484580" r:id="rId4"/>
    <p:sldLayoutId id="2147484581" r:id="rId5"/>
    <p:sldLayoutId id="2147484582" r:id="rId6"/>
    <p:sldLayoutId id="2147484583" r:id="rId7"/>
    <p:sldLayoutId id="2147484584" r:id="rId8"/>
    <p:sldLayoutId id="2147484585" r:id="rId9"/>
    <p:sldLayoutId id="2147484586" r:id="rId10"/>
    <p:sldLayoutId id="2147484587" r:id="rId11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005595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rgbClr val="005595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rgbClr val="005595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rgbClr val="005595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2" descr="Power Point Template PG 2 new sm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5943600"/>
            <a:ext cx="3505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200" dirty="0">
                <a:solidFill>
                  <a:srgbClr val="005595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/>
              <a:t>PUBLIC HEALTH DIVISION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04800" y="6477000"/>
            <a:ext cx="2133600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solidFill>
                  <a:srgbClr val="005595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86D9F4D-9B79-4041-AEA6-C0790A659C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77000"/>
            <a:ext cx="28956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 dirty="0">
                <a:solidFill>
                  <a:srgbClr val="005595"/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88" r:id="rId1"/>
    <p:sldLayoutId id="2147484589" r:id="rId2"/>
    <p:sldLayoutId id="2147484590" r:id="rId3"/>
    <p:sldLayoutId id="2147484591" r:id="rId4"/>
    <p:sldLayoutId id="2147484592" r:id="rId5"/>
    <p:sldLayoutId id="2147484593" r:id="rId6"/>
    <p:sldLayoutId id="2147484594" r:id="rId7"/>
    <p:sldLayoutId id="2147484595" r:id="rId8"/>
    <p:sldLayoutId id="2147484596" r:id="rId9"/>
    <p:sldLayoutId id="2147484597" r:id="rId10"/>
    <p:sldLayoutId id="2147484598" r:id="rId11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005595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rgbClr val="005595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rgbClr val="005595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rgbClr val="005595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2" descr="Power Point Template PG 2 new sm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5943600"/>
            <a:ext cx="3505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200" dirty="0">
                <a:solidFill>
                  <a:srgbClr val="005595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/>
              <a:t>PUBLIC HEALTH DIVISION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04800" y="6477000"/>
            <a:ext cx="2133600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solidFill>
                  <a:srgbClr val="005595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4E06774-1C30-4A97-91B8-DFC09AE6C67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77000"/>
            <a:ext cx="28956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 dirty="0">
                <a:solidFill>
                  <a:srgbClr val="005595"/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99" r:id="rId1"/>
    <p:sldLayoutId id="2147484600" r:id="rId2"/>
    <p:sldLayoutId id="2147484601" r:id="rId3"/>
    <p:sldLayoutId id="2147484602" r:id="rId4"/>
    <p:sldLayoutId id="2147484603" r:id="rId5"/>
    <p:sldLayoutId id="2147484604" r:id="rId6"/>
    <p:sldLayoutId id="2147484605" r:id="rId7"/>
    <p:sldLayoutId id="2147484606" r:id="rId8"/>
    <p:sldLayoutId id="2147484607" r:id="rId9"/>
    <p:sldLayoutId id="2147484608" r:id="rId10"/>
    <p:sldLayoutId id="2147484609" r:id="rId11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005595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rgbClr val="005595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rgbClr val="005595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rgbClr val="005595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 descr="Power Point Template PG 2 new sm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5943600"/>
            <a:ext cx="3505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200">
                <a:solidFill>
                  <a:srgbClr val="005595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/>
              <a:t>PUBLIC HEALTH DIVISION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04800" y="6477000"/>
            <a:ext cx="2133600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solidFill>
                  <a:srgbClr val="005595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8BFD99C-F4C5-4AB4-A015-266C487E104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77000"/>
            <a:ext cx="28956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005595"/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93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11" r:id="rId1"/>
    <p:sldLayoutId id="2147484612" r:id="rId2"/>
    <p:sldLayoutId id="2147484613" r:id="rId3"/>
    <p:sldLayoutId id="2147484614" r:id="rId4"/>
    <p:sldLayoutId id="2147484615" r:id="rId5"/>
    <p:sldLayoutId id="2147484616" r:id="rId6"/>
    <p:sldLayoutId id="2147484617" r:id="rId7"/>
    <p:sldLayoutId id="2147484618" r:id="rId8"/>
    <p:sldLayoutId id="2147484619" r:id="rId9"/>
    <p:sldLayoutId id="2147484620" r:id="rId10"/>
    <p:sldLayoutId id="2147484621" r:id="rId11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005595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rgbClr val="005595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rgbClr val="005595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rgbClr val="005595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image" Target="../media/image16.png"/><Relationship Id="rId3" Type="http://schemas.openxmlformats.org/officeDocument/2006/relationships/image" Target="../media/image17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35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35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PUBLIC HEALTH DIVISION</a:t>
            </a:r>
          </a:p>
          <a:p>
            <a:pPr>
              <a:defRPr/>
            </a:pPr>
            <a:r>
              <a:rPr lang="en-US" dirty="0"/>
              <a:t>Office of the State Public Health Director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/>
            </a:r>
            <a:br>
              <a:rPr lang="en-US" altLang="en-US" dirty="0"/>
            </a:br>
            <a:r>
              <a:rPr lang="en-US" altLang="en-US" dirty="0"/>
              <a:t>Public Health Modernization Interim Evaluation Results</a:t>
            </a:r>
            <a:endParaRPr lang="en-US" altLang="en-US" i="1" dirty="0"/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xmlns="" id="{B1143B3E-6E1B-43E5-BCF8-B99FACB641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/>
              <a:t>Translating Early Evaluation Results into Future Opportunities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40F4950-BA8D-481F-83FB-B156B062C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Identifying and addressing health disparities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8EAD1A2-982D-4437-8A0D-7E8B93A602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221" y="1427874"/>
            <a:ext cx="4318379" cy="4114800"/>
          </a:xfrm>
        </p:spPr>
        <p:txBody>
          <a:bodyPr/>
          <a:lstStyle/>
          <a:p>
            <a:endParaRPr lang="en-US" dirty="0"/>
          </a:p>
          <a:p>
            <a:pPr marL="0" indent="0">
              <a:buNone/>
            </a:pPr>
            <a:r>
              <a:rPr lang="en-US" dirty="0"/>
              <a:t>Local public health authorities are using the $3.9 million awarded in 2017-19 to identify and address community-level differences in communicable disease outcomes.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A modern public health system provides communities with the information they need to under-stand where disparities exist and supports local strategies to eliminate disparities.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7458CA7-8091-420C-960E-A379E6009D9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A3E5984-0EA3-4E1C-B946-4C1CB9310041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819A7A6B-1C98-45BB-85EA-DB6753061B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5385" y="1923174"/>
            <a:ext cx="3896474" cy="312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62679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1B0899F-AAF9-4D74-B6F0-46BB45FEC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 on other programs and capabilities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693BF52-1D28-439A-845B-2FC43FB372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27874"/>
            <a:ext cx="3810000" cy="4114800"/>
          </a:xfrm>
        </p:spPr>
        <p:txBody>
          <a:bodyPr/>
          <a:lstStyle/>
          <a:p>
            <a:endParaRPr lang="en-US" dirty="0"/>
          </a:p>
          <a:p>
            <a:pPr marL="0" indent="0">
              <a:buNone/>
            </a:pPr>
            <a:r>
              <a:rPr lang="en-US" dirty="0"/>
              <a:t>Local public health authorities have leveraged the $3.9 million awarded in 2017-19 to support other foundational programs and capabilities.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8790D69-6F55-43CC-B7E6-3F4495297DE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A3E5984-0EA3-4E1C-B946-4C1CB9310041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119259DF-4331-45DB-9288-04F4A8A676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7200" y="2151774"/>
            <a:ext cx="4018767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37179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25649BF-B205-47AA-B3E3-7E59EE855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Sustainability of funded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4DF9E40-6202-4687-90E0-0A73C719AF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4360124" cy="4114800"/>
          </a:xfrm>
        </p:spPr>
        <p:txBody>
          <a:bodyPr/>
          <a:lstStyle/>
          <a:p>
            <a:endParaRPr lang="en-US" dirty="0"/>
          </a:p>
          <a:p>
            <a:pPr marL="0" indent="0">
              <a:buNone/>
            </a:pPr>
            <a:r>
              <a:rPr lang="en-US" dirty="0"/>
              <a:t>Sustainability describes aspects of the work that can be continued/built upon in future years.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 modern public health system leverages the gains achieved through any one project or intervention for future work.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63B0F61-EEE2-4800-B2ED-02357851C89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A3E5984-0EA3-4E1C-B946-4C1CB9310041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24B3B6D9-DEA8-4E86-874E-86C7C0A73B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7324" y="2247900"/>
            <a:ext cx="3864928" cy="281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32358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9A7C2A1-92D9-4CFA-94DE-E6380B104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Generalizability of regional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1060358-388F-49AC-9C98-E56E5343CE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4038600" cy="4114800"/>
          </a:xfrm>
        </p:spPr>
        <p:txBody>
          <a:bodyPr/>
          <a:lstStyle/>
          <a:p>
            <a:endParaRPr lang="en-US" dirty="0"/>
          </a:p>
          <a:p>
            <a:pPr marL="0" indent="0">
              <a:buNone/>
            </a:pPr>
            <a:r>
              <a:rPr lang="en-US" dirty="0"/>
              <a:t>Local public health authorities can expand the work begun with the $3.9 million awarded in 2017-19 into other areas of the public health system.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A modern public health system uses a common set of skills and knowledge to address most public health priorities.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9B8C1D28-B968-4B41-9C2C-A1C1EDD758A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A3E5984-0EA3-4E1C-B946-4C1CB9310041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07290A8E-DBDC-4322-820D-D68742DC98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600" y="1503947"/>
            <a:ext cx="3886200" cy="3850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91440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A715287-2466-426D-AA42-7357DA4EE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work and additional funding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23B58A2-EDA2-4387-9239-ADDEBD0D4F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3505200" cy="275164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This section describes the focus of communicable disease projects for the remainder of the grant period and how LPHAs would expand upon current projects with additional funding.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ED69C0CE-3BAB-4FC1-8DFC-2FCA6A474A9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A3E5984-0EA3-4E1C-B946-4C1CB9310041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1BCA02A1-108E-44FE-9171-79991E566F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400" y="1417638"/>
            <a:ext cx="3585807" cy="275164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60FCEE9A-0237-419A-AB02-7973EAAB4F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88146" y="3886200"/>
            <a:ext cx="3567708" cy="2414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42480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25125C2-1A5F-4653-9129-C20409A41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public health role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9A56967-6BC6-4D17-8767-62F8DEE6AA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114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 Oregon Health Authority, Public Health Division has used the $1.1 million investment in 2017-19 to improve on the state’s ability to collect and report on population health data.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A modern public health system requires the state to operate statewide public health data systems, and ensure access to local data.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974BFE7C-B899-4FD2-BADA-09D43BBB88E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A3E5984-0EA3-4E1C-B946-4C1CB9310041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E2A10298-0A7F-4EE6-BC4E-BF7053B468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7924" y="1828800"/>
            <a:ext cx="3978876" cy="32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3090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7CD3D2A-7D32-4458-AB1D-F26B6A82E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 to ask as we walk through evaluation findings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EA8FB67-92BA-43E3-813B-41D832805C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3962400"/>
          </a:xfrm>
        </p:spPr>
        <p:txBody>
          <a:bodyPr/>
          <a:lstStyle/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 sz="2400" dirty="0"/>
              <a:t>What resonates with your own experience?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 sz="2400" dirty="0"/>
              <a:t>What are opportunities that could be expanded upon?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 sz="2400" dirty="0"/>
              <a:t>What are the implications for future work?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3A39AD4-6281-461A-A95F-055E712E664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0A6AE84-96BB-48E5-8D41-5F8B2935C140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445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D8DFB7B8-6F43-4E97-962C-60069554D468}"/>
              </a:ext>
            </a:extLst>
          </p:cNvPr>
          <p:cNvSpPr txBox="1"/>
          <p:nvPr/>
        </p:nvSpPr>
        <p:spPr>
          <a:xfrm>
            <a:off x="814967" y="1046480"/>
            <a:ext cx="740447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During the </a:t>
            </a:r>
            <a:r>
              <a:rPr lang="en-US" sz="2800" b="1" dirty="0"/>
              <a:t>first six months </a:t>
            </a:r>
            <a:r>
              <a:rPr lang="en-US" sz="2800" dirty="0"/>
              <a:t>of public health modernization implementation: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3670EDB4-2982-4830-8D55-6EA206643647}"/>
              </a:ext>
            </a:extLst>
          </p:cNvPr>
          <p:cNvGrpSpPr/>
          <p:nvPr/>
        </p:nvGrpSpPr>
        <p:grpSpPr>
          <a:xfrm>
            <a:off x="814967" y="2319537"/>
            <a:ext cx="7878459" cy="1446550"/>
            <a:chOff x="814967" y="2512554"/>
            <a:chExt cx="7878459" cy="1446550"/>
          </a:xfrm>
        </p:grpSpPr>
        <p:pic>
          <p:nvPicPr>
            <p:cNvPr id="1026" name="Picture 2">
              <a:extLst>
                <a:ext uri="{FF2B5EF4-FFF2-40B4-BE49-F238E27FC236}">
                  <a16:creationId xmlns:a16="http://schemas.microsoft.com/office/drawing/2014/main" xmlns="" id="{95B5D290-3AEE-4030-8BC7-0B7074D48E1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913" t="40753" r="30919" b="15570"/>
            <a:stretch>
              <a:fillRect/>
            </a:stretch>
          </p:blipFill>
          <p:spPr bwMode="auto">
            <a:xfrm>
              <a:off x="814967" y="2680501"/>
              <a:ext cx="1098406" cy="11106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0573E0C8-5D3D-4571-946A-4BACEFEF76FE}"/>
                </a:ext>
              </a:extLst>
            </p:cNvPr>
            <p:cNvSpPr/>
            <p:nvPr/>
          </p:nvSpPr>
          <p:spPr>
            <a:xfrm>
              <a:off x="2027583" y="2512554"/>
              <a:ext cx="6665843" cy="144655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200" dirty="0"/>
                <a:t>New and expanded </a:t>
              </a:r>
              <a:r>
                <a:rPr lang="en-US" sz="2200" b="1" dirty="0"/>
                <a:t>inter-governmental partnerships</a:t>
              </a:r>
              <a:r>
                <a:rPr lang="en-US" sz="2200" dirty="0"/>
                <a:t> are resulting in increased </a:t>
              </a:r>
              <a:r>
                <a:rPr lang="en-US" sz="2200" b="1" dirty="0"/>
                <a:t>surge capacity for outbreak investigations</a:t>
              </a:r>
              <a:r>
                <a:rPr lang="en-US" sz="2200" dirty="0"/>
                <a:t> and better </a:t>
              </a:r>
              <a:r>
                <a:rPr lang="en-US" sz="2200" b="1" dirty="0"/>
                <a:t>preparation for public health emergencies</a:t>
              </a:r>
              <a:r>
                <a:rPr lang="en-US" sz="2200" dirty="0"/>
                <a:t>.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D6317439-7BAD-4B1B-B57B-9AFCCDD86037}"/>
              </a:ext>
            </a:extLst>
          </p:cNvPr>
          <p:cNvGrpSpPr/>
          <p:nvPr/>
        </p:nvGrpSpPr>
        <p:grpSpPr>
          <a:xfrm>
            <a:off x="822396" y="3925381"/>
            <a:ext cx="7871030" cy="2123658"/>
            <a:chOff x="689874" y="1269267"/>
            <a:chExt cx="7871030" cy="2123658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11EA238C-9B93-4377-8D4A-6806DA2E7AC8}"/>
                </a:ext>
              </a:extLst>
            </p:cNvPr>
            <p:cNvSpPr/>
            <p:nvPr/>
          </p:nvSpPr>
          <p:spPr>
            <a:xfrm>
              <a:off x="1895061" y="1269267"/>
              <a:ext cx="6665843" cy="212365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200" dirty="0"/>
                <a:t>Local public health authorities are working </a:t>
              </a:r>
              <a:r>
                <a:rPr lang="en-US" sz="2200" b="1" dirty="0"/>
                <a:t>with tribes, Regional Health Equity Coalitions</a:t>
              </a:r>
              <a:r>
                <a:rPr lang="en-US" sz="2200" dirty="0"/>
                <a:t> and other partners on regional </a:t>
              </a:r>
              <a:r>
                <a:rPr lang="en-US" sz="2200" b="1" dirty="0"/>
                <a:t>health equity assessments </a:t>
              </a:r>
              <a:r>
                <a:rPr lang="en-US" sz="2200" dirty="0"/>
                <a:t>to ensure that health equity and community engagement principles are embedded in </a:t>
              </a:r>
              <a:r>
                <a:rPr lang="en-US" sz="2200" b="1" dirty="0"/>
                <a:t>communicable disease prevention strategies</a:t>
              </a:r>
              <a:r>
                <a:rPr lang="en-US" sz="2200" dirty="0"/>
                <a:t>. </a:t>
              </a:r>
            </a:p>
          </p:txBody>
        </p:sp>
        <p:pic>
          <p:nvPicPr>
            <p:cNvPr id="14" name="Picture 2">
              <a:extLst>
                <a:ext uri="{FF2B5EF4-FFF2-40B4-BE49-F238E27FC236}">
                  <a16:creationId xmlns:a16="http://schemas.microsoft.com/office/drawing/2014/main" xmlns="" id="{DD3D3EB2-DD35-4DFE-BA53-C96E75FEB3C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0377" t="44595" r="32954" b="17793"/>
            <a:stretch>
              <a:fillRect/>
            </a:stretch>
          </p:blipFill>
          <p:spPr bwMode="auto">
            <a:xfrm>
              <a:off x="689874" y="1822360"/>
              <a:ext cx="1098406" cy="10174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xmlns="" id="{EA23D200-4870-4DDB-BE1B-6ECB9FF503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0340"/>
            <a:ext cx="8229600" cy="1143000"/>
          </a:xfrm>
        </p:spPr>
        <p:txBody>
          <a:bodyPr/>
          <a:lstStyle/>
          <a:p>
            <a:r>
              <a:rPr lang="en-US" dirty="0"/>
              <a:t>Early evaluation results – key findings</a:t>
            </a:r>
          </a:p>
        </p:txBody>
      </p:sp>
    </p:spTree>
    <p:extLst>
      <p:ext uri="{BB962C8B-B14F-4D97-AF65-F5344CB8AC3E}">
        <p14:creationId xmlns:p14="http://schemas.microsoft.com/office/powerpoint/2010/main" val="918458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xmlns="" id="{6AD8F1CE-94F2-45D2-8758-F74D1833DED6}"/>
              </a:ext>
            </a:extLst>
          </p:cNvPr>
          <p:cNvGrpSpPr/>
          <p:nvPr/>
        </p:nvGrpSpPr>
        <p:grpSpPr>
          <a:xfrm>
            <a:off x="689874" y="1275886"/>
            <a:ext cx="7871029" cy="1785104"/>
            <a:chOff x="822397" y="2712610"/>
            <a:chExt cx="7871029" cy="1785104"/>
          </a:xfrm>
        </p:grpSpPr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xmlns="" id="{47DFC4B8-2F76-4144-B2B9-1ED77D8F56B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31871" t="24923" r="32277" b="23529"/>
            <a:stretch/>
          </p:blipFill>
          <p:spPr>
            <a:xfrm>
              <a:off x="822397" y="2855518"/>
              <a:ext cx="1098407" cy="1146963"/>
            </a:xfrm>
            <a:prstGeom prst="rect">
              <a:avLst/>
            </a:prstGeom>
          </p:spPr>
        </p:pic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xmlns="" id="{8763E0E8-1B4E-4BED-B36E-524484A3702D}"/>
                </a:ext>
              </a:extLst>
            </p:cNvPr>
            <p:cNvSpPr/>
            <p:nvPr/>
          </p:nvSpPr>
          <p:spPr>
            <a:xfrm>
              <a:off x="2027583" y="2712610"/>
              <a:ext cx="6665843" cy="178510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200" dirty="0"/>
                <a:t>Local public health authorities are partnering with CCOs and </a:t>
              </a:r>
              <a:r>
                <a:rPr lang="en-US" sz="2200" b="1" dirty="0"/>
                <a:t>working with health care providers </a:t>
              </a:r>
              <a:r>
                <a:rPr lang="en-US" sz="2200" dirty="0"/>
                <a:t>to implement new systems for public health service delivery, including providing pneumococcal disease vaccinations in hospital settings.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xmlns="" id="{FB70BA82-E311-4E84-A8EE-7282C176FB3B}"/>
              </a:ext>
            </a:extLst>
          </p:cNvPr>
          <p:cNvGrpSpPr/>
          <p:nvPr/>
        </p:nvGrpSpPr>
        <p:grpSpPr>
          <a:xfrm>
            <a:off x="689874" y="3429000"/>
            <a:ext cx="7871029" cy="1446550"/>
            <a:chOff x="822397" y="2712610"/>
            <a:chExt cx="7871029" cy="1446550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xmlns="" id="{64211C84-B70E-4BBB-8C16-DCCA9C35E60E}"/>
                </a:ext>
              </a:extLst>
            </p:cNvPr>
            <p:cNvSpPr/>
            <p:nvPr/>
          </p:nvSpPr>
          <p:spPr>
            <a:xfrm>
              <a:off x="2027583" y="2712610"/>
              <a:ext cx="6665843" cy="144655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200" dirty="0"/>
                <a:t>Several local public health authorities are aligning communicable disease prevention projects with </a:t>
              </a:r>
              <a:r>
                <a:rPr lang="en-US" sz="2200" b="1" dirty="0"/>
                <a:t>Public Health Accountability Metrics</a:t>
              </a:r>
              <a:r>
                <a:rPr lang="en-US" sz="2200" dirty="0"/>
                <a:t>, including improvements to two-year-old immunization rates and gonorrhea rates.</a:t>
              </a:r>
            </a:p>
          </p:txBody>
        </p:sp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xmlns="" id="{4518CA20-AB0F-4D52-8390-F17563EC19B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25057" t="26166" r="25599" b="22835"/>
            <a:stretch/>
          </p:blipFill>
          <p:spPr>
            <a:xfrm>
              <a:off x="822397" y="2847306"/>
              <a:ext cx="1098406" cy="1177158"/>
            </a:xfrm>
            <a:prstGeom prst="rect">
              <a:avLst/>
            </a:prstGeom>
          </p:spPr>
        </p:pic>
      </p:grpSp>
      <p:sp>
        <p:nvSpPr>
          <p:cNvPr id="11" name="Title 2">
            <a:extLst>
              <a:ext uri="{FF2B5EF4-FFF2-40B4-BE49-F238E27FC236}">
                <a16:creationId xmlns:a16="http://schemas.microsoft.com/office/drawing/2014/main" xmlns="" id="{EF21072B-280E-4BF0-BF1A-48DAB87A1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0340"/>
            <a:ext cx="8229600" cy="1143000"/>
          </a:xfrm>
        </p:spPr>
        <p:txBody>
          <a:bodyPr/>
          <a:lstStyle/>
          <a:p>
            <a:r>
              <a:rPr lang="en-US" dirty="0"/>
              <a:t>Early evaluation results – key findings</a:t>
            </a:r>
          </a:p>
        </p:txBody>
      </p:sp>
    </p:spTree>
    <p:extLst>
      <p:ext uri="{BB962C8B-B14F-4D97-AF65-F5344CB8AC3E}">
        <p14:creationId xmlns:p14="http://schemas.microsoft.com/office/powerpoint/2010/main" val="12133579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3C23361-3F34-401C-903D-5CC2B706C6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Local use of grant funds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285108B-F28F-4E29-92C7-E191BA8EAF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4724400" cy="475456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Local public health authorities are using the $3.9 million awarded in 2017-19 to strengthen local systems for communicable disease control and create structures for ongoing coordination.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A modern public health system requires funding to provide communities with the information to identify, respond to and prevent leading causes of death and disability and to eliminate health disparities.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4098B60-9DA3-4813-80B1-16D3BE185B8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A3E5984-0EA3-4E1C-B946-4C1CB9310041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5DFB5BB5-8356-4E41-A55D-7493036D9B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1600" y="2416572"/>
            <a:ext cx="3744287" cy="2024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7064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4D5AA46-354F-472E-B792-0BEB6A8F6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Filling capacity gaps and leveraging funds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C3E182D-95A2-4457-87B9-B7BED7B50B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4495800" cy="457200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Funding has benefited local public health authorities with fewer resources by increasing capacity within the region. Some LPHAs have leveraged modernization funding to secure additional resources.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A modern public health system ensures all local public health authorities have the capacity to pro-vide foundational public health to the community.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7BCFF9D0-A51A-4F39-BCAB-01E1EF3301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A3E5984-0EA3-4E1C-B946-4C1CB9310041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8D1FD943-B393-4448-97CC-BFC29007FE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3000" y="2320119"/>
            <a:ext cx="3810000" cy="2217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37846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7C9EBFA-84ED-43CB-A003-97E5C39DED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Regional governance structures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31358C0-6254-4D6E-A167-C96628C680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4010406" cy="429736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Local public health authorities are establishing and expanding on formal governance structures for decision-making and responsibilities for meeting shared goals.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A modern public health system looks for effective ways to use resources within and between counties for common goals.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C6536E7-CBD8-440B-923B-2D284FB11B0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A3E5984-0EA3-4E1C-B946-4C1CB9310041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470FB02C-2AC8-48CE-B169-D97A574391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7606" y="1752600"/>
            <a:ext cx="4235116" cy="335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7955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4263AF1-3687-4C02-B69A-7BC11686E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Addressing communicable disease risks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8EE7DC1-D839-4519-AD05-3B5C3EDBB1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887" y="1371600"/>
            <a:ext cx="4413913" cy="4572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Local public health authorities are using the $3.9 million awarded in 2017-19 to address specific communicable disease risks within their communities.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 modern public health system is prepared to ad-dress communicable disease threats by using comprehensive strategies for identifying, responding to, and preventing the spread of communicable disease.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2C5C127-9BEB-4609-8DD3-541F11C8F0C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A3E5984-0EA3-4E1C-B946-4C1CB9310041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AB71E2F0-646C-4E49-8D76-48041765B9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0106" y="1828800"/>
            <a:ext cx="4071007" cy="32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41806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DC133D2-DBD6-45DF-A271-ABC748C28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Partnerships development and maintenance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85C3898-0B26-4505-8037-604603355F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886" y="1417638"/>
            <a:ext cx="4343400" cy="411480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Local public health authorities are using the $3.9 million investment awarded in 2017-19 to establish and enhance local relationships for communicable disease control and health equity.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A modern public health system recognizes that vibrant partnerships are essential for achieving common goals.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86A836BF-58E7-43E3-B601-C4FC4241198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A3E5984-0EA3-4E1C-B946-4C1CB9310041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0EEAEBB4-6149-4C1A-928C-B5F45EF26C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5149" y="2239042"/>
            <a:ext cx="3886200" cy="2471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27543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Custom Design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2206</TotalTime>
  <Words>1348</Words>
  <Application>Microsoft Macintosh PowerPoint</Application>
  <PresentationFormat>On-screen Show (4:3)</PresentationFormat>
  <Paragraphs>118</Paragraphs>
  <Slides>15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Custom Design</vt:lpstr>
      <vt:lpstr>1_Custom Design</vt:lpstr>
      <vt:lpstr>2_Custom Design</vt:lpstr>
      <vt:lpstr>3_Custom Design</vt:lpstr>
      <vt:lpstr> Public Health Modernization Interim Evaluation Results</vt:lpstr>
      <vt:lpstr>Questions to ask as we walk through evaluation findings</vt:lpstr>
      <vt:lpstr>Early evaluation results – key findings</vt:lpstr>
      <vt:lpstr>Early evaluation results – key findings</vt:lpstr>
      <vt:lpstr>Local use of grant funds</vt:lpstr>
      <vt:lpstr>Filling capacity gaps and leveraging funds</vt:lpstr>
      <vt:lpstr>Regional governance structures</vt:lpstr>
      <vt:lpstr>Addressing communicable disease risks</vt:lpstr>
      <vt:lpstr>Partnerships development and maintenance</vt:lpstr>
      <vt:lpstr>Identifying and addressing health disparities</vt:lpstr>
      <vt:lpstr>Work on other programs and capabilities</vt:lpstr>
      <vt:lpstr>Sustainability of funded work</vt:lpstr>
      <vt:lpstr>Generalizability of regional model</vt:lpstr>
      <vt:lpstr>Future work and additional funding</vt:lpstr>
      <vt:lpstr>State public health role</vt:lpstr>
    </vt:vector>
  </TitlesOfParts>
  <Company>Joe's World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Page</dc:title>
  <dc:creator>Joe B</dc:creator>
  <cp:lastModifiedBy>Morgan D. Cowling</cp:lastModifiedBy>
  <cp:revision>351</cp:revision>
  <cp:lastPrinted>2018-09-06T21:46:44Z</cp:lastPrinted>
  <dcterms:created xsi:type="dcterms:W3CDTF">2010-08-23T12:44:57Z</dcterms:created>
  <dcterms:modified xsi:type="dcterms:W3CDTF">2018-09-10T20:57:58Z</dcterms:modified>
</cp:coreProperties>
</file>