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65" r:id="rId3"/>
    <p:sldId id="266" r:id="rId4"/>
    <p:sldId id="260" r:id="rId5"/>
    <p:sldId id="261" r:id="rId6"/>
    <p:sldId id="259" r:id="rId7"/>
    <p:sldId id="262" r:id="rId8"/>
    <p:sldId id="267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5362" autoAdjust="0"/>
  </p:normalViewPr>
  <p:slideViewPr>
    <p:cSldViewPr snapToGrid="0">
      <p:cViewPr varScale="1">
        <p:scale>
          <a:sx n="67" d="100"/>
          <a:sy n="67" d="100"/>
        </p:scale>
        <p:origin x="-1888" y="-1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4" Type="http://schemas.microsoft.com/office/2011/relationships/chartColorStyle" Target="colors1.xml"/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4" Type="http://schemas.microsoft.com/office/2011/relationships/chartColorStyle" Target="colors2.xml"/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4" Type="http://schemas.microsoft.com/office/2011/relationships/chartColorStyle" Target="colors3.xml"/><Relationship Id="rId1" Type="http://schemas.openxmlformats.org/officeDocument/2006/relationships/themeOverride" Target="../theme/themeOverride3.xml"/><Relationship Id="rId2" Type="http://schemas.openxmlformats.org/officeDocument/2006/relationships/oleObject" Target="file:///\\dhs.sdc.pvt\PSOB\IMM\ALERT%20IIS\IIS%20Communications\Presentations\DataSubmissionCounts_20180201-2018022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4" Type="http://schemas.microsoft.com/office/2011/relationships/chartColorStyle" Target="colors4.xml"/><Relationship Id="rId1" Type="http://schemas.openxmlformats.org/officeDocument/2006/relationships/themeOverride" Target="../theme/themeOverride4.xml"/><Relationship Id="rId2" Type="http://schemas.openxmlformats.org/officeDocument/2006/relationships/oleObject" Target="file:///C:\Users\OR0153512\AppData\Local\Microsoft\Windows\Temporary%20Internet%20Files\Content.Outlook\3WODQNR5\DataSubmissionCounts_20171001-20171231_email-prd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500" baseline="0" dirty="0"/>
              <a:t>Patient Record Count Growth 2017</a:t>
            </a:r>
            <a:endParaRPr lang="en-US" sz="35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Client!$A$2</c:f>
              <c:strCache>
                <c:ptCount val="1"/>
                <c:pt idx="0">
                  <c:v>Total Clients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Client!$B$1:$M$1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Client!$B$2:$M$2</c:f>
              <c:numCache>
                <c:formatCode>#,##0</c:formatCode>
                <c:ptCount val="12"/>
                <c:pt idx="0">
                  <c:v>6.4793E6</c:v>
                </c:pt>
                <c:pt idx="1">
                  <c:v>6.497409E6</c:v>
                </c:pt>
                <c:pt idx="2">
                  <c:v>6.513553E6</c:v>
                </c:pt>
                <c:pt idx="3">
                  <c:v>6.530267E6</c:v>
                </c:pt>
                <c:pt idx="4">
                  <c:v>6.543649E6</c:v>
                </c:pt>
                <c:pt idx="5">
                  <c:v>6.552537E6</c:v>
                </c:pt>
                <c:pt idx="6">
                  <c:v>6.569125E6</c:v>
                </c:pt>
                <c:pt idx="7">
                  <c:v>6.583179E6</c:v>
                </c:pt>
                <c:pt idx="8">
                  <c:v>6.60454E6</c:v>
                </c:pt>
                <c:pt idx="9">
                  <c:v>6.642477E6</c:v>
                </c:pt>
                <c:pt idx="10">
                  <c:v>6.669924E6</c:v>
                </c:pt>
                <c:pt idx="11">
                  <c:v>6.687357E6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90-462C-9872-5C9DA7FC3E0F}"/>
            </c:ext>
          </c:extLst>
        </c:ser>
        <c:ser>
          <c:idx val="1"/>
          <c:order val="1"/>
          <c:tx>
            <c:strRef>
              <c:f>Client!$A$3</c:f>
              <c:strCache>
                <c:ptCount val="1"/>
                <c:pt idx="0">
                  <c:v>New Clients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Client!$B$1:$M$1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Client!$B$3:$M$3</c:f>
              <c:numCache>
                <c:formatCode>#,##0</c:formatCode>
                <c:ptCount val="12"/>
                <c:pt idx="0">
                  <c:v>25653.0</c:v>
                </c:pt>
                <c:pt idx="1">
                  <c:v>22670.0</c:v>
                </c:pt>
                <c:pt idx="2">
                  <c:v>20553.0</c:v>
                </c:pt>
                <c:pt idx="3">
                  <c:v>21136.0</c:v>
                </c:pt>
                <c:pt idx="4">
                  <c:v>18107.0</c:v>
                </c:pt>
                <c:pt idx="5">
                  <c:v>16563.0</c:v>
                </c:pt>
                <c:pt idx="6">
                  <c:v>26326.0</c:v>
                </c:pt>
                <c:pt idx="7">
                  <c:v>21055.0</c:v>
                </c:pt>
                <c:pt idx="8">
                  <c:v>27499.0</c:v>
                </c:pt>
                <c:pt idx="9">
                  <c:v>43952.0</c:v>
                </c:pt>
                <c:pt idx="10">
                  <c:v>31253.0</c:v>
                </c:pt>
                <c:pt idx="11">
                  <c:v>20795.0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90-462C-9872-5C9DA7FC3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6325352"/>
        <c:axId val="2129021992"/>
      </c:areaChart>
      <c:catAx>
        <c:axId val="-2146325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9021992"/>
        <c:crosses val="autoZero"/>
        <c:auto val="1"/>
        <c:lblAlgn val="ctr"/>
        <c:lblOffset val="100"/>
        <c:noMultiLvlLbl val="0"/>
      </c:catAx>
      <c:valAx>
        <c:axId val="2129021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63253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500" dirty="0"/>
              <a:t>Total Immunization</a:t>
            </a:r>
            <a:r>
              <a:rPr lang="en-US" sz="3500" baseline="0" dirty="0"/>
              <a:t> Growth 2017</a:t>
            </a:r>
            <a:endParaRPr lang="en-US" sz="35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Imms!$A$2</c:f>
              <c:strCache>
                <c:ptCount val="1"/>
                <c:pt idx="0">
                  <c:v>Total Immunizations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Imms!$B$1:$M$1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Imms!$B$2:$M$2</c:f>
              <c:numCache>
                <c:formatCode>#,##0</c:formatCode>
                <c:ptCount val="12"/>
                <c:pt idx="0">
                  <c:v>5.6841123E7</c:v>
                </c:pt>
                <c:pt idx="1">
                  <c:v>5.718149E7</c:v>
                </c:pt>
                <c:pt idx="2">
                  <c:v>5.7440289E7</c:v>
                </c:pt>
                <c:pt idx="3">
                  <c:v>5.7665512E7</c:v>
                </c:pt>
                <c:pt idx="4">
                  <c:v>5.7897228E7</c:v>
                </c:pt>
                <c:pt idx="5">
                  <c:v>5.8112932E7</c:v>
                </c:pt>
                <c:pt idx="6">
                  <c:v>5.8343307E7</c:v>
                </c:pt>
                <c:pt idx="7">
                  <c:v>5.8607994E7</c:v>
                </c:pt>
                <c:pt idx="8">
                  <c:v>5.9110024E7</c:v>
                </c:pt>
                <c:pt idx="9">
                  <c:v>5.9948492E7</c:v>
                </c:pt>
                <c:pt idx="10">
                  <c:v>6.0465203E7</c:v>
                </c:pt>
                <c:pt idx="11">
                  <c:v>6.0806545E7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A0-4223-A961-8B5E278E7CA5}"/>
            </c:ext>
          </c:extLst>
        </c:ser>
        <c:ser>
          <c:idx val="1"/>
          <c:order val="1"/>
          <c:tx>
            <c:strRef>
              <c:f>Imms!$A$3</c:f>
              <c:strCache>
                <c:ptCount val="1"/>
                <c:pt idx="0">
                  <c:v>New Immunizations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Imms!$B$1:$M$1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Imms!$B$3:$M$3</c:f>
              <c:numCache>
                <c:formatCode>#,##0</c:formatCode>
                <c:ptCount val="12"/>
                <c:pt idx="0">
                  <c:v>355648.0</c:v>
                </c:pt>
                <c:pt idx="1">
                  <c:v>349627.0</c:v>
                </c:pt>
                <c:pt idx="2">
                  <c:v>272316.0</c:v>
                </c:pt>
                <c:pt idx="3">
                  <c:v>238493.0</c:v>
                </c:pt>
                <c:pt idx="4">
                  <c:v>246245.0</c:v>
                </c:pt>
                <c:pt idx="5">
                  <c:v>231293.0</c:v>
                </c:pt>
                <c:pt idx="6">
                  <c:v>241617.0</c:v>
                </c:pt>
                <c:pt idx="7">
                  <c:v>297201.0</c:v>
                </c:pt>
                <c:pt idx="8">
                  <c:v>510773.0</c:v>
                </c:pt>
                <c:pt idx="9">
                  <c:v>848903.0</c:v>
                </c:pt>
                <c:pt idx="10">
                  <c:v>524557.0</c:v>
                </c:pt>
                <c:pt idx="11">
                  <c:v>347734.0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5A0-4223-A961-8B5E278E7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8748536"/>
        <c:axId val="2128744280"/>
      </c:areaChart>
      <c:catAx>
        <c:axId val="2128748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8744280"/>
        <c:crosses val="autoZero"/>
        <c:auto val="1"/>
        <c:lblAlgn val="ctr"/>
        <c:lblOffset val="100"/>
        <c:noMultiLvlLbl val="0"/>
      </c:catAx>
      <c:valAx>
        <c:axId val="2128744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87485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500" dirty="0"/>
              <a:t>Immunizations</a:t>
            </a:r>
            <a:r>
              <a:rPr lang="en-US" sz="3500" baseline="0" dirty="0"/>
              <a:t> Reported February 2018</a:t>
            </a:r>
            <a:endParaRPr lang="en-US" sz="35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ED8-4D66-A7F9-8A62A49443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ED8-4D66-A7F9-8A62A49443C0}"/>
              </c:ext>
            </c:extLst>
          </c:dPt>
          <c:dLbls>
            <c:dLbl>
              <c:idx val="0"/>
              <c:layout>
                <c:manualLayout>
                  <c:x val="-0.170235308424285"/>
                  <c:y val="-0.1927567308803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3B715A7-0B61-4D24-B186-15E2122D3D71}" type="VALUE">
                      <a:rPr lang="en-US" sz="2800"/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ED8-4D66-A7F9-8A62A49443C0}"/>
                </c:ext>
                <c:ext xmlns:c15="http://schemas.microsoft.com/office/drawing/2012/chart" uri="{CE6537A1-D6FC-4f65-9D91-7224C49458BB}">
                  <c15:layout>
                    <c:manualLayout>
                      <c:w val="0.14589446589446589"/>
                      <c:h val="0.1362369798114858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71D49DF-3C1B-406A-81AD-451A88A3F641}" type="VALUE">
                      <a:rPr lang="en-US" sz="2800"/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ED8-4D66-A7F9-8A62A49443C0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Sheet9!$B$1:$C$1</c:f>
              <c:strCache>
                <c:ptCount val="2"/>
                <c:pt idx="0">
                  <c:v>Admin. Imms Reported</c:v>
                </c:pt>
                <c:pt idx="1">
                  <c:v>Historical Imms Reported</c:v>
                </c:pt>
              </c:strCache>
            </c:strRef>
          </c:cat>
          <c:val>
            <c:numRef>
              <c:f>Sheet9!$B$2:$C$2</c:f>
              <c:numCache>
                <c:formatCode>General</c:formatCode>
                <c:ptCount val="2"/>
                <c:pt idx="0">
                  <c:v>218168.0</c:v>
                </c:pt>
                <c:pt idx="1">
                  <c:v>102287.0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ED8-4D66-A7F9-8A62A49443C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[DataSubmissionCounts_20171001-20171231_email-prd.csv]Sheet2!PivotTable19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/>
              <a:t>% Organization Submitted Data in Q4 2018 by Org Type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 xmlns:c16r2="http://schemas.microsoft.com/office/drawing/2015/06/chart"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 xmlns:c16r2="http://schemas.microsoft.com/office/drawing/2015/06/chart"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 xmlns:c16r2="http://schemas.microsoft.com/office/drawing/2015/06/chart"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5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6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8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5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6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8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Sheet2!$B$3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9B3-4F79-9660-BB6716179FE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9B3-4F79-9660-BB6716179FE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9B3-4F79-9660-BB6716179FE8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9B3-4F79-9660-BB6716179FE8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9B3-4F79-9660-BB6716179FE8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9B3-4F79-9660-BB6716179FE8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9B3-4F79-9660-BB6716179FE8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9B3-4F79-9660-BB6716179FE8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79B3-4F79-9660-BB6716179FE8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79B3-4F79-9660-BB6716179FE8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79B3-4F79-9660-BB6716179FE8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79B3-4F79-9660-BB6716179FE8}"/>
              </c:ext>
            </c:extLst>
          </c:dPt>
          <c:dPt>
            <c:idx val="1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79B3-4F79-9660-BB6716179FE8}"/>
              </c:ext>
            </c:extLst>
          </c:dPt>
          <c:dPt>
            <c:idx val="1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79B3-4F79-9660-BB6716179FE8}"/>
              </c:ext>
            </c:extLst>
          </c:dPt>
          <c:dPt>
            <c:idx val="14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79B3-4F79-9660-BB6716179FE8}"/>
              </c:ext>
            </c:extLst>
          </c:dPt>
          <c:dPt>
            <c:idx val="15"/>
            <c:bubble3D val="0"/>
            <c:spPr>
              <a:solidFill>
                <a:schemeClr val="accent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79B3-4F79-9660-BB6716179FE8}"/>
              </c:ext>
            </c:extLst>
          </c:dPt>
          <c:dPt>
            <c:idx val="16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79B3-4F79-9660-BB6716179FE8}"/>
              </c:ext>
            </c:extLst>
          </c:dPt>
          <c:dPt>
            <c:idx val="17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79B3-4F79-9660-BB6716179FE8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Sheet2!$A$4:$A$22</c:f>
              <c:strCache>
                <c:ptCount val="18"/>
                <c:pt idx="0">
                  <c:v>Corrections Facility</c:v>
                </c:pt>
                <c:pt idx="1">
                  <c:v>Family Planning</c:v>
                </c:pt>
                <c:pt idx="2">
                  <c:v>Health Plans</c:v>
                </c:pt>
                <c:pt idx="3">
                  <c:v>HIV/STD Clinic</c:v>
                </c:pt>
                <c:pt idx="4">
                  <c:v>Hospital-birthing</c:v>
                </c:pt>
                <c:pt idx="5">
                  <c:v>Hospital-emergency</c:v>
                </c:pt>
                <c:pt idx="6">
                  <c:v>Hospital-other</c:v>
                </c:pt>
                <c:pt idx="7">
                  <c:v>Hospital-peds</c:v>
                </c:pt>
                <c:pt idx="8">
                  <c:v>Indian Health Svcs</c:v>
                </c:pt>
                <c:pt idx="9">
                  <c:v>LHD-operated clinic</c:v>
                </c:pt>
                <c:pt idx="10">
                  <c:v>Local Health Dept</c:v>
                </c:pt>
                <c:pt idx="11">
                  <c:v>Nursing Home/LTC</c:v>
                </c:pt>
                <c:pt idx="12">
                  <c:v>OBGYN</c:v>
                </c:pt>
                <c:pt idx="13">
                  <c:v>Other</c:v>
                </c:pt>
                <c:pt idx="14">
                  <c:v>Pharmacy</c:v>
                </c:pt>
                <c:pt idx="15">
                  <c:v>Private Practice</c:v>
                </c:pt>
                <c:pt idx="16">
                  <c:v>SBHC</c:v>
                </c:pt>
                <c:pt idx="17">
                  <c:v>State Agency</c:v>
                </c:pt>
              </c:strCache>
            </c:strRef>
          </c:cat>
          <c:val>
            <c:numRef>
              <c:f>Sheet2!$B$4:$B$22</c:f>
              <c:numCache>
                <c:formatCode>General</c:formatCode>
                <c:ptCount val="18"/>
                <c:pt idx="0">
                  <c:v>40.0</c:v>
                </c:pt>
                <c:pt idx="1">
                  <c:v>18.0</c:v>
                </c:pt>
                <c:pt idx="2">
                  <c:v>36.0</c:v>
                </c:pt>
                <c:pt idx="3">
                  <c:v>1.0</c:v>
                </c:pt>
                <c:pt idx="4">
                  <c:v>3.0</c:v>
                </c:pt>
                <c:pt idx="5">
                  <c:v>4.0</c:v>
                </c:pt>
                <c:pt idx="6">
                  <c:v>83.0</c:v>
                </c:pt>
                <c:pt idx="7">
                  <c:v>6.0</c:v>
                </c:pt>
                <c:pt idx="8">
                  <c:v>17.0</c:v>
                </c:pt>
                <c:pt idx="9">
                  <c:v>37.0</c:v>
                </c:pt>
                <c:pt idx="10">
                  <c:v>40.0</c:v>
                </c:pt>
                <c:pt idx="11">
                  <c:v>155.0</c:v>
                </c:pt>
                <c:pt idx="12">
                  <c:v>77.0</c:v>
                </c:pt>
                <c:pt idx="13">
                  <c:v>159.0</c:v>
                </c:pt>
                <c:pt idx="14">
                  <c:v>571.0</c:v>
                </c:pt>
                <c:pt idx="15">
                  <c:v>1381.0</c:v>
                </c:pt>
                <c:pt idx="16">
                  <c:v>81.0</c:v>
                </c:pt>
                <c:pt idx="17">
                  <c:v>49.0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79B3-4F79-9660-BB6716179F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extLst xmlns:c16r2="http://schemas.microsoft.com/office/drawing/2015/06/chart"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48372-F7DE-4F82-B271-BF00BDB439C2}" type="datetimeFigureOut">
              <a:rPr lang="en-US" smtClean="0"/>
              <a:t>3/9/18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6B581-D6AB-4A7A-8654-83319DE58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12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3D1E40CC-EA79-4458-BD0E-5CAB2D0E4C5F}" type="slidenum">
              <a:rPr lang="en-US" altLang="en-US" sz="1200" smtClean="0">
                <a:solidFill>
                  <a:prstClr val="black"/>
                </a:solidFill>
              </a:rPr>
              <a:pPr/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884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6B581-D6AB-4A7A-8654-83319DE58A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47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6B581-D6AB-4A7A-8654-83319DE58A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60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Monthly</a:t>
            </a:r>
            <a:r>
              <a:rPr lang="en-US" baseline="0" dirty="0"/>
              <a:t> </a:t>
            </a:r>
            <a:r>
              <a:rPr lang="en-US" baseline="0" dirty="0" smtClean="0"/>
              <a:t>Snapshot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6B581-D6AB-4A7A-8654-83319DE58A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65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6B581-D6AB-4A7A-8654-83319DE58A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chart demonstrates the growth of immunization reports, and requests for immunization records from 2011-2016: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6B581-D6AB-4A7A-8654-83319DE58A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35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Includes</a:t>
            </a:r>
            <a:r>
              <a:rPr lang="en-US" baseline="0" dirty="0"/>
              <a:t> clinical and school/</a:t>
            </a:r>
            <a:r>
              <a:rPr lang="en-US" baseline="0" dirty="0" err="1"/>
              <a:t>childrens</a:t>
            </a:r>
            <a:r>
              <a:rPr lang="en-US" baseline="0" dirty="0"/>
              <a:t> facility 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6B581-D6AB-4A7A-8654-83319DE58A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4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3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0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88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4117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2626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4384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860800" y="6096000"/>
            <a:ext cx="3860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 fontAlgn="base">
              <a:spcAft>
                <a:spcPct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12414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61377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33294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63369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7167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5549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39691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2561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94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81965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98538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60079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7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7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9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6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9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ECC35-ED1A-47ED-A564-7B6E7D377A9A}" type="datetimeFigureOut">
              <a:rPr lang="en-US" smtClean="0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E9F48-3835-4A08-9D13-3B03AAD5C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7" y="0"/>
            <a:ext cx="12194117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5943600"/>
            <a:ext cx="467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/>
              <a:t>(Enter) DEPARTMENT (ALL CAPS)</a:t>
            </a:r>
            <a:br>
              <a:rPr lang="en-US"/>
            </a:br>
            <a:r>
              <a:rPr lang="en-US"/>
              <a:t>(Enter) Division or Office (Mixed Case)</a:t>
            </a:r>
          </a:p>
          <a:p>
            <a:pPr fontAlgn="base">
              <a:spcAft>
                <a:spcPct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37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>
    <p:pull dir="d"/>
  </p:transition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OREGON IMMUNIZATION PROGRAM</a:t>
            </a:r>
            <a:br>
              <a:rPr lang="en-US"/>
            </a:br>
            <a:r>
              <a:rPr lang="en-US"/>
              <a:t>Oregon Public Health Division</a:t>
            </a:r>
          </a:p>
          <a:p>
            <a:pPr>
              <a:defRPr/>
            </a:pPr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2987596"/>
            <a:ext cx="8382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+mn-lt"/>
              </a:rPr>
              <a:t>CLHO 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March 15, 2018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5000" y="2562206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EC7614"/>
                </a:solidFill>
              </a:rPr>
              <a:t>Jenne McKibben, ALERT IIS Director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551" y="903626"/>
            <a:ext cx="2976369" cy="147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013713"/>
      </p:ext>
    </p:extLst>
  </p:cSld>
  <p:clrMapOvr>
    <a:masterClrMapping/>
  </p:clrMapOvr>
  <p:transition xmlns:p14="http://schemas.microsoft.com/office/powerpoint/2010/main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 IIS Update Session Goals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Review</a:t>
            </a:r>
            <a:endParaRPr lang="en-US" dirty="0"/>
          </a:p>
          <a:p>
            <a:r>
              <a:rPr lang="en-US" dirty="0"/>
              <a:t>Opportunity for questions from CLHO </a:t>
            </a:r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OREGON IMMUNIZATION PROGRAM</a:t>
            </a:r>
            <a:br>
              <a:rPr lang="en-US" dirty="0"/>
            </a:br>
            <a:r>
              <a:rPr lang="en-US" dirty="0"/>
              <a:t>Oregon Public Health Division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77078"/>
      </p:ext>
    </p:extLst>
  </p:cSld>
  <p:clrMapOvr>
    <a:masterClrMapping/>
  </p:clrMapOvr>
  <p:transition xmlns:p14="http://schemas.microsoft.com/office/powerpoint/2010/main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693138"/>
              </p:ext>
            </p:extLst>
          </p:nvPr>
        </p:nvGraphicFramePr>
        <p:xfrm>
          <a:off x="773723" y="691662"/>
          <a:ext cx="10679723" cy="5357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3417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0674130"/>
              </p:ext>
            </p:extLst>
          </p:nvPr>
        </p:nvGraphicFramePr>
        <p:xfrm>
          <a:off x="996461" y="422031"/>
          <a:ext cx="10175631" cy="6119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203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044112"/>
              </p:ext>
            </p:extLst>
          </p:nvPr>
        </p:nvGraphicFramePr>
        <p:xfrm>
          <a:off x="1143000" y="482600"/>
          <a:ext cx="9867900" cy="605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802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7771369"/>
              </p:ext>
            </p:extLst>
          </p:nvPr>
        </p:nvGraphicFramePr>
        <p:xfrm>
          <a:off x="1476374" y="169068"/>
          <a:ext cx="9877426" cy="6519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288981" y="265212"/>
            <a:ext cx="283521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% Organizations who Submitted Data in Q4 </a:t>
            </a:r>
            <a:r>
              <a:rPr lang="en-US" sz="3200" dirty="0" smtClean="0"/>
              <a:t>2017 </a:t>
            </a:r>
            <a:r>
              <a:rPr lang="en-US" sz="3200" dirty="0"/>
              <a:t>by type</a:t>
            </a:r>
          </a:p>
        </p:txBody>
      </p:sp>
    </p:spTree>
    <p:extLst>
      <p:ext uri="{BB962C8B-B14F-4D97-AF65-F5344CB8AC3E}">
        <p14:creationId xmlns:p14="http://schemas.microsoft.com/office/powerpoint/2010/main" val="237657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9600" y="411212"/>
            <a:ext cx="8322862" cy="602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13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480" y="512586"/>
            <a:ext cx="10015605" cy="602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198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97</Words>
  <Application>Microsoft Macintosh PowerPoint</Application>
  <PresentationFormat>Custom</PresentationFormat>
  <Paragraphs>24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CLHO  March 15, 2018</vt:lpstr>
      <vt:lpstr>ALERT IIS Update Session Goals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MCKIBBEN Jenne</dc:creator>
  <cp:lastModifiedBy>Morgan D. Cowling</cp:lastModifiedBy>
  <cp:revision>6</cp:revision>
  <dcterms:created xsi:type="dcterms:W3CDTF">2018-03-01T19:36:37Z</dcterms:created>
  <dcterms:modified xsi:type="dcterms:W3CDTF">2018-03-10T00:10:07Z</dcterms:modified>
</cp:coreProperties>
</file>