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8" r:id="rId2"/>
    <p:sldId id="295" r:id="rId3"/>
    <p:sldId id="297" r:id="rId4"/>
    <p:sldId id="296" r:id="rId5"/>
    <p:sldId id="300" r:id="rId6"/>
    <p:sldId id="256" r:id="rId7"/>
    <p:sldId id="279" r:id="rId8"/>
    <p:sldId id="274" r:id="rId9"/>
    <p:sldId id="282" r:id="rId10"/>
    <p:sldId id="276" r:id="rId11"/>
    <p:sldId id="277" r:id="rId12"/>
    <p:sldId id="288" r:id="rId13"/>
    <p:sldId id="289" r:id="rId14"/>
    <p:sldId id="290" r:id="rId15"/>
    <p:sldId id="291" r:id="rId16"/>
    <p:sldId id="303" r:id="rId17"/>
    <p:sldId id="304" r:id="rId18"/>
    <p:sldId id="306" r:id="rId19"/>
    <p:sldId id="287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9BA4F6F-A3F8-4984-9628-CEE89258F7A3}">
          <p14:sldIdLst>
            <p14:sldId id="298"/>
            <p14:sldId id="295"/>
            <p14:sldId id="297"/>
            <p14:sldId id="296"/>
            <p14:sldId id="300"/>
            <p14:sldId id="256"/>
            <p14:sldId id="279"/>
            <p14:sldId id="274"/>
            <p14:sldId id="282"/>
            <p14:sldId id="276"/>
            <p14:sldId id="277"/>
            <p14:sldId id="288"/>
            <p14:sldId id="289"/>
            <p14:sldId id="290"/>
            <p14:sldId id="291"/>
            <p14:sldId id="303"/>
            <p14:sldId id="304"/>
            <p14:sldId id="306"/>
            <p14:sldId id="287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4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7A17-9DFB-4CC8-B1C2-0EE44EF69EED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FCFC1-1E91-4252-8A89-814EF9162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579" y="8686488"/>
            <a:ext cx="2970869" cy="4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defTabSz="912879">
              <a:defRPr sz="4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2879"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3184" indent="-224325" defTabSz="912879"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3392" indent="-224325" defTabSz="912879"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2042" indent="-224325" defTabSz="912879"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70693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19343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67993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16644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A766EC-6687-499A-91C0-050A4BC38649}" type="slidenum">
              <a:rPr lang="en-US" altLang="en-US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/>
              <a:t>13</a:t>
            </a:fld>
            <a:endParaRPr lang="en-US" altLang="en-US" sz="1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year was a record-breaking flu season with 80,000 deaths attributed to influenza nationally.</a:t>
            </a:r>
          </a:p>
          <a:p>
            <a:r>
              <a:rPr lang="en-US" dirty="0" smtClean="0"/>
              <a:t>Communicable disease costs Lane</a:t>
            </a:r>
            <a:r>
              <a:rPr lang="en-US" baseline="0" dirty="0" smtClean="0"/>
              <a:t> County millions each year in terms of medical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B19B-FB4A-43C6-849F-11D4397C5A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</a:t>
            </a:r>
            <a:r>
              <a:rPr lang="en-US" baseline="0" dirty="0" smtClean="0"/>
              <a:t> been estimated that the total cost of influenza to employers is $15.4 billion. However, t</a:t>
            </a:r>
            <a:r>
              <a:rPr lang="en-US" dirty="0" smtClean="0"/>
              <a:t>he cost of communicable disease is disproportionate. The burden of cost for lost days</a:t>
            </a:r>
            <a:r>
              <a:rPr lang="en-US" baseline="0" dirty="0" smtClean="0"/>
              <a:t> and lost revenue is felt most by small businesses who tend to have smaller revenue streams and fewer employees to fill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B19B-FB4A-43C6-849F-11D4397C5A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0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Communicable diseases</a:t>
            </a:r>
            <a:r>
              <a:rPr lang="en-US" baseline="0" dirty="0" smtClean="0"/>
              <a:t> don’t just take your money – they also take your time. An estimated 17 million work days are lost to the flu each year, with millions more school days being missed as well.</a:t>
            </a:r>
          </a:p>
          <a:p>
            <a:r>
              <a:rPr lang="en-US" baseline="0" dirty="0" smtClean="0"/>
              <a:t>Flu is far from the only disease we monitor at Public Health. Last year we experienced a record-breaking outbreak of Pertussis, or whooping cough, with 71 cases in 18 schools in Lane County last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B19B-FB4A-43C6-849F-11D4397C5A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005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77165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165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1CF8-E51D-4DE3-BD49-A3312E231A0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3F75-8997-4FF3-9CEA-9018008F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85" y="164123"/>
            <a:ext cx="11980984" cy="1137139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 It’s All Bad……….And It’s Getting Worse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1599468"/>
            <a:ext cx="4583723" cy="464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1" y="1599468"/>
            <a:ext cx="502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70430" y="1825624"/>
            <a:ext cx="5240216" cy="479791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Patrick </a:t>
            </a:r>
            <a:r>
              <a:rPr lang="en-US" dirty="0"/>
              <a:t>F. Luedtke MD, MPH</a:t>
            </a:r>
          </a:p>
          <a:p>
            <a:pPr marL="0" indent="0" algn="ctr">
              <a:buNone/>
            </a:pPr>
            <a:r>
              <a:rPr lang="en-US" dirty="0"/>
              <a:t>Senior Public Health </a:t>
            </a:r>
            <a:r>
              <a:rPr lang="en-US" dirty="0" smtClean="0"/>
              <a:t>Officer</a:t>
            </a:r>
          </a:p>
          <a:p>
            <a:pPr marL="0" indent="0" algn="ctr">
              <a:buNone/>
            </a:pPr>
            <a:r>
              <a:rPr lang="en-US" dirty="0" smtClean="0"/>
              <a:t> Chief </a:t>
            </a:r>
            <a:r>
              <a:rPr lang="en-US" dirty="0"/>
              <a:t>Medical Officer</a:t>
            </a:r>
          </a:p>
          <a:p>
            <a:pPr marL="0" indent="0" algn="ctr">
              <a:buNone/>
            </a:pPr>
            <a:r>
              <a:rPr lang="en-US" dirty="0"/>
              <a:t>Lane County Health and Human Services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6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" y="365125"/>
            <a:ext cx="11816862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Health Literacy: </a:t>
            </a:r>
            <a:br>
              <a:rPr lang="en-US" sz="5400" b="1" dirty="0" smtClean="0"/>
            </a:br>
            <a:r>
              <a:rPr lang="en-US" sz="5400" b="1" dirty="0" smtClean="0"/>
              <a:t>Tobacco</a:t>
            </a:r>
            <a:endParaRPr lang="en-US" sz="5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9970"/>
            <a:ext cx="5896708" cy="626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646" y="2508738"/>
            <a:ext cx="20830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Bandwagon</a:t>
            </a:r>
          </a:p>
          <a:p>
            <a:endParaRPr lang="en-US" sz="2400" dirty="0"/>
          </a:p>
          <a:p>
            <a:r>
              <a:rPr lang="en-US" sz="2400" dirty="0"/>
              <a:t>Great outdoors</a:t>
            </a:r>
          </a:p>
          <a:p>
            <a:endParaRPr lang="en-US" sz="2400" dirty="0"/>
          </a:p>
          <a:p>
            <a:r>
              <a:rPr lang="en-US" sz="2400" dirty="0"/>
              <a:t>Good times</a:t>
            </a:r>
          </a:p>
          <a:p>
            <a:endParaRPr lang="en-US" sz="2400" dirty="0"/>
          </a:p>
          <a:p>
            <a:r>
              <a:rPr lang="en-US" sz="2400" dirty="0"/>
              <a:t>Free </a:t>
            </a:r>
            <a:r>
              <a:rPr lang="en-US" sz="2400" dirty="0" smtClean="0"/>
              <a:t>gifts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9631" y="6201509"/>
            <a:ext cx="4443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not shown in this picture?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847"/>
            <a:ext cx="10515600" cy="126609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Health Literacy:  E-cigarettes </a:t>
            </a:r>
            <a:endParaRPr lang="en-US" sz="5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36" y="1720117"/>
            <a:ext cx="408731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1453662"/>
            <a:ext cx="4020039" cy="51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9231" y="2497015"/>
            <a:ext cx="2813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Rich and famous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Good times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Testimonial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232" y="4994031"/>
            <a:ext cx="281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not shown?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Common Causes of Death:  USA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5172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1. Ebola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2. Commercial aircraft accidents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3. Shark attacks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4. Plague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5. Lightning strikes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6. Tornadoes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7. Flesh eating bacteria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8. Vaccine preventable diseases</a:t>
            </a:r>
          </a:p>
          <a:p>
            <a:pPr eaLnBrk="1" hangingPunct="1">
              <a:buFont typeface="Arial" charset="0"/>
              <a:buNone/>
            </a:pPr>
            <a:endParaRPr lang="en-US" altLang="en-US" dirty="0" smtClean="0"/>
          </a:p>
          <a:p>
            <a:pPr eaLnBrk="1" hangingPunct="1">
              <a:buFont typeface="Arial" charset="0"/>
              <a:buNone/>
            </a:pPr>
            <a:endParaRPr lang="en-US" altLang="en-US" dirty="0" smtClean="0"/>
          </a:p>
          <a:p>
            <a:pPr eaLnBrk="1" hangingPunct="1">
              <a:buFont typeface="Arial" charset="0"/>
              <a:buNone/>
            </a:pPr>
            <a:endParaRPr lang="en-US" altLang="en-US" dirty="0" smtClean="0"/>
          </a:p>
          <a:p>
            <a:pPr eaLnBrk="1" hangingPunct="1"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92800" y="1805354"/>
            <a:ext cx="6096000" cy="409135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1.  zero      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2.  zero                  </a:t>
            </a:r>
            <a:r>
              <a:rPr lang="en-US" altLang="en-US" sz="2700" dirty="0" smtClean="0"/>
              <a:t> </a:t>
            </a:r>
            <a:endParaRPr lang="en-US" altLang="en-US" dirty="0" smtClean="0"/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3.  &lt;1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4.  </a:t>
            </a:r>
            <a:r>
              <a:rPr lang="en-US" altLang="en-US" sz="4000" baseline="-25000" dirty="0" smtClean="0"/>
              <a:t>˜</a:t>
            </a:r>
            <a:r>
              <a:rPr lang="en-US" altLang="en-US" dirty="0" smtClean="0"/>
              <a:t>2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5.  </a:t>
            </a:r>
            <a:r>
              <a:rPr lang="en-US" altLang="en-US" sz="4000" baseline="-25000" dirty="0" smtClean="0"/>
              <a:t>˜</a:t>
            </a:r>
            <a:r>
              <a:rPr lang="en-US" altLang="en-US" dirty="0" smtClean="0"/>
              <a:t>55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 smtClean="0"/>
              <a:t>6.  </a:t>
            </a:r>
            <a:r>
              <a:rPr lang="en-US" altLang="en-US" sz="4000" baseline="-25000" dirty="0" smtClean="0"/>
              <a:t>˜</a:t>
            </a:r>
            <a:r>
              <a:rPr lang="en-US" altLang="en-US" dirty="0" smtClean="0"/>
              <a:t>80 </a:t>
            </a:r>
          </a:p>
          <a:p>
            <a:pPr marL="514350" indent="-514350" eaLnBrk="1" hangingPunct="1">
              <a:buFont typeface="Arial" charset="0"/>
              <a:buAutoNum type="arabicPeriod" startAt="7"/>
            </a:pPr>
            <a:r>
              <a:rPr lang="en-US" altLang="en-US" dirty="0" smtClean="0"/>
              <a:t>100 – 300</a:t>
            </a:r>
          </a:p>
          <a:p>
            <a:pPr marL="514350" indent="-514350" eaLnBrk="1" hangingPunct="1">
              <a:buFont typeface="Arial" charset="0"/>
              <a:buAutoNum type="arabicPeriod" startAt="7"/>
            </a:pPr>
            <a:r>
              <a:rPr lang="en-US" altLang="en-US" dirty="0" smtClean="0"/>
              <a:t>50,000+ </a:t>
            </a:r>
            <a:r>
              <a:rPr lang="en-US" altLang="en-US" sz="1400" dirty="0" smtClean="0"/>
              <a:t>(including influenza, pertussis, HBV, Strep. pneumoniae, HPV, measles)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en-US" sz="1400" dirty="0" smtClean="0"/>
              <a:t>              </a:t>
            </a:r>
            <a:endParaRPr lang="en-US" altLang="en-US" sz="15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402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xmlns:p14="http://schemas.microsoft.com/office/powerpoint/2010/main" spd="slow" advClick="0" advTm="30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12192000" cy="10064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Vaccination &amp; Prevention of Disease</a:t>
            </a:r>
          </a:p>
        </p:txBody>
      </p:sp>
      <p:graphicFrame>
        <p:nvGraphicFramePr>
          <p:cNvPr id="112748" name="Group 10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0307552"/>
              </p:ext>
            </p:extLst>
          </p:nvPr>
        </p:nvGraphicFramePr>
        <p:xfrm>
          <a:off x="173567" y="1066801"/>
          <a:ext cx="11787719" cy="5410201"/>
        </p:xfrm>
        <a:graphic>
          <a:graphicData uri="http://schemas.openxmlformats.org/drawingml/2006/table">
            <a:tbl>
              <a:tblPr/>
              <a:tblGrid>
                <a:gridCol w="4186185"/>
                <a:gridCol w="2533087"/>
                <a:gridCol w="2535360"/>
                <a:gridCol w="2533087"/>
              </a:tblGrid>
              <a:tr h="1173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Disease</a:t>
                      </a:r>
                    </a:p>
                  </a:txBody>
                  <a:tcPr marL="121928" marR="0" marT="45709" marB="137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Reported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cases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before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vaccine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†</a:t>
                      </a:r>
                    </a:p>
                  </a:txBody>
                  <a:tcPr marL="121928" marR="0" marT="45709" marB="137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Reported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cases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†</a:t>
                      </a:r>
                    </a:p>
                  </a:txBody>
                  <a:tcPr marL="121928" marR="0" marT="45709" marB="137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Percent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Decrease</a:t>
                      </a:r>
                    </a:p>
                  </a:txBody>
                  <a:tcPr marL="121928" marR="0" marT="45709" marB="137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Smallpox</a:t>
                      </a:r>
                    </a:p>
                  </a:txBody>
                  <a:tcPr marL="121928" marR="0" marT="45709" marB="4570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29,005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100%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Polio (paralytic)</a:t>
                      </a:r>
                    </a:p>
                  </a:txBody>
                  <a:tcPr marL="121928" marR="0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16,316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100%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Diphtheria</a:t>
                      </a:r>
                    </a:p>
                  </a:txBody>
                  <a:tcPr marL="121928" marR="0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21,053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 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100%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Measles</a:t>
                      </a:r>
                    </a:p>
                  </a:txBody>
                  <a:tcPr marL="121928" marR="0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530,217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55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&gt; 99%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Rubella</a:t>
                      </a:r>
                    </a:p>
                  </a:txBody>
                  <a:tcPr marL="121928" marR="0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47,745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&gt; 99%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Congenital Rubella Syndrome</a:t>
                      </a:r>
                    </a:p>
                  </a:txBody>
                  <a:tcPr marL="121928" marR="0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152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&gt; 99%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Hemophilus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influenzae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(Hib)</a:t>
                      </a:r>
                    </a:p>
                  </a:txBody>
                  <a:tcPr marL="121928" marR="0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20,000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    208*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99%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Mumps</a:t>
                      </a:r>
                    </a:p>
                  </a:txBody>
                  <a:tcPr marL="121928" marR="0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162,344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6,584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96%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Tetanus</a:t>
                      </a:r>
                    </a:p>
                  </a:txBody>
                  <a:tcPr marL="121928" marR="0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580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41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93%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Pertussis (whooping cough)</a:t>
                      </a:r>
                    </a:p>
                  </a:txBody>
                  <a:tcPr marL="121928" marR="0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200,752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15,632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92%</a:t>
                      </a:r>
                    </a:p>
                  </a:txBody>
                  <a:tcPr marL="121928" marR="670601"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1200" y="6118226"/>
            <a:ext cx="609600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D58D1-E807-44F5-B231-84CDB9B0B5DF}" type="slidenum">
              <a:rPr lang="en-US" altLang="en-US" sz="1400" smtClean="0">
                <a:solidFill>
                  <a:srgbClr val="463634"/>
                </a:solidFill>
                <a:latin typeface="Times New Roman" pitchFamily="18" charset="0"/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solidFill>
                <a:srgbClr val="463634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338" name="Text Box 73"/>
          <p:cNvSpPr txBox="1">
            <a:spLocks noChangeArrowheads="1"/>
          </p:cNvSpPr>
          <p:nvPr/>
        </p:nvSpPr>
        <p:spPr bwMode="auto">
          <a:xfrm>
            <a:off x="304800" y="6553201"/>
            <a:ext cx="1107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714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7145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7145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1400" baseline="30000" dirty="0">
                <a:solidFill>
                  <a:srgbClr val="463634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†</a:t>
            </a:r>
            <a:r>
              <a:rPr lang="en-US" altLang="en-US" sz="1400" dirty="0">
                <a:solidFill>
                  <a:srgbClr val="463634"/>
                </a:solidFill>
                <a:latin typeface="Arial" charset="0"/>
                <a:ea typeface="ＭＳ Ｐゴシック" pitchFamily="34" charset="-128"/>
                <a:cs typeface="Arial" charset="0"/>
              </a:rPr>
              <a:t>Source:  JAMA. 2007;298(18):2155-2163;        * 29 type b and 179 unknown (&lt; 5 years of age)  </a:t>
            </a:r>
          </a:p>
        </p:txBody>
      </p:sp>
    </p:spTree>
    <p:extLst>
      <p:ext uri="{BB962C8B-B14F-4D97-AF65-F5344CB8AC3E}">
        <p14:creationId xmlns:p14="http://schemas.microsoft.com/office/powerpoint/2010/main" val="19776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33400"/>
            <a:ext cx="11379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1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175847"/>
            <a:ext cx="11406554" cy="117230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About Healthcare Worker Vax Rates?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6" y="1770185"/>
            <a:ext cx="7467599" cy="375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78" y="2818302"/>
            <a:ext cx="29622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1"/>
            <a:ext cx="792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/>
                </a:solidFill>
                <a:latin typeface="Futura Hv BT" panose="020B0702020204020204" pitchFamily="34" charset="0"/>
              </a:rPr>
              <a:t>80,000.</a:t>
            </a:r>
            <a:endParaRPr lang="en-US" sz="5500" dirty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2400" y="1535668"/>
            <a:ext cx="10769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08000" y="1253044"/>
            <a:ext cx="2946400" cy="0"/>
          </a:xfrm>
          <a:prstGeom prst="line">
            <a:avLst/>
          </a:prstGeom>
          <a:ln w="31750">
            <a:solidFill>
              <a:srgbClr val="D6E7E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400" y="1535668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C8C"/>
                </a:solidFill>
                <a:latin typeface="Tw Cen MT" panose="020B0602020104020603" pitchFamily="34" charset="0"/>
              </a:rPr>
              <a:t>People killed by influenza in the 2017-18 season nationally</a:t>
            </a:r>
            <a:endParaRPr lang="en-US" dirty="0">
              <a:solidFill>
                <a:srgbClr val="006C8C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300" y="2366457"/>
            <a:ext cx="792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/>
                </a:solidFill>
                <a:latin typeface="Futura Hv BT" panose="020B0702020204020204" pitchFamily="34" charset="0"/>
              </a:rPr>
              <a:t>$11,000,000.</a:t>
            </a:r>
            <a:endParaRPr lang="en-US" sz="5500" dirty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2400" y="3584108"/>
            <a:ext cx="10769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22400" y="5574268"/>
            <a:ext cx="10769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71500" y="3314700"/>
            <a:ext cx="2946400" cy="0"/>
          </a:xfrm>
          <a:prstGeom prst="line">
            <a:avLst/>
          </a:prstGeom>
          <a:ln w="31750">
            <a:solidFill>
              <a:srgbClr val="D6E7E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85899" y="3593068"/>
            <a:ext cx="715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C8C"/>
                </a:solidFill>
                <a:latin typeface="Tw Cen MT" panose="020B0602020104020603" pitchFamily="34" charset="0"/>
              </a:rPr>
              <a:t>Spent on inpatient influenza care in one year in Lane County </a:t>
            </a:r>
            <a:endParaRPr lang="en-US" dirty="0">
              <a:solidFill>
                <a:srgbClr val="006C8C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00" y="4343401"/>
            <a:ext cx="792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/>
                </a:solidFill>
                <a:latin typeface="Futura Hv BT" panose="020B0702020204020204" pitchFamily="34" charset="0"/>
              </a:rPr>
              <a:t>$2,000,000.</a:t>
            </a:r>
            <a:endParaRPr lang="en-US" sz="5500" dirty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11200" y="5291644"/>
            <a:ext cx="2946400" cy="0"/>
          </a:xfrm>
          <a:prstGeom prst="line">
            <a:avLst/>
          </a:prstGeom>
          <a:ln w="31750">
            <a:solidFill>
              <a:srgbClr val="D6E7E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25600" y="5574268"/>
            <a:ext cx="751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C8C"/>
                </a:solidFill>
                <a:latin typeface="Tw Cen MT" panose="020B0602020104020603" pitchFamily="34" charset="0"/>
              </a:rPr>
              <a:t>Spent on outpatient influenza care in one year in Lane County </a:t>
            </a:r>
            <a:endParaRPr lang="en-US" dirty="0">
              <a:solidFill>
                <a:srgbClr val="006C8C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914401"/>
            <a:ext cx="11582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/>
                </a:solidFill>
                <a:latin typeface="Futura Hv BT" panose="020B0702020204020204" pitchFamily="34" charset="0"/>
              </a:rPr>
              <a:t>$15.4 Billion</a:t>
            </a:r>
            <a:endParaRPr lang="en-US" sz="5500" dirty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8000" y="1862644"/>
            <a:ext cx="2946400" cy="0"/>
          </a:xfrm>
          <a:prstGeom prst="line">
            <a:avLst/>
          </a:prstGeom>
          <a:ln w="31750">
            <a:solidFill>
              <a:srgbClr val="D6E7E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22400" y="2145268"/>
            <a:ext cx="10769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2400" y="2145268"/>
            <a:ext cx="1046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C8C"/>
                </a:solidFill>
                <a:latin typeface="Tw Cen MT" panose="020B0602020104020603" pitchFamily="34" charset="0"/>
              </a:rPr>
              <a:t>The annual estimated total cost to employers due to influenza nationally</a:t>
            </a:r>
            <a:endParaRPr lang="en-US" dirty="0">
              <a:solidFill>
                <a:srgbClr val="006C8C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2400" y="4659868"/>
            <a:ext cx="10769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2400" y="4659868"/>
            <a:ext cx="1046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C8C"/>
                </a:solidFill>
                <a:latin typeface="Tw Cen MT" panose="020B0602020104020603" pitchFamily="34" charset="0"/>
              </a:rPr>
              <a:t>Small businesses are hit hardest by the impact of lost employee days and revenue</a:t>
            </a:r>
            <a:endParaRPr lang="en-US" dirty="0">
              <a:solidFill>
                <a:srgbClr val="006C8C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00" y="3176081"/>
            <a:ext cx="11582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/>
                </a:solidFill>
                <a:latin typeface="Futura Hv BT" panose="020B0702020204020204" pitchFamily="34" charset="0"/>
              </a:rPr>
              <a:t>Cost is disproportionate</a:t>
            </a:r>
            <a:endParaRPr lang="en-US" sz="5500" dirty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11200" y="4124325"/>
            <a:ext cx="2946400" cy="0"/>
          </a:xfrm>
          <a:prstGeom prst="line">
            <a:avLst/>
          </a:prstGeom>
          <a:ln w="31750">
            <a:solidFill>
              <a:srgbClr val="D6E7E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1"/>
            <a:ext cx="792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/>
                </a:solidFill>
                <a:latin typeface="Futura Hv BT" panose="020B0702020204020204" pitchFamily="34" charset="0"/>
              </a:rPr>
              <a:t>17,000,000.</a:t>
            </a:r>
            <a:endParaRPr lang="en-US" sz="5500" dirty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2400" y="1535668"/>
            <a:ext cx="10769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08000" y="1253044"/>
            <a:ext cx="2946400" cy="0"/>
          </a:xfrm>
          <a:prstGeom prst="line">
            <a:avLst/>
          </a:prstGeom>
          <a:ln w="31750">
            <a:solidFill>
              <a:srgbClr val="D6E7E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2400" y="15356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C8C"/>
                </a:solidFill>
                <a:latin typeface="Tw Cen MT" panose="020B0602020104020603" pitchFamily="34" charset="0"/>
              </a:rPr>
              <a:t>Workdays lost to the flu each year</a:t>
            </a:r>
            <a:endParaRPr lang="en-US" dirty="0">
              <a:solidFill>
                <a:srgbClr val="006C8C"/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 descr="C:\Users\LCHSMKW\Downloads\imageedit_468_48351443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4300" y="2223558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CHSMKW\Downloads\imageedit_472_85438200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99" y="1976967"/>
            <a:ext cx="4470400" cy="290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00999" y="3237298"/>
            <a:ext cx="1828799" cy="1567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32185" y="3023659"/>
            <a:ext cx="2074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6C8C"/>
                </a:solidFill>
                <a:latin typeface="Futura Hv BT" panose="020B0702020204020204" pitchFamily="34" charset="0"/>
              </a:rPr>
              <a:t>~</a:t>
            </a:r>
            <a:r>
              <a:rPr lang="en-US" sz="5400" dirty="0" smtClean="0">
                <a:solidFill>
                  <a:srgbClr val="006C8C"/>
                </a:solidFill>
                <a:latin typeface="Futura Hv BT" panose="020B0702020204020204" pitchFamily="34" charset="0"/>
              </a:rPr>
              <a:t>300</a:t>
            </a:r>
            <a:endParaRPr lang="en-US" sz="5400" dirty="0">
              <a:solidFill>
                <a:srgbClr val="006C8C"/>
              </a:solidFill>
              <a:latin typeface="Futura Hv BT" panose="020B0702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2597" y="3352801"/>
            <a:ext cx="1625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rgbClr val="006C8C"/>
                </a:solidFill>
                <a:latin typeface="Futura Hv BT" panose="020B0702020204020204" pitchFamily="34" charset="0"/>
              </a:rPr>
              <a:t>50+</a:t>
            </a:r>
            <a:endParaRPr lang="en-US" sz="5500" dirty="0">
              <a:solidFill>
                <a:srgbClr val="006C8C"/>
              </a:solidFill>
              <a:latin typeface="Futura Hv BT" panose="020B0702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3500" y="5000626"/>
            <a:ext cx="457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Futura Hv BT" panose="020B0702020204020204" pitchFamily="34" charset="0"/>
              </a:rPr>
              <a:t>Cases of whooping cough this year in Lane County</a:t>
            </a:r>
            <a:endParaRPr lang="en-US" sz="2500" dirty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6049" y="5029201"/>
            <a:ext cx="48640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Futura Hv BT" panose="020B0702020204020204" pitchFamily="34" charset="0"/>
              </a:rPr>
              <a:t>Public schools with reported cases in Lane County</a:t>
            </a:r>
            <a:endParaRPr lang="en-US" sz="2500" dirty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8" y="152401"/>
            <a:ext cx="11980984" cy="132733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All Bad----and It’s Getting Worse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8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perhaps it could be even worse</a:t>
            </a:r>
          </a:p>
          <a:p>
            <a:pPr marL="0" indent="0" algn="ctr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84" y="1722682"/>
            <a:ext cx="6260123" cy="37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2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0092" y="281354"/>
            <a:ext cx="11684000" cy="876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Lane County Syphilis: 2018 Update 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1828801" y="1981201"/>
            <a:ext cx="47053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800" dirty="0"/>
          </a:p>
          <a:p>
            <a:endParaRPr lang="en-US" altLang="en-US" sz="2000" dirty="0"/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1092200" y="6227764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dirty="0"/>
              <a:t>*Updated </a:t>
            </a:r>
            <a:r>
              <a:rPr lang="en-US" altLang="en-US" sz="1400" dirty="0" smtClean="0"/>
              <a:t>to October 31, </a:t>
            </a:r>
            <a:r>
              <a:rPr lang="en-US" altLang="en-US" sz="1400" dirty="0"/>
              <a:t>2018</a:t>
            </a: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685925"/>
            <a:ext cx="10009553" cy="43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6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Is Near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0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rtlCol="0"/>
          <a:lstStyle/>
          <a:p>
            <a:pPr algn="l">
              <a:defRPr/>
            </a:pPr>
            <a:fld id="{6A8C81DF-D9B8-40FE-8570-AFAED3F8F2E1}" type="slidenum">
              <a:rPr lang="en-US" altLang="en-US" smtClean="0">
                <a:ea typeface="+mn-ea"/>
              </a:rPr>
              <a:pPr algn="l">
                <a:defRPr/>
              </a:pPr>
              <a:t>3</a:t>
            </a:fld>
            <a:endParaRPr lang="en-US" altLang="en-US">
              <a:ea typeface="+mn-ea"/>
            </a:endParaRP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4" y="560389"/>
            <a:ext cx="11116733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768" y="6060831"/>
            <a:ext cx="717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year cost of congenital syphilis = $67,159 standardized to 2006 dollars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6" y="187569"/>
            <a:ext cx="10873154" cy="12074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Lane County Gonorrhea: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201" y="1981201"/>
            <a:ext cx="184731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altLang="en-US" sz="1600" dirty="0"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1919817" y="6096001"/>
            <a:ext cx="19752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1400" dirty="0" smtClean="0"/>
          </a:p>
          <a:p>
            <a:r>
              <a:rPr lang="en-US" altLang="en-US" sz="1400" dirty="0" smtClean="0"/>
              <a:t>*</a:t>
            </a:r>
            <a:r>
              <a:rPr lang="en-US" altLang="en-US" sz="1400" dirty="0"/>
              <a:t>Up to </a:t>
            </a:r>
            <a:r>
              <a:rPr lang="en-US" altLang="en-US" sz="1400" dirty="0" smtClean="0"/>
              <a:t>October 31, </a:t>
            </a:r>
            <a:r>
              <a:rPr lang="en-US" altLang="en-US" sz="1400" dirty="0"/>
              <a:t>2018</a:t>
            </a:r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" y="1757363"/>
            <a:ext cx="7866185" cy="46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92" y="3110522"/>
            <a:ext cx="3200950" cy="126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152401"/>
            <a:ext cx="11875477" cy="112541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Acute Flaccid Myelitis:  21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Century Polio??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1711569"/>
            <a:ext cx="10011507" cy="494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6523"/>
            <a:ext cx="12133382" cy="14302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Literacy, e-Cigs &amp; Vaccines: Oh My!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59262" y="4443047"/>
            <a:ext cx="397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32" y="2110154"/>
            <a:ext cx="3667854" cy="384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1341558"/>
            <a:ext cx="7971692" cy="534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6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15" y="152400"/>
            <a:ext cx="10990385" cy="109024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Health Literacy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359878"/>
            <a:ext cx="11441723" cy="48170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degree to which an individual has the capacity to obtain, </a:t>
            </a:r>
            <a:r>
              <a:rPr lang="en-US" dirty="0" smtClean="0"/>
              <a:t>process, communicate, </a:t>
            </a:r>
            <a:r>
              <a:rPr lang="en-US" dirty="0"/>
              <a:t>and understand basic health information and services to make appropriate health decisions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Are residents in your counties health literate?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32" y="2614245"/>
            <a:ext cx="3571875" cy="394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8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Healthy Literacy: </a:t>
            </a:r>
            <a:r>
              <a:rPr lang="en-US" sz="5400" b="1" dirty="0" smtClean="0"/>
              <a:t>The War Around Us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91" y="1825625"/>
            <a:ext cx="11195539" cy="49385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Yale University:  Rudd Center for Food Policy and Obesity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Fast food industry spends more on advertising in 4 days than our national public health system spends in an entire year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Less </a:t>
            </a:r>
            <a:r>
              <a:rPr lang="en-US" dirty="0"/>
              <a:t>than 1% of all kids’ meals meet recommended nutrition </a:t>
            </a:r>
            <a:r>
              <a:rPr lang="en-US" dirty="0" smtClean="0"/>
              <a:t>standards (33 out of 5,427 meals)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7" y="175847"/>
            <a:ext cx="1185203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Killing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Health:  Product Marketing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5016"/>
            <a:ext cx="7573108" cy="47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30" y="2051539"/>
            <a:ext cx="2895602" cy="387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2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714</Words>
  <Application>Microsoft Macintosh PowerPoint</Application>
  <PresentationFormat>Custom</PresentationFormat>
  <Paragraphs>159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It’s All Bad……….And It’s Getting Worse</vt:lpstr>
      <vt:lpstr>Lane County Syphilis: 2018 Update </vt:lpstr>
      <vt:lpstr>PowerPoint Presentation</vt:lpstr>
      <vt:lpstr>Lane County Gonorrhea:  2018 Update </vt:lpstr>
      <vt:lpstr>Acute Flaccid Myelitis:  21st Century Polio??</vt:lpstr>
      <vt:lpstr>   Health Literacy, e-Cigs &amp; Vaccines: Oh My! </vt:lpstr>
      <vt:lpstr>Health Literacy</vt:lpstr>
      <vt:lpstr>Healthy Literacy: The War Around Us</vt:lpstr>
      <vt:lpstr>Killing Health:  Product Marketing</vt:lpstr>
      <vt:lpstr>Health Literacy:  Tobacco</vt:lpstr>
      <vt:lpstr>Health Literacy:  E-cigarettes </vt:lpstr>
      <vt:lpstr>Common Causes of Death:  USA</vt:lpstr>
      <vt:lpstr>Vaccination &amp; Prevention of Disease</vt:lpstr>
      <vt:lpstr>PowerPoint Presentation</vt:lpstr>
      <vt:lpstr>What About Healthcare Worker Vax Rates?</vt:lpstr>
      <vt:lpstr>PowerPoint Presentation</vt:lpstr>
      <vt:lpstr>PowerPoint Presentation</vt:lpstr>
      <vt:lpstr>PowerPoint Presentation</vt:lpstr>
      <vt:lpstr>It’s All Bad----and It’s Getting Worse</vt:lpstr>
      <vt:lpstr> 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Skalabrin, Elaine (MD)</dc:creator>
  <cp:lastModifiedBy>Morgan D. Cowling</cp:lastModifiedBy>
  <cp:revision>110</cp:revision>
  <dcterms:created xsi:type="dcterms:W3CDTF">2017-04-09T16:44:19Z</dcterms:created>
  <dcterms:modified xsi:type="dcterms:W3CDTF">2018-11-14T04:33:54Z</dcterms:modified>
</cp:coreProperties>
</file>