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9" r:id="rId1"/>
  </p:sldMasterIdLst>
  <p:notesMasterIdLst>
    <p:notesMasterId r:id="rId17"/>
  </p:notesMasterIdLst>
  <p:handoutMasterIdLst>
    <p:handoutMasterId r:id="rId18"/>
  </p:handoutMasterIdLst>
  <p:sldIdLst>
    <p:sldId id="256" r:id="rId2"/>
    <p:sldId id="278" r:id="rId3"/>
    <p:sldId id="279" r:id="rId4"/>
    <p:sldId id="283" r:id="rId5"/>
    <p:sldId id="280" r:id="rId6"/>
    <p:sldId id="257" r:id="rId7"/>
    <p:sldId id="263" r:id="rId8"/>
    <p:sldId id="267" r:id="rId9"/>
    <p:sldId id="268" r:id="rId10"/>
    <p:sldId id="275" r:id="rId11"/>
    <p:sldId id="269" r:id="rId12"/>
    <p:sldId id="270" r:id="rId13"/>
    <p:sldId id="281" r:id="rId14"/>
    <p:sldId id="284" r:id="rId15"/>
    <p:sldId id="28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19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89" d="100"/>
          <a:sy n="89" d="100"/>
        </p:scale>
        <p:origin x="-616"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652270-496A-4DE8-861A-C83220E677CE}" type="doc">
      <dgm:prSet loTypeId="urn:microsoft.com/office/officeart/2005/8/layout/process1" loCatId="process" qsTypeId="urn:microsoft.com/office/officeart/2005/8/quickstyle/simple1" qsCatId="simple" csTypeId="urn:microsoft.com/office/officeart/2005/8/colors/accent1_2" csCatId="accent1" phldr="1"/>
      <dgm:spPr/>
    </dgm:pt>
    <dgm:pt modelId="{10D77D65-21C3-4008-9C11-98CDB6E5D7EC}" type="pres">
      <dgm:prSet presAssocID="{FD652270-496A-4DE8-861A-C83220E677CE}" presName="Name0" presStyleCnt="0">
        <dgm:presLayoutVars>
          <dgm:dir/>
          <dgm:resizeHandles val="exact"/>
        </dgm:presLayoutVars>
      </dgm:prSet>
      <dgm:spPr/>
    </dgm:pt>
  </dgm:ptLst>
  <dgm:cxnLst>
    <dgm:cxn modelId="{165A9498-AF37-425F-AB00-05599C36782A}" type="presOf" srcId="{FD652270-496A-4DE8-861A-C83220E677CE}" destId="{10D77D65-21C3-4008-9C11-98CDB6E5D7E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3BAD52-B8A0-4849-898E-B13433024C0C}" type="datetimeFigureOut">
              <a:rPr lang="en-US" smtClean="0"/>
              <a:t>11/12/18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AE7197-70A3-4C96-91ED-4275CBC5D977}" type="slidenum">
              <a:rPr lang="en-US" smtClean="0"/>
              <a:t>‹#›</a:t>
            </a:fld>
            <a:endParaRPr lang="en-US"/>
          </a:p>
        </p:txBody>
      </p:sp>
    </p:spTree>
    <p:extLst>
      <p:ext uri="{BB962C8B-B14F-4D97-AF65-F5344CB8AC3E}">
        <p14:creationId xmlns:p14="http://schemas.microsoft.com/office/powerpoint/2010/main" val="218334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079D5-8EA5-4306-AE4F-148269B8DD6A}" type="datetimeFigureOut">
              <a:rPr lang="en-US" smtClean="0"/>
              <a:t>11/12/18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90BC7-DA6C-4DCE-A961-C242681B566F}" type="slidenum">
              <a:rPr lang="en-US" smtClean="0"/>
              <a:t>‹#›</a:t>
            </a:fld>
            <a:endParaRPr lang="en-US"/>
          </a:p>
        </p:txBody>
      </p:sp>
    </p:spTree>
    <p:extLst>
      <p:ext uri="{BB962C8B-B14F-4D97-AF65-F5344CB8AC3E}">
        <p14:creationId xmlns:p14="http://schemas.microsoft.com/office/powerpoint/2010/main" val="2718026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B90BC7-DA6C-4DCE-A961-C242681B566F}" type="slidenum">
              <a:rPr lang="en-US" smtClean="0"/>
              <a:t>6</a:t>
            </a:fld>
            <a:endParaRPr lang="en-US"/>
          </a:p>
        </p:txBody>
      </p:sp>
    </p:spTree>
    <p:extLst>
      <p:ext uri="{BB962C8B-B14F-4D97-AF65-F5344CB8AC3E}">
        <p14:creationId xmlns:p14="http://schemas.microsoft.com/office/powerpoint/2010/main" val="3963611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B90BC7-DA6C-4DCE-A961-C242681B566F}" type="slidenum">
              <a:rPr lang="en-US" smtClean="0"/>
              <a:t>7</a:t>
            </a:fld>
            <a:endParaRPr lang="en-US"/>
          </a:p>
        </p:txBody>
      </p:sp>
    </p:spTree>
    <p:extLst>
      <p:ext uri="{BB962C8B-B14F-4D97-AF65-F5344CB8AC3E}">
        <p14:creationId xmlns:p14="http://schemas.microsoft.com/office/powerpoint/2010/main" val="2932571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B90BC7-DA6C-4DCE-A961-C242681B566F}" type="slidenum">
              <a:rPr lang="en-US" smtClean="0"/>
              <a:t>9</a:t>
            </a:fld>
            <a:endParaRPr lang="en-US"/>
          </a:p>
        </p:txBody>
      </p:sp>
    </p:spTree>
    <p:extLst>
      <p:ext uri="{BB962C8B-B14F-4D97-AF65-F5344CB8AC3E}">
        <p14:creationId xmlns:p14="http://schemas.microsoft.com/office/powerpoint/2010/main" val="315107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B90BC7-DA6C-4DCE-A961-C242681B566F}" type="slidenum">
              <a:rPr lang="en-US" smtClean="0"/>
              <a:t>11</a:t>
            </a:fld>
            <a:endParaRPr lang="en-US"/>
          </a:p>
        </p:txBody>
      </p:sp>
    </p:spTree>
    <p:extLst>
      <p:ext uri="{BB962C8B-B14F-4D97-AF65-F5344CB8AC3E}">
        <p14:creationId xmlns:p14="http://schemas.microsoft.com/office/powerpoint/2010/main" val="324373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23611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577455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838956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440828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05778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625641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520996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19708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11/12/18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30095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11/12/18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890675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00710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11/12/18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31548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8.jp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69964" y="1181100"/>
            <a:ext cx="10640935" cy="1866900"/>
          </a:xfrm>
        </p:spPr>
        <p:txBody>
          <a:bodyPr>
            <a:normAutofit fontScale="90000"/>
          </a:bodyPr>
          <a:lstStyle/>
          <a:p>
            <a:pPr algn="ctr"/>
            <a:r>
              <a:rPr lang="en-US" sz="7200" b="1" dirty="0">
                <a:latin typeface="Bahnschrift SemiLight" panose="020B0502040204020203" pitchFamily="34" charset="0"/>
              </a:rPr>
              <a:t>Improving the Health of Moms and Babies</a:t>
            </a:r>
            <a:r>
              <a:rPr lang="en-US" dirty="0" smtClean="0"/>
              <a:t/>
            </a:r>
            <a:br>
              <a:rPr lang="en-US" dirty="0" smtClean="0"/>
            </a:br>
            <a:r>
              <a:rPr lang="en-US" dirty="0" smtClean="0"/>
              <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4901" y="3276600"/>
            <a:ext cx="4484765" cy="2520910"/>
          </a:xfrm>
          <a:prstGeom prst="rect">
            <a:avLst/>
          </a:prstGeom>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8825" y="18402299"/>
            <a:ext cx="2281921"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1" y="2076218"/>
            <a:ext cx="11963400" cy="646331"/>
          </a:xfrm>
          <a:prstGeom prst="rect">
            <a:avLst/>
          </a:prstGeom>
          <a:noFill/>
        </p:spPr>
        <p:txBody>
          <a:bodyPr wrap="square" rtlCol="0">
            <a:spAutoFit/>
          </a:bodyPr>
          <a:lstStyle/>
          <a:p>
            <a:pPr algn="ctr"/>
            <a:r>
              <a:rPr lang="en-US" sz="3600" dirty="0"/>
              <a:t>Through Partnership, Collaboration </a:t>
            </a:r>
            <a:r>
              <a:rPr lang="en-US" sz="3600" dirty="0" smtClean="0"/>
              <a:t>and </a:t>
            </a:r>
            <a:r>
              <a:rPr lang="en-US" sz="3600" dirty="0"/>
              <a:t>System Level Work. </a:t>
            </a:r>
          </a:p>
        </p:txBody>
      </p:sp>
    </p:spTree>
    <p:extLst>
      <p:ext uri="{BB962C8B-B14F-4D97-AF65-F5344CB8AC3E}">
        <p14:creationId xmlns:p14="http://schemas.microsoft.com/office/powerpoint/2010/main" val="203394780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Behaviorist Integration </a:t>
            </a:r>
            <a:endParaRPr lang="en-US" dirty="0"/>
          </a:p>
        </p:txBody>
      </p:sp>
      <p:sp>
        <p:nvSpPr>
          <p:cNvPr id="3" name="Content Placeholder 2"/>
          <p:cNvSpPr>
            <a:spLocks noGrp="1"/>
          </p:cNvSpPr>
          <p:nvPr>
            <p:ph idx="1"/>
          </p:nvPr>
        </p:nvSpPr>
        <p:spPr>
          <a:xfrm>
            <a:off x="1097280" y="1845734"/>
            <a:ext cx="10058400" cy="4339166"/>
          </a:xfrm>
        </p:spPr>
        <p:txBody>
          <a:bodyPr>
            <a:normAutofit/>
          </a:bodyPr>
          <a:lstStyle/>
          <a:p>
            <a:pPr marL="0" indent="0">
              <a:spcBef>
                <a:spcPts val="600"/>
              </a:spcBef>
              <a:buNone/>
            </a:pPr>
            <a:endParaRPr lang="en-US" sz="800" dirty="0" smtClean="0"/>
          </a:p>
          <a:p>
            <a:pPr>
              <a:spcBef>
                <a:spcPts val="600"/>
              </a:spcBef>
              <a:buFont typeface="Arial" panose="020B0604020202020204" pitchFamily="34" charset="0"/>
              <a:buChar char="•"/>
            </a:pPr>
            <a:r>
              <a:rPr lang="en-US" sz="2400" dirty="0" smtClean="0"/>
              <a:t>Provider consultation</a:t>
            </a:r>
          </a:p>
          <a:p>
            <a:pPr marL="0" indent="0">
              <a:spcBef>
                <a:spcPts val="600"/>
              </a:spcBef>
              <a:buNone/>
            </a:pPr>
            <a:endParaRPr lang="en-US" sz="2400" dirty="0" smtClean="0"/>
          </a:p>
          <a:p>
            <a:pPr>
              <a:spcBef>
                <a:spcPts val="600"/>
              </a:spcBef>
              <a:buFont typeface="Arial" panose="020B0604020202020204" pitchFamily="34" charset="0"/>
              <a:buChar char="•"/>
            </a:pPr>
            <a:r>
              <a:rPr lang="en-US" sz="2400" dirty="0" smtClean="0"/>
              <a:t>Conducts risk assessments </a:t>
            </a:r>
          </a:p>
          <a:p>
            <a:pPr marL="0" indent="0">
              <a:spcBef>
                <a:spcPts val="600"/>
              </a:spcBef>
              <a:buNone/>
            </a:pPr>
            <a:endParaRPr lang="en-US" sz="2400" dirty="0" smtClean="0"/>
          </a:p>
          <a:p>
            <a:pPr>
              <a:spcBef>
                <a:spcPts val="600"/>
              </a:spcBef>
              <a:buFont typeface="Arial" panose="020B0604020202020204" pitchFamily="34" charset="0"/>
              <a:buChar char="•"/>
            </a:pPr>
            <a:r>
              <a:rPr lang="en-US" sz="2400" dirty="0"/>
              <a:t>Provides brief behavioral and cognitive </a:t>
            </a:r>
            <a:r>
              <a:rPr lang="en-US" sz="2400" dirty="0" smtClean="0"/>
              <a:t>                                                                               behavioral interventions </a:t>
            </a:r>
            <a:r>
              <a:rPr lang="en-US" sz="2400" dirty="0"/>
              <a:t>for </a:t>
            </a:r>
            <a:r>
              <a:rPr lang="en-US" sz="2400" dirty="0" smtClean="0"/>
              <a:t>patients</a:t>
            </a:r>
          </a:p>
          <a:p>
            <a:pPr marL="0" indent="0">
              <a:spcBef>
                <a:spcPts val="600"/>
              </a:spcBef>
              <a:buNone/>
            </a:pPr>
            <a:endParaRPr lang="en-US" sz="2400" dirty="0" smtClean="0"/>
          </a:p>
          <a:p>
            <a:pPr>
              <a:spcBef>
                <a:spcPts val="600"/>
              </a:spcBef>
              <a:buFont typeface="Arial" panose="020B0604020202020204" pitchFamily="34" charset="0"/>
              <a:buChar char="•"/>
            </a:pPr>
            <a:r>
              <a:rPr lang="en-US" sz="2400" dirty="0" smtClean="0"/>
              <a:t>Triages and facilitated referrals for patients </a:t>
            </a:r>
            <a:r>
              <a:rPr lang="en-US" sz="2400" dirty="0"/>
              <a:t>with severe or high-risk behavioral problems to </a:t>
            </a:r>
            <a:r>
              <a:rPr lang="en-US" sz="2400" dirty="0" smtClean="0"/>
              <a:t>other </a:t>
            </a:r>
            <a:r>
              <a:rPr lang="en-US" sz="2400" dirty="0"/>
              <a:t>community resources for specialty </a:t>
            </a:r>
            <a:r>
              <a:rPr lang="en-US" sz="2400" dirty="0" smtClean="0"/>
              <a:t>mental health </a:t>
            </a:r>
            <a:r>
              <a:rPr lang="en-US" sz="2400" dirty="0"/>
              <a:t>services </a:t>
            </a:r>
            <a:endParaRPr lang="en-US" sz="2400"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7040562" y="445701"/>
            <a:ext cx="4618037" cy="4295627"/>
          </a:xfrm>
          <a:prstGeom prst="rect">
            <a:avLst/>
          </a:prstGeom>
        </p:spPr>
      </p:pic>
    </p:spTree>
    <p:extLst>
      <p:ext uri="{BB962C8B-B14F-4D97-AF65-F5344CB8AC3E}">
        <p14:creationId xmlns:p14="http://schemas.microsoft.com/office/powerpoint/2010/main" val="325430592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300" y="608338"/>
            <a:ext cx="10058400" cy="1364397"/>
          </a:xfrm>
        </p:spPr>
        <p:txBody>
          <a:bodyPr/>
          <a:lstStyle/>
          <a:p>
            <a:r>
              <a:rPr lang="en-US" dirty="0" smtClean="0"/>
              <a:t>Case Management </a:t>
            </a:r>
            <a:br>
              <a:rPr lang="en-US" dirty="0" smtClean="0"/>
            </a:br>
            <a:endParaRPr lang="en-US" sz="3600" dirty="0"/>
          </a:p>
        </p:txBody>
      </p:sp>
      <p:pic>
        <p:nvPicPr>
          <p:cNvPr id="4" name="Content Placeholder 3"/>
          <p:cNvPicPr>
            <a:picLocks noGrp="1" noChangeAspect="1"/>
          </p:cNvPicPr>
          <p:nvPr>
            <p:ph sz="half" idx="1"/>
          </p:nvPr>
        </p:nvPicPr>
        <p:blipFill>
          <a:blip r:embed="rId3"/>
          <a:stretch>
            <a:fillRect/>
          </a:stretch>
        </p:blipFill>
        <p:spPr>
          <a:xfrm>
            <a:off x="8462195" y="185003"/>
            <a:ext cx="2693485" cy="6072953"/>
          </a:xfrm>
          <a:prstGeom prst="rect">
            <a:avLst/>
          </a:prstGeom>
        </p:spPr>
      </p:pic>
      <p:sp>
        <p:nvSpPr>
          <p:cNvPr id="5" name="Content Placeholder 4"/>
          <p:cNvSpPr>
            <a:spLocks noGrp="1"/>
          </p:cNvSpPr>
          <p:nvPr>
            <p:ph sz="half" idx="2"/>
          </p:nvPr>
        </p:nvSpPr>
        <p:spPr>
          <a:xfrm>
            <a:off x="1130300" y="1972735"/>
            <a:ext cx="4937760" cy="4023360"/>
          </a:xfrm>
        </p:spPr>
        <p:txBody>
          <a:bodyPr>
            <a:normAutofit/>
          </a:bodyPr>
          <a:lstStyle/>
          <a:p>
            <a:pPr algn="ctr"/>
            <a:endParaRPr lang="en-US" sz="3600" dirty="0" smtClean="0"/>
          </a:p>
          <a:p>
            <a:pPr algn="ctr"/>
            <a:r>
              <a:rPr lang="en-US" sz="3600" dirty="0" smtClean="0"/>
              <a:t>Maternal </a:t>
            </a:r>
            <a:r>
              <a:rPr lang="en-US" sz="3600" dirty="0"/>
              <a:t>Child Health </a:t>
            </a:r>
            <a:r>
              <a:rPr lang="en-US" sz="3600" dirty="0" smtClean="0"/>
              <a:t>Public Health Nurse</a:t>
            </a:r>
          </a:p>
        </p:txBody>
      </p:sp>
    </p:spTree>
    <p:extLst>
      <p:ext uri="{BB962C8B-B14F-4D97-AF65-F5344CB8AC3E}">
        <p14:creationId xmlns:p14="http://schemas.microsoft.com/office/powerpoint/2010/main" val="164780932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442200" y="2606412"/>
            <a:ext cx="3581400" cy="3581400"/>
          </a:xfrm>
          <a:prstGeom prst="rect">
            <a:avLst/>
          </a:prstGeom>
        </p:spPr>
      </p:pic>
      <p:sp>
        <p:nvSpPr>
          <p:cNvPr id="2" name="Title 1"/>
          <p:cNvSpPr>
            <a:spLocks noGrp="1"/>
          </p:cNvSpPr>
          <p:nvPr>
            <p:ph type="title"/>
          </p:nvPr>
        </p:nvSpPr>
        <p:spPr/>
        <p:txBody>
          <a:bodyPr>
            <a:normAutofit/>
          </a:bodyPr>
          <a:lstStyle/>
          <a:p>
            <a:pPr marL="91440" lvl="0" indent="-91440">
              <a:lnSpc>
                <a:spcPct val="90000"/>
              </a:lnSpc>
              <a:spcBef>
                <a:spcPts val="1200"/>
              </a:spcBef>
              <a:spcAft>
                <a:spcPts val="200"/>
              </a:spcAft>
            </a:pPr>
            <a:r>
              <a:rPr lang="en-US" spc="0" dirty="0" smtClean="0">
                <a:solidFill>
                  <a:prstClr val="black">
                    <a:lumMod val="75000"/>
                    <a:lumOff val="25000"/>
                  </a:prstClr>
                </a:solidFill>
                <a:latin typeface="Calibri" panose="020F0502020204030204"/>
                <a:ea typeface="+mn-ea"/>
                <a:cs typeface="+mn-cs"/>
              </a:rPr>
              <a:t>Primary </a:t>
            </a:r>
            <a:r>
              <a:rPr lang="en-US" spc="0" dirty="0">
                <a:solidFill>
                  <a:prstClr val="black">
                    <a:lumMod val="75000"/>
                    <a:lumOff val="25000"/>
                  </a:prstClr>
                </a:solidFill>
                <a:latin typeface="Calibri" panose="020F0502020204030204"/>
                <a:ea typeface="+mn-ea"/>
                <a:cs typeface="+mn-cs"/>
              </a:rPr>
              <a:t>Care Provider Linkage</a:t>
            </a:r>
            <a:r>
              <a:rPr lang="en-US" sz="2400" spc="0" dirty="0">
                <a:solidFill>
                  <a:prstClr val="black">
                    <a:lumMod val="75000"/>
                    <a:lumOff val="25000"/>
                  </a:prstClr>
                </a:solidFill>
                <a:latin typeface="Calibri" panose="020F0502020204030204"/>
                <a:ea typeface="+mn-ea"/>
                <a:cs typeface="+mn-cs"/>
              </a:rPr>
              <a:t/>
            </a:r>
            <a:br>
              <a:rPr lang="en-US" sz="2400" spc="0" dirty="0">
                <a:solidFill>
                  <a:prstClr val="black">
                    <a:lumMod val="75000"/>
                    <a:lumOff val="25000"/>
                  </a:prstClr>
                </a:solidFill>
                <a:latin typeface="Calibri" panose="020F0502020204030204"/>
                <a:ea typeface="+mn-ea"/>
                <a:cs typeface="+mn-cs"/>
              </a:rPr>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endParaRPr lang="en-US" sz="2400" dirty="0" smtClean="0"/>
          </a:p>
          <a:p>
            <a:pPr>
              <a:buFont typeface="Arial" panose="020B0604020202020204" pitchFamily="34" charset="0"/>
              <a:buChar char="•"/>
            </a:pPr>
            <a:r>
              <a:rPr lang="en-US" sz="2400" dirty="0" smtClean="0"/>
              <a:t>Additional </a:t>
            </a:r>
            <a:r>
              <a:rPr lang="en-US" sz="2400" dirty="0"/>
              <a:t>a</a:t>
            </a:r>
            <a:r>
              <a:rPr lang="en-US" sz="2400" dirty="0" smtClean="0"/>
              <a:t>ssessment after birth</a:t>
            </a:r>
          </a:p>
          <a:p>
            <a:pPr>
              <a:buFont typeface="Arial" panose="020B0604020202020204" pitchFamily="34" charset="0"/>
              <a:buChar char="•"/>
            </a:pPr>
            <a:r>
              <a:rPr lang="en-US" sz="2400" dirty="0" smtClean="0"/>
              <a:t>Assuring knowledge of </a:t>
            </a:r>
            <a:r>
              <a:rPr lang="en-US" sz="2400" dirty="0"/>
              <a:t>p</a:t>
            </a:r>
            <a:r>
              <a:rPr lang="en-US" sz="2400" dirty="0" smtClean="0"/>
              <a:t>rimary </a:t>
            </a:r>
            <a:r>
              <a:rPr lang="en-US" sz="2400" dirty="0"/>
              <a:t>c</a:t>
            </a:r>
            <a:r>
              <a:rPr lang="en-US" sz="2400" dirty="0" smtClean="0"/>
              <a:t>are provider for mom and baby</a:t>
            </a:r>
          </a:p>
          <a:p>
            <a:pPr>
              <a:buFont typeface="Arial" panose="020B0604020202020204" pitchFamily="34" charset="0"/>
              <a:buChar char="•"/>
            </a:pPr>
            <a:r>
              <a:rPr lang="en-US" sz="2400" dirty="0" smtClean="0"/>
              <a:t>CCO birth assignment</a:t>
            </a:r>
            <a:r>
              <a:rPr lang="en-US" sz="2400" i="1" u="sng" dirty="0" smtClean="0"/>
              <a:t> prior </a:t>
            </a:r>
            <a:r>
              <a:rPr lang="en-US" sz="2400" dirty="0" smtClean="0"/>
              <a:t>to baby being born</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55368346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Work in Action</a:t>
            </a:r>
            <a:endParaRPr lang="en-US" dirty="0"/>
          </a:p>
        </p:txBody>
      </p:sp>
      <p:pic>
        <p:nvPicPr>
          <p:cNvPr id="4" name="Content Placeholder 3"/>
          <p:cNvPicPr>
            <a:picLocks noGrp="1" noChangeAspect="1"/>
          </p:cNvPicPr>
          <p:nvPr>
            <p:ph idx="1"/>
          </p:nvPr>
        </p:nvPicPr>
        <p:blipFill>
          <a:blip r:embed="rId2"/>
          <a:stretch>
            <a:fillRect/>
          </a:stretch>
        </p:blipFill>
        <p:spPr>
          <a:xfrm>
            <a:off x="3443333" y="1846263"/>
            <a:ext cx="5365659" cy="4022725"/>
          </a:xfrm>
          <a:prstGeom prst="rect">
            <a:avLst/>
          </a:prstGeom>
        </p:spPr>
      </p:pic>
    </p:spTree>
    <p:extLst>
      <p:ext uri="{BB962C8B-B14F-4D97-AF65-F5344CB8AC3E}">
        <p14:creationId xmlns:p14="http://schemas.microsoft.com/office/powerpoint/2010/main" val="320044991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52801574"/>
              </p:ext>
            </p:extLst>
          </p:nvPr>
        </p:nvGraphicFramePr>
        <p:xfrm>
          <a:off x="114300" y="304800"/>
          <a:ext cx="11874500" cy="5833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Michigan No Insurance State Fee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612" y="304800"/>
            <a:ext cx="1270000" cy="1270000"/>
          </a:xfrm>
          <a:prstGeom prst="rect">
            <a:avLst/>
          </a:prstGeom>
        </p:spPr>
      </p:pic>
      <p:pic>
        <p:nvPicPr>
          <p:cNvPr id="6" name="Picture 5" descr="Nurse Hat Clipart Black And White - Clip Art Library"/>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22126" y="1754064"/>
            <a:ext cx="1878512" cy="1183463"/>
          </a:xfrm>
          <a:prstGeom prst="rect">
            <a:avLst/>
          </a:prstGeom>
        </p:spPr>
      </p:pic>
      <p:pic>
        <p:nvPicPr>
          <p:cNvPr id="11" name="Picture 10"/>
          <p:cNvPicPr>
            <a:picLocks noChangeAspect="1"/>
          </p:cNvPicPr>
          <p:nvPr/>
        </p:nvPicPr>
        <p:blipFill>
          <a:blip r:embed="rId9"/>
          <a:stretch>
            <a:fillRect/>
          </a:stretch>
        </p:blipFill>
        <p:spPr>
          <a:xfrm>
            <a:off x="5983685" y="2671910"/>
            <a:ext cx="2599046" cy="1496833"/>
          </a:xfrm>
          <a:prstGeom prst="rect">
            <a:avLst/>
          </a:prstGeom>
        </p:spPr>
      </p:pic>
      <p:sp>
        <p:nvSpPr>
          <p:cNvPr id="14" name="Right Arrow 13"/>
          <p:cNvSpPr/>
          <p:nvPr/>
        </p:nvSpPr>
        <p:spPr>
          <a:xfrm rot="1682437">
            <a:off x="1648484" y="1310879"/>
            <a:ext cx="838200" cy="52784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506786">
            <a:off x="5073092" y="2685206"/>
            <a:ext cx="838200" cy="52784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657329">
            <a:off x="8281266" y="3862582"/>
            <a:ext cx="838200" cy="52784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10"/>
          <a:stretch>
            <a:fillRect/>
          </a:stretch>
        </p:blipFill>
        <p:spPr>
          <a:xfrm>
            <a:off x="9954327" y="2108685"/>
            <a:ext cx="1662113" cy="3985497"/>
          </a:xfrm>
          <a:prstGeom prst="rect">
            <a:avLst/>
          </a:prstGeom>
        </p:spPr>
      </p:pic>
    </p:spTree>
    <p:extLst>
      <p:ext uri="{BB962C8B-B14F-4D97-AF65-F5344CB8AC3E}">
        <p14:creationId xmlns:p14="http://schemas.microsoft.com/office/powerpoint/2010/main" val="138661126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3073400" y="271463"/>
            <a:ext cx="6248400" cy="5787078"/>
          </a:xfrm>
          <a:prstGeom prst="rect">
            <a:avLst/>
          </a:prstGeom>
        </p:spPr>
      </p:pic>
    </p:spTree>
    <p:extLst>
      <p:ext uri="{BB962C8B-B14F-4D97-AF65-F5344CB8AC3E}">
        <p14:creationId xmlns:p14="http://schemas.microsoft.com/office/powerpoint/2010/main" val="108201463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pic>
        <p:nvPicPr>
          <p:cNvPr id="4" name="Content Placeholder 3" descr="Sé tu mejor versión: La Sombra, 2ª Par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47247" y="3314700"/>
            <a:ext cx="3971716" cy="2986088"/>
          </a:xfrm>
        </p:spPr>
      </p:pic>
      <p:sp>
        <p:nvSpPr>
          <p:cNvPr id="5" name="TextBox 4"/>
          <p:cNvSpPr txBox="1"/>
          <p:nvPr/>
        </p:nvSpPr>
        <p:spPr>
          <a:xfrm>
            <a:off x="355600" y="2171700"/>
            <a:ext cx="7454900" cy="443198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Oregon women are suffering from significant behavioral health challenges that impact them and their babies.</a:t>
            </a:r>
          </a:p>
          <a:p>
            <a:endParaRPr lang="en-US" sz="2400" dirty="0" smtClean="0"/>
          </a:p>
          <a:p>
            <a:pPr marL="285750" indent="-285750">
              <a:buFont typeface="Arial" panose="020B0604020202020204" pitchFamily="34" charset="0"/>
              <a:buChar char="•"/>
            </a:pPr>
            <a:r>
              <a:rPr lang="en-US" sz="2400" dirty="0" smtClean="0"/>
              <a:t>Our health system is </a:t>
            </a:r>
            <a:r>
              <a:rPr lang="en-US" sz="2400" i="1" u="sng" dirty="0" smtClean="0"/>
              <a:t>reactive</a:t>
            </a:r>
            <a:r>
              <a:rPr lang="en-US" sz="2400" dirty="0" smtClean="0"/>
              <a:t> instead of </a:t>
            </a:r>
            <a:r>
              <a:rPr lang="en-US" sz="2400" i="1" u="sng" dirty="0" smtClean="0"/>
              <a:t>proactive</a:t>
            </a:r>
            <a:r>
              <a:rPr lang="en-US" sz="2400" dirty="0" smtClean="0"/>
              <a:t> in supporting their psychosocial needs.</a:t>
            </a:r>
          </a:p>
          <a:p>
            <a:endParaRPr lang="en-US" sz="2400" dirty="0" smtClean="0"/>
          </a:p>
          <a:p>
            <a:pPr marL="285750" indent="-285750">
              <a:buFont typeface="Arial" panose="020B0604020202020204" pitchFamily="34" charset="0"/>
              <a:buChar char="•"/>
            </a:pPr>
            <a:r>
              <a:rPr lang="en-US" sz="2400" dirty="0" smtClean="0"/>
              <a:t>Our health system </a:t>
            </a:r>
            <a:r>
              <a:rPr lang="en-US" sz="2400" i="1" dirty="0" smtClean="0"/>
              <a:t>assumes</a:t>
            </a:r>
            <a:r>
              <a:rPr lang="en-US" sz="2400" dirty="0" smtClean="0"/>
              <a:t> it knows who is at risk for poor outcomes.</a:t>
            </a:r>
          </a:p>
          <a:p>
            <a:endParaRPr lang="en-US" sz="2400" dirty="0" smtClean="0"/>
          </a:p>
          <a:p>
            <a:pPr marL="285750" indent="-285750">
              <a:buFont typeface="Arial" panose="020B0604020202020204" pitchFamily="34" charset="0"/>
              <a:buChar char="•"/>
            </a:pPr>
            <a:r>
              <a:rPr lang="en-US" sz="2400" dirty="0" smtClean="0"/>
              <a:t>Our systems are poorly connected and don’t communicate.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0041705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Happens?	</a:t>
            </a:r>
            <a:endParaRPr lang="en-US" dirty="0"/>
          </a:p>
        </p:txBody>
      </p:sp>
      <p:sp>
        <p:nvSpPr>
          <p:cNvPr id="3" name="Content Placeholder 2"/>
          <p:cNvSpPr>
            <a:spLocks noGrp="1"/>
          </p:cNvSpPr>
          <p:nvPr>
            <p:ph idx="1"/>
          </p:nvPr>
        </p:nvSpPr>
        <p:spPr/>
        <p:txBody>
          <a:bodyPr/>
          <a:lstStyle/>
          <a:p>
            <a:pPr marL="0" indent="0">
              <a:buNone/>
            </a:pPr>
            <a:r>
              <a:rPr lang="en-US" sz="3200" dirty="0" smtClean="0"/>
              <a:t>Women and babies fall through the cracks and we see:</a:t>
            </a:r>
          </a:p>
          <a:p>
            <a:pPr marL="0" indent="0">
              <a:buNone/>
            </a:pPr>
            <a:endParaRPr lang="en-US" sz="500" dirty="0" smtClean="0"/>
          </a:p>
          <a:p>
            <a:pPr lvl="1">
              <a:buFont typeface="Arial" panose="020B0604020202020204" pitchFamily="34" charset="0"/>
              <a:buChar char="•"/>
            </a:pPr>
            <a:r>
              <a:rPr lang="en-US" sz="2800" dirty="0" smtClean="0"/>
              <a:t>Low </a:t>
            </a:r>
            <a:r>
              <a:rPr lang="en-US" sz="2800" dirty="0"/>
              <a:t>birthweight </a:t>
            </a:r>
            <a:r>
              <a:rPr lang="en-US" sz="2800" dirty="0" smtClean="0"/>
              <a:t>babies</a:t>
            </a:r>
          </a:p>
          <a:p>
            <a:pPr lvl="1">
              <a:buFont typeface="Arial" panose="020B0604020202020204" pitchFamily="34" charset="0"/>
              <a:buChar char="•"/>
            </a:pPr>
            <a:r>
              <a:rPr lang="en-US" sz="2800" dirty="0" smtClean="0"/>
              <a:t>Premature births</a:t>
            </a:r>
          </a:p>
          <a:p>
            <a:pPr lvl="1">
              <a:buFont typeface="Arial" panose="020B0604020202020204" pitchFamily="34" charset="0"/>
              <a:buChar char="•"/>
            </a:pPr>
            <a:r>
              <a:rPr lang="en-US" sz="2800" dirty="0" smtClean="0"/>
              <a:t>Poor </a:t>
            </a:r>
            <a:r>
              <a:rPr lang="en-US" sz="2800" dirty="0"/>
              <a:t>mother-infant bonding that can lead </a:t>
            </a:r>
            <a:r>
              <a:rPr lang="en-US" sz="2800" dirty="0" smtClean="0"/>
              <a:t>to </a:t>
            </a:r>
            <a:r>
              <a:rPr lang="en-US" sz="2800" dirty="0"/>
              <a:t>c</a:t>
            </a:r>
            <a:r>
              <a:rPr lang="en-US" sz="2800" dirty="0" smtClean="0"/>
              <a:t>ognitive</a:t>
            </a:r>
            <a:r>
              <a:rPr lang="en-US" sz="2800" dirty="0"/>
              <a:t>, emotional and </a:t>
            </a:r>
            <a:r>
              <a:rPr lang="en-US" sz="2800" dirty="0" smtClean="0"/>
              <a:t>behavioral </a:t>
            </a:r>
            <a:r>
              <a:rPr lang="en-US" sz="2800" dirty="0"/>
              <a:t>problems in </a:t>
            </a:r>
            <a:r>
              <a:rPr lang="en-US" sz="2800" dirty="0" smtClean="0"/>
              <a:t>children</a:t>
            </a:r>
          </a:p>
          <a:p>
            <a:pPr lvl="1">
              <a:buFont typeface="Arial" panose="020B0604020202020204" pitchFamily="34" charset="0"/>
              <a:buChar char="•"/>
            </a:pPr>
            <a:r>
              <a:rPr lang="en-US" sz="2800" dirty="0" smtClean="0"/>
              <a:t>Increased cost of care</a:t>
            </a:r>
            <a:endParaRPr lang="en-US" sz="2800" dirty="0"/>
          </a:p>
          <a:p>
            <a:endParaRPr lang="en-US" sz="2400" dirty="0"/>
          </a:p>
        </p:txBody>
      </p:sp>
      <p:pic>
        <p:nvPicPr>
          <p:cNvPr id="4" name="Picture 3"/>
          <p:cNvPicPr>
            <a:picLocks noChangeAspect="1"/>
          </p:cNvPicPr>
          <p:nvPr/>
        </p:nvPicPr>
        <p:blipFill>
          <a:blip r:embed="rId2"/>
          <a:stretch>
            <a:fillRect/>
          </a:stretch>
        </p:blipFill>
        <p:spPr>
          <a:xfrm>
            <a:off x="7714357" y="3971710"/>
            <a:ext cx="3011685" cy="2005758"/>
          </a:xfrm>
          <a:prstGeom prst="rect">
            <a:avLst/>
          </a:prstGeom>
        </p:spPr>
      </p:pic>
    </p:spTree>
    <p:extLst>
      <p:ext uri="{BB962C8B-B14F-4D97-AF65-F5344CB8AC3E}">
        <p14:creationId xmlns:p14="http://schemas.microsoft.com/office/powerpoint/2010/main" val="115686316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Oregon………………..</a:t>
            </a:r>
            <a:endParaRPr lang="en-US" dirty="0"/>
          </a:p>
        </p:txBody>
      </p:sp>
      <p:sp>
        <p:nvSpPr>
          <p:cNvPr id="3" name="Content Placeholder 2"/>
          <p:cNvSpPr>
            <a:spLocks noGrp="1"/>
          </p:cNvSpPr>
          <p:nvPr>
            <p:ph idx="1"/>
          </p:nvPr>
        </p:nvSpPr>
        <p:spPr>
          <a:xfrm>
            <a:off x="1097280" y="1845734"/>
            <a:ext cx="10058400" cy="4326466"/>
          </a:xfrm>
        </p:spPr>
        <p:txBody>
          <a:bodyPr>
            <a:normAutofit/>
          </a:bodyPr>
          <a:lstStyle/>
          <a:p>
            <a:pPr marL="0" indent="0">
              <a:lnSpc>
                <a:spcPct val="110000"/>
              </a:lnSpc>
              <a:spcBef>
                <a:spcPts val="600"/>
              </a:spcBef>
              <a:spcAft>
                <a:spcPts val="600"/>
              </a:spcAft>
              <a:buNone/>
            </a:pPr>
            <a:endParaRPr lang="en-US" sz="1200" dirty="0" smtClean="0">
              <a:cs typeface="Arial" panose="020B0604020202020204" pitchFamily="34" charset="0"/>
            </a:endParaRPr>
          </a:p>
          <a:p>
            <a:pPr>
              <a:lnSpc>
                <a:spcPct val="110000"/>
              </a:lnSpc>
              <a:spcBef>
                <a:spcPts val="600"/>
              </a:spcBef>
              <a:spcAft>
                <a:spcPts val="600"/>
              </a:spcAft>
              <a:buFont typeface="Arial" panose="020B0604020202020204" pitchFamily="34" charset="0"/>
              <a:buChar char="•"/>
            </a:pPr>
            <a:r>
              <a:rPr lang="en-US" sz="2800" dirty="0" smtClean="0">
                <a:cs typeface="Arial" panose="020B0604020202020204" pitchFamily="34" charset="0"/>
              </a:rPr>
              <a:t>10 </a:t>
            </a:r>
            <a:r>
              <a:rPr lang="en-US" sz="2800" dirty="0">
                <a:cs typeface="Arial" panose="020B0604020202020204" pitchFamily="34" charset="0"/>
              </a:rPr>
              <a:t>to </a:t>
            </a:r>
            <a:r>
              <a:rPr lang="en-US" sz="2800" dirty="0" smtClean="0">
                <a:cs typeface="Arial" panose="020B0604020202020204" pitchFamily="34" charset="0"/>
              </a:rPr>
              <a:t>20% of women experience perinatal depression</a:t>
            </a:r>
          </a:p>
          <a:p>
            <a:pPr>
              <a:lnSpc>
                <a:spcPct val="110000"/>
              </a:lnSpc>
              <a:spcBef>
                <a:spcPts val="600"/>
              </a:spcBef>
              <a:spcAft>
                <a:spcPts val="600"/>
              </a:spcAft>
              <a:buFont typeface="Arial" panose="020B0604020202020204" pitchFamily="34" charset="0"/>
              <a:buChar char="•"/>
            </a:pPr>
            <a:r>
              <a:rPr lang="en-US" sz="2800" dirty="0" smtClean="0">
                <a:cs typeface="Arial" panose="020B0604020202020204" pitchFamily="34" charset="0"/>
              </a:rPr>
              <a:t>Those in </a:t>
            </a:r>
            <a:r>
              <a:rPr lang="en-US" sz="2800" dirty="0">
                <a:cs typeface="Arial" panose="020B0604020202020204" pitchFamily="34" charset="0"/>
              </a:rPr>
              <a:t>poverty </a:t>
            </a:r>
            <a:r>
              <a:rPr lang="en-US" sz="2800" dirty="0" smtClean="0">
                <a:cs typeface="Arial" panose="020B0604020202020204" pitchFamily="34" charset="0"/>
              </a:rPr>
              <a:t>have rates as high as 40 </a:t>
            </a:r>
            <a:r>
              <a:rPr lang="en-US" sz="2800" dirty="0">
                <a:cs typeface="Arial" panose="020B0604020202020204" pitchFamily="34" charset="0"/>
              </a:rPr>
              <a:t>to </a:t>
            </a:r>
            <a:r>
              <a:rPr lang="en-US" sz="2800" dirty="0" smtClean="0">
                <a:cs typeface="Arial" panose="020B0604020202020204" pitchFamily="34" charset="0"/>
              </a:rPr>
              <a:t>60%</a:t>
            </a:r>
          </a:p>
          <a:p>
            <a:pPr>
              <a:lnSpc>
                <a:spcPct val="110000"/>
              </a:lnSpc>
              <a:spcBef>
                <a:spcPts val="600"/>
              </a:spcBef>
              <a:spcAft>
                <a:spcPts val="600"/>
              </a:spcAft>
              <a:buFont typeface="Arial" panose="020B0604020202020204" pitchFamily="34" charset="0"/>
              <a:buChar char="•"/>
            </a:pPr>
            <a:r>
              <a:rPr lang="en-US" sz="2800" dirty="0" smtClean="0">
                <a:cs typeface="Arial" panose="020B0604020202020204" pitchFamily="34" charset="0"/>
              </a:rPr>
              <a:t>1 </a:t>
            </a:r>
            <a:r>
              <a:rPr lang="en-US" sz="2800" dirty="0">
                <a:cs typeface="Arial" panose="020B0604020202020204" pitchFamily="34" charset="0"/>
              </a:rPr>
              <a:t>in 12 babies are born premature </a:t>
            </a:r>
          </a:p>
          <a:p>
            <a:pPr>
              <a:lnSpc>
                <a:spcPct val="110000"/>
              </a:lnSpc>
              <a:spcBef>
                <a:spcPts val="600"/>
              </a:spcBef>
              <a:spcAft>
                <a:spcPts val="600"/>
              </a:spcAft>
              <a:buFont typeface="Arial" panose="020B0604020202020204" pitchFamily="34" charset="0"/>
              <a:buChar char="•"/>
            </a:pPr>
            <a:r>
              <a:rPr lang="en-US" sz="2800" dirty="0">
                <a:cs typeface="Arial" panose="020B0604020202020204" pitchFamily="34" charset="0"/>
              </a:rPr>
              <a:t>1 in 12 babies are born with low birth weight</a:t>
            </a:r>
          </a:p>
          <a:p>
            <a:pPr>
              <a:spcBef>
                <a:spcPts val="600"/>
              </a:spcBef>
              <a:spcAft>
                <a:spcPts val="600"/>
              </a:spcAft>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0391" y="3620456"/>
            <a:ext cx="3342653" cy="2323144"/>
          </a:xfrm>
          <a:prstGeom prst="rect">
            <a:avLst/>
          </a:prstGeom>
        </p:spPr>
      </p:pic>
    </p:spTree>
    <p:extLst>
      <p:ext uri="{BB962C8B-B14F-4D97-AF65-F5344CB8AC3E}">
        <p14:creationId xmlns:p14="http://schemas.microsoft.com/office/powerpoint/2010/main" val="420767332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6954" y="4659815"/>
            <a:ext cx="2188492" cy="1512491"/>
          </a:xfrm>
          <a:prstGeom prst="rect">
            <a:avLst/>
          </a:prstGeom>
        </p:spPr>
      </p:pic>
      <p:sp>
        <p:nvSpPr>
          <p:cNvPr id="2" name="Title 1"/>
          <p:cNvSpPr>
            <a:spLocks noGrp="1"/>
          </p:cNvSpPr>
          <p:nvPr>
            <p:ph type="title"/>
          </p:nvPr>
        </p:nvSpPr>
        <p:spPr/>
        <p:txBody>
          <a:bodyPr/>
          <a:lstStyle/>
          <a:p>
            <a:r>
              <a:rPr lang="en-US" dirty="0" smtClean="0"/>
              <a:t>What Can We Do?</a:t>
            </a:r>
            <a:endParaRPr lang="en-US" dirty="0"/>
          </a:p>
        </p:txBody>
      </p:sp>
      <p:sp>
        <p:nvSpPr>
          <p:cNvPr id="3" name="Content Placeholder 2"/>
          <p:cNvSpPr>
            <a:spLocks noGrp="1"/>
          </p:cNvSpPr>
          <p:nvPr>
            <p:ph idx="1"/>
          </p:nvPr>
        </p:nvSpPr>
        <p:spPr>
          <a:xfrm>
            <a:off x="342900" y="1845734"/>
            <a:ext cx="11722100" cy="4023360"/>
          </a:xfrm>
        </p:spPr>
        <p:txBody>
          <a:bodyPr/>
          <a:lstStyle/>
          <a:p>
            <a:r>
              <a:rPr lang="en-US" sz="2800" dirty="0" smtClean="0"/>
              <a:t>Systems Approach</a:t>
            </a:r>
            <a:endParaRPr lang="en-US" sz="800" dirty="0" smtClean="0"/>
          </a:p>
          <a:p>
            <a:pPr lvl="3">
              <a:spcBef>
                <a:spcPts val="600"/>
              </a:spcBef>
              <a:spcAft>
                <a:spcPts val="600"/>
              </a:spcAft>
              <a:buFont typeface="Arial" panose="020B0604020202020204" pitchFamily="34" charset="0"/>
              <a:buChar char="•"/>
            </a:pPr>
            <a:r>
              <a:rPr lang="en-US" sz="2600" dirty="0" smtClean="0"/>
              <a:t>Provide incentives initiatives to change the way we do care</a:t>
            </a:r>
          </a:p>
          <a:p>
            <a:pPr lvl="3">
              <a:spcBef>
                <a:spcPts val="600"/>
              </a:spcBef>
              <a:spcAft>
                <a:spcPts val="600"/>
              </a:spcAft>
              <a:buFont typeface="Arial" panose="020B0604020202020204" pitchFamily="34" charset="0"/>
              <a:buChar char="•"/>
            </a:pPr>
            <a:r>
              <a:rPr lang="en-US" sz="2600" dirty="0" smtClean="0"/>
              <a:t>Connect our systems and coordinate care</a:t>
            </a:r>
          </a:p>
          <a:p>
            <a:pPr lvl="3">
              <a:spcBef>
                <a:spcPts val="600"/>
              </a:spcBef>
              <a:spcAft>
                <a:spcPts val="600"/>
              </a:spcAft>
              <a:buFont typeface="Arial" panose="020B0604020202020204" pitchFamily="34" charset="0"/>
              <a:buChar char="•"/>
            </a:pPr>
            <a:r>
              <a:rPr lang="en-US" sz="2600" dirty="0" smtClean="0"/>
              <a:t>Assess all women for psychosocial risk factors</a:t>
            </a:r>
          </a:p>
          <a:p>
            <a:pPr lvl="3">
              <a:spcBef>
                <a:spcPts val="600"/>
              </a:spcBef>
              <a:spcAft>
                <a:spcPts val="600"/>
              </a:spcAft>
              <a:buFont typeface="Arial" panose="020B0604020202020204" pitchFamily="34" charset="0"/>
              <a:buChar char="•"/>
            </a:pPr>
            <a:r>
              <a:rPr lang="en-US" sz="2600" dirty="0" smtClean="0"/>
              <a:t>Assure understanding of resources and services</a:t>
            </a:r>
            <a:endParaRPr lang="en-US" dirty="0"/>
          </a:p>
        </p:txBody>
      </p:sp>
      <p:pic>
        <p:nvPicPr>
          <p:cNvPr id="6" name="Picture 5" descr="Blinden en Olifanten | leiderscha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25" y="4737100"/>
            <a:ext cx="2204350" cy="1435206"/>
          </a:xfrm>
          <a:prstGeom prst="rect">
            <a:avLst/>
          </a:prstGeom>
        </p:spPr>
      </p:pic>
      <p:pic>
        <p:nvPicPr>
          <p:cNvPr id="8" name="Picture 7" descr="Of Battered Aspect: Assessment Ti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761" y="4659815"/>
            <a:ext cx="2069739" cy="1655387"/>
          </a:xfrm>
          <a:prstGeom prst="rect">
            <a:avLst/>
          </a:prstGeom>
        </p:spPr>
      </p:pic>
      <p:pic>
        <p:nvPicPr>
          <p:cNvPr id="9" name="Picture 8" descr="Resources | NAPWH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6149" y="4642719"/>
            <a:ext cx="2538851" cy="1689577"/>
          </a:xfrm>
          <a:prstGeom prst="rect">
            <a:avLst/>
          </a:prstGeom>
        </p:spPr>
      </p:pic>
    </p:spTree>
    <p:extLst>
      <p:ext uri="{BB962C8B-B14F-4D97-AF65-F5344CB8AC3E}">
        <p14:creationId xmlns:p14="http://schemas.microsoft.com/office/powerpoint/2010/main" val="25785473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Yamhill County Do?</a:t>
            </a:r>
            <a:endParaRPr lang="en-US" dirty="0"/>
          </a:p>
        </p:txBody>
      </p:sp>
      <p:sp>
        <p:nvSpPr>
          <p:cNvPr id="3" name="Content Placeholder 2"/>
          <p:cNvSpPr>
            <a:spLocks noGrp="1"/>
          </p:cNvSpPr>
          <p:nvPr>
            <p:ph idx="1"/>
          </p:nvPr>
        </p:nvSpPr>
        <p:spPr>
          <a:xfrm>
            <a:off x="1097280" y="1845734"/>
            <a:ext cx="10058400" cy="4478866"/>
          </a:xfrm>
        </p:spPr>
        <p:txBody>
          <a:bodyPr>
            <a:noAutofit/>
          </a:bodyPr>
          <a:lstStyle/>
          <a:p>
            <a:pPr marL="0" indent="0">
              <a:buNone/>
            </a:pPr>
            <a:r>
              <a:rPr lang="en-US" sz="2800" b="1" dirty="0" smtClean="0"/>
              <a:t>Partnered with prenatal providers and CCO to create and implement……………………..</a:t>
            </a:r>
          </a:p>
          <a:p>
            <a:pPr marL="0" indent="0">
              <a:buNone/>
            </a:pPr>
            <a:r>
              <a:rPr lang="en-US" sz="2800" u="sng" dirty="0" smtClean="0"/>
              <a:t>Maternal Medical Homes</a:t>
            </a:r>
          </a:p>
          <a:p>
            <a:pPr>
              <a:buFont typeface="Arial" panose="020B0604020202020204" pitchFamily="34" charset="0"/>
              <a:buChar char="•"/>
            </a:pPr>
            <a:r>
              <a:rPr lang="en-US" sz="2800" dirty="0" smtClean="0"/>
              <a:t>A </a:t>
            </a:r>
            <a:r>
              <a:rPr lang="en-US" sz="2800" dirty="0"/>
              <a:t>Maternal Medical Home (MMH) provides coordinated care to address the physical, emotional and social needs of women during the prenatal and postpartum period to improve the health outcomes of moms and babies. </a:t>
            </a:r>
            <a:endParaRPr lang="en-US" sz="2800" dirty="0" smtClean="0"/>
          </a:p>
          <a:p>
            <a:pPr marL="0" indent="0">
              <a:buNone/>
            </a:pPr>
            <a:endParaRPr lang="en-US" sz="500" dirty="0" smtClean="0"/>
          </a:p>
          <a:p>
            <a:pPr>
              <a:buFont typeface="Arial" panose="020B0604020202020204" pitchFamily="34" charset="0"/>
              <a:buChar char="•"/>
            </a:pPr>
            <a:r>
              <a:rPr lang="en-US" sz="2800" dirty="0" smtClean="0"/>
              <a:t>Provides an enhanced payment from the CCO to </a:t>
            </a:r>
            <a:r>
              <a:rPr lang="en-US" sz="2800" dirty="0"/>
              <a:t>qualifying prenatal </a:t>
            </a:r>
            <a:r>
              <a:rPr lang="en-US" sz="2800" dirty="0" smtClean="0"/>
              <a:t>practices that meet the established standards.</a:t>
            </a:r>
          </a:p>
        </p:txBody>
      </p:sp>
    </p:spTree>
    <p:extLst>
      <p:ext uri="{BB962C8B-B14F-4D97-AF65-F5344CB8AC3E}">
        <p14:creationId xmlns:p14="http://schemas.microsoft.com/office/powerpoint/2010/main" val="190342767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15203"/>
            <a:ext cx="10058400" cy="1450757"/>
          </a:xfrm>
        </p:spPr>
        <p:txBody>
          <a:bodyPr>
            <a:normAutofit fontScale="90000"/>
          </a:bodyPr>
          <a:lstStyle/>
          <a:p>
            <a:pPr marL="91440" lvl="0" indent="-91440">
              <a:lnSpc>
                <a:spcPct val="90000"/>
              </a:lnSpc>
              <a:spcBef>
                <a:spcPts val="1200"/>
              </a:spcBef>
              <a:spcAft>
                <a:spcPts val="200"/>
              </a:spcAft>
              <a:buClr>
                <a:srgbClr val="3494BA"/>
              </a:buClr>
              <a:buSzPct val="100000"/>
              <a:buFont typeface="Calibri" panose="020F0502020204030204" pitchFamily="34" charset="0"/>
              <a:buChar char=" "/>
            </a:pPr>
            <a:r>
              <a:rPr lang="en-US" dirty="0" smtClean="0"/>
              <a:t>Goals</a:t>
            </a:r>
            <a:br>
              <a:rPr lang="en-US" dirty="0" smtClean="0"/>
            </a:br>
            <a:r>
              <a:rPr lang="en-US" sz="2800" b="1" spc="0" dirty="0" smtClean="0">
                <a:solidFill>
                  <a:srgbClr val="58B6C0"/>
                </a:solidFill>
                <a:latin typeface="Calibri" panose="020F0502020204030204"/>
                <a:ea typeface="+mn-ea"/>
                <a:cs typeface="+mn-cs"/>
              </a:rPr>
              <a:t>Healthy </a:t>
            </a:r>
            <a:r>
              <a:rPr lang="en-US" sz="2800" b="1" spc="0" dirty="0">
                <a:solidFill>
                  <a:srgbClr val="58B6C0"/>
                </a:solidFill>
                <a:latin typeface="Calibri" panose="020F0502020204030204"/>
                <a:ea typeface="+mn-ea"/>
                <a:cs typeface="+mn-cs"/>
              </a:rPr>
              <a:t>Moms, Healthy Babies, Healthy Families!</a:t>
            </a:r>
            <a:br>
              <a:rPr lang="en-US" sz="2800" b="1" spc="0" dirty="0">
                <a:solidFill>
                  <a:srgbClr val="58B6C0"/>
                </a:solidFill>
                <a:latin typeface="Calibri" panose="020F0502020204030204"/>
                <a:ea typeface="+mn-ea"/>
                <a:cs typeface="+mn-cs"/>
              </a:rPr>
            </a:br>
            <a:endParaRPr lang="en-US" dirty="0"/>
          </a:p>
        </p:txBody>
      </p:sp>
      <p:sp>
        <p:nvSpPr>
          <p:cNvPr id="3" name="Content Placeholder 2"/>
          <p:cNvSpPr>
            <a:spLocks noGrp="1"/>
          </p:cNvSpPr>
          <p:nvPr>
            <p:ph idx="1"/>
          </p:nvPr>
        </p:nvSpPr>
        <p:spPr>
          <a:xfrm>
            <a:off x="1097280" y="1694181"/>
            <a:ext cx="10058400" cy="4326466"/>
          </a:xfrm>
        </p:spPr>
        <p:txBody>
          <a:bodyPr>
            <a:normAutofit fontScale="92500" lnSpcReduction="20000"/>
          </a:bodyPr>
          <a:lstStyle/>
          <a:p>
            <a:pPr>
              <a:buFont typeface="Arial" panose="020B0604020202020204" pitchFamily="34" charset="0"/>
              <a:buChar char="•"/>
            </a:pPr>
            <a:endParaRPr lang="en-US" sz="2800" dirty="0" smtClean="0">
              <a:solidFill>
                <a:schemeClr val="tx2"/>
              </a:solidFill>
            </a:endParaRPr>
          </a:p>
          <a:p>
            <a:pPr>
              <a:buFont typeface="Arial" panose="020B0604020202020204" pitchFamily="34" charset="0"/>
              <a:buChar char="•"/>
            </a:pPr>
            <a:r>
              <a:rPr lang="en-US" sz="2800" dirty="0" smtClean="0">
                <a:solidFill>
                  <a:schemeClr val="tx2"/>
                </a:solidFill>
              </a:rPr>
              <a:t>Increase prenatal care engagement</a:t>
            </a:r>
          </a:p>
          <a:p>
            <a:pPr>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Supporting </a:t>
            </a:r>
            <a:r>
              <a:rPr lang="en-US" sz="2800" dirty="0">
                <a:latin typeface="Calibri" panose="020F0502020204030204" pitchFamily="34" charset="0"/>
                <a:ea typeface="Calibri" panose="020F0502020204030204" pitchFamily="34" charset="0"/>
                <a:cs typeface="Times New Roman" panose="02020603050405020304" pitchFamily="18" charset="0"/>
              </a:rPr>
              <a:t>pregnant women and new babies </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smtClean="0">
                <a:latin typeface="Calibri" panose="020F0502020204030204" pitchFamily="34" charset="0"/>
                <a:ea typeface="Calibri" panose="020F0502020204030204" pitchFamily="34" charset="0"/>
                <a:cs typeface="Times New Roman" panose="02020603050405020304" pitchFamily="18" charset="0"/>
              </a:rPr>
              <a:t>on </a:t>
            </a:r>
            <a:r>
              <a:rPr lang="en-US" sz="2800" dirty="0">
                <a:latin typeface="Calibri" panose="020F0502020204030204" pitchFamily="34" charset="0"/>
                <a:ea typeface="Calibri" panose="020F0502020204030204" pitchFamily="34" charset="0"/>
                <a:cs typeface="Times New Roman" panose="02020603050405020304" pitchFamily="18" charset="0"/>
              </a:rPr>
              <a:t>a continuum of </a:t>
            </a:r>
            <a:r>
              <a:rPr lang="en-US" sz="2800" dirty="0" smtClean="0">
                <a:latin typeface="Calibri" panose="020F0502020204030204" pitchFamily="34" charset="0"/>
                <a:ea typeface="Calibri" panose="020F0502020204030204" pitchFamily="34" charset="0"/>
                <a:cs typeface="Times New Roman" panose="02020603050405020304" pitchFamily="18" charset="0"/>
              </a:rPr>
              <a:t>care</a:t>
            </a:r>
          </a:p>
          <a:p>
            <a:pPr>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Identifying </a:t>
            </a:r>
            <a:r>
              <a:rPr lang="en-US" sz="2800" dirty="0">
                <a:latin typeface="Calibri" panose="020F0502020204030204" pitchFamily="34" charset="0"/>
                <a:ea typeface="Calibri" panose="020F0502020204030204" pitchFamily="34" charset="0"/>
                <a:cs typeface="Times New Roman" panose="02020603050405020304" pitchFamily="18" charset="0"/>
              </a:rPr>
              <a:t>medical and social risk factors early in </a:t>
            </a:r>
            <a:r>
              <a:rPr lang="en-US" sz="2800" dirty="0" smtClean="0">
                <a:latin typeface="Calibri" panose="020F0502020204030204" pitchFamily="34" charset="0"/>
                <a:ea typeface="Calibri" panose="020F0502020204030204" pitchFamily="34" charset="0"/>
                <a:cs typeface="Times New Roman" panose="02020603050405020304" pitchFamily="18" charset="0"/>
              </a:rPr>
              <a:t>the pregnancy</a:t>
            </a:r>
          </a:p>
          <a:p>
            <a:pPr>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Connecting </a:t>
            </a:r>
            <a:r>
              <a:rPr lang="en-US" sz="2800" dirty="0">
                <a:latin typeface="Calibri" panose="020F0502020204030204" pitchFamily="34" charset="0"/>
                <a:ea typeface="Calibri" panose="020F0502020204030204" pitchFamily="34" charset="0"/>
                <a:cs typeface="Times New Roman" panose="02020603050405020304" pitchFamily="18" charset="0"/>
              </a:rPr>
              <a:t>families with appropriate </a:t>
            </a:r>
            <a:r>
              <a:rPr lang="en-US" sz="2800" dirty="0" smtClean="0">
                <a:latin typeface="Calibri" panose="020F0502020204030204" pitchFamily="34" charset="0"/>
                <a:ea typeface="Calibri" panose="020F0502020204030204" pitchFamily="34" charset="0"/>
                <a:cs typeface="Times New Roman" panose="02020603050405020304" pitchFamily="18" charset="0"/>
              </a:rPr>
              <a:t>resources</a:t>
            </a:r>
          </a:p>
          <a:p>
            <a:pPr>
              <a:buFont typeface="Arial" panose="020B0604020202020204" pitchFamily="34" charset="0"/>
              <a:buChar char="•"/>
            </a:pPr>
            <a:r>
              <a:rPr lang="en-US" sz="2800" dirty="0">
                <a:solidFill>
                  <a:schemeClr val="tx2"/>
                </a:solidFill>
              </a:rPr>
              <a:t>Decrease preterm delivery rates</a:t>
            </a:r>
          </a:p>
          <a:p>
            <a:pPr>
              <a:buFont typeface="Arial" panose="020B0604020202020204" pitchFamily="34" charset="0"/>
              <a:buChar char="•"/>
            </a:pPr>
            <a:r>
              <a:rPr lang="en-US" sz="2800" dirty="0">
                <a:solidFill>
                  <a:schemeClr val="tx2"/>
                </a:solidFill>
              </a:rPr>
              <a:t>Decrease low-birth weight </a:t>
            </a:r>
            <a:r>
              <a:rPr lang="en-US" sz="2800" dirty="0" smtClean="0">
                <a:solidFill>
                  <a:schemeClr val="tx2"/>
                </a:solidFill>
              </a:rPr>
              <a:t>rates</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2800" dirty="0" smtClean="0">
                <a:solidFill>
                  <a:schemeClr val="tx2"/>
                </a:solidFill>
              </a:rPr>
              <a:t>Decrease costs</a:t>
            </a:r>
            <a:endParaRPr lang="en-US" sz="2800" dirty="0">
              <a:solidFill>
                <a:schemeClr val="tx2"/>
              </a:solidFill>
            </a:endParaRPr>
          </a:p>
        </p:txBody>
      </p:sp>
      <p:pic>
        <p:nvPicPr>
          <p:cNvPr id="4" name="Picture 3"/>
          <p:cNvPicPr>
            <a:picLocks noChangeAspect="1"/>
          </p:cNvPicPr>
          <p:nvPr/>
        </p:nvPicPr>
        <p:blipFill>
          <a:blip r:embed="rId3"/>
          <a:stretch>
            <a:fillRect/>
          </a:stretch>
        </p:blipFill>
        <p:spPr>
          <a:xfrm>
            <a:off x="8331200" y="660786"/>
            <a:ext cx="3327400" cy="3196628"/>
          </a:xfrm>
          <a:prstGeom prst="rect">
            <a:avLst/>
          </a:prstGeom>
        </p:spPr>
      </p:pic>
    </p:spTree>
    <p:extLst>
      <p:ext uri="{BB962C8B-B14F-4D97-AF65-F5344CB8AC3E}">
        <p14:creationId xmlns:p14="http://schemas.microsoft.com/office/powerpoint/2010/main" val="360018752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Payment</a:t>
            </a:r>
            <a:endParaRPr lang="en-US" dirty="0"/>
          </a:p>
        </p:txBody>
      </p:sp>
      <p:sp>
        <p:nvSpPr>
          <p:cNvPr id="3" name="Content Placeholder 2"/>
          <p:cNvSpPr>
            <a:spLocks noGrp="1"/>
          </p:cNvSpPr>
          <p:nvPr>
            <p:ph idx="1"/>
          </p:nvPr>
        </p:nvSpPr>
        <p:spPr/>
        <p:txBody>
          <a:bodyPr>
            <a:normAutofit/>
          </a:bodyPr>
          <a:lstStyle/>
          <a:p>
            <a:pPr>
              <a:buClrTx/>
              <a:buFont typeface="Arial" panose="020B0604020202020204" pitchFamily="34" charset="0"/>
              <a:buChar char="•"/>
            </a:pPr>
            <a:r>
              <a:rPr lang="en-US" sz="2400" dirty="0" smtClean="0"/>
              <a:t> Quarterly payments to prenatal providers made based on which trimesters the women were in care.</a:t>
            </a:r>
          </a:p>
          <a:p>
            <a:pPr marL="0" indent="0">
              <a:buClrTx/>
              <a:buNone/>
            </a:pPr>
            <a:endParaRPr lang="en-US" sz="800" dirty="0" smtClean="0"/>
          </a:p>
          <a:p>
            <a:pPr lvl="3">
              <a:buClrTx/>
              <a:buFont typeface="Arial" panose="020B0604020202020204" pitchFamily="34" charset="0"/>
              <a:buChar char="•"/>
            </a:pPr>
            <a:r>
              <a:rPr lang="en-US" sz="2400" dirty="0" smtClean="0"/>
              <a:t>First </a:t>
            </a:r>
            <a:r>
              <a:rPr lang="en-US" sz="2400" dirty="0"/>
              <a:t>Trimester Care: $300/per patient</a:t>
            </a:r>
          </a:p>
          <a:p>
            <a:pPr lvl="3">
              <a:buClrTx/>
              <a:buFont typeface="Arial" panose="020B0604020202020204" pitchFamily="34" charset="0"/>
              <a:buChar char="•"/>
            </a:pPr>
            <a:r>
              <a:rPr lang="en-US" sz="2400" dirty="0" smtClean="0"/>
              <a:t>Second </a:t>
            </a:r>
            <a:r>
              <a:rPr lang="en-US" sz="2400" dirty="0"/>
              <a:t>Trimester: $150/per patient</a:t>
            </a:r>
          </a:p>
          <a:p>
            <a:pPr lvl="3">
              <a:buClrTx/>
              <a:buFont typeface="Arial" panose="020B0604020202020204" pitchFamily="34" charset="0"/>
              <a:buChar char="•"/>
            </a:pPr>
            <a:r>
              <a:rPr lang="en-US" sz="2400" dirty="0" smtClean="0"/>
              <a:t>Third </a:t>
            </a:r>
            <a:r>
              <a:rPr lang="en-US" sz="2400" dirty="0"/>
              <a:t>Trimester: $300/per </a:t>
            </a:r>
            <a:r>
              <a:rPr lang="en-US" sz="2400" dirty="0" smtClean="0"/>
              <a:t>patient</a:t>
            </a:r>
          </a:p>
          <a:p>
            <a:pPr marL="201168" lvl="1" indent="0">
              <a:buClrTx/>
              <a:buNone/>
            </a:pPr>
            <a:endParaRPr lang="en-US" sz="800" dirty="0" smtClean="0"/>
          </a:p>
          <a:p>
            <a:pPr lvl="0">
              <a:buClrTx/>
              <a:buFont typeface="Arial" panose="020B0604020202020204" pitchFamily="34" charset="0"/>
              <a:buChar char="•"/>
            </a:pPr>
            <a:r>
              <a:rPr lang="en-US" sz="2400" dirty="0">
                <a:solidFill>
                  <a:prstClr val="black">
                    <a:lumMod val="75000"/>
                    <a:lumOff val="25000"/>
                  </a:prstClr>
                </a:solidFill>
              </a:rPr>
              <a:t>Provider receives payment of $700 per </a:t>
            </a:r>
            <a:r>
              <a:rPr lang="en-US" sz="2400" dirty="0" smtClean="0">
                <a:solidFill>
                  <a:prstClr val="black">
                    <a:lumMod val="75000"/>
                    <a:lumOff val="25000"/>
                  </a:prstClr>
                </a:solidFill>
              </a:rPr>
              <a:t>patient, after delivery, when </a:t>
            </a:r>
            <a:r>
              <a:rPr lang="en-US" sz="2400" dirty="0">
                <a:solidFill>
                  <a:prstClr val="black">
                    <a:lumMod val="75000"/>
                    <a:lumOff val="25000"/>
                  </a:prstClr>
                </a:solidFill>
              </a:rPr>
              <a:t>a women enters care in the first trimester and stays in care during the entire pregnancy</a:t>
            </a:r>
          </a:p>
          <a:p>
            <a:pPr marL="201168" lvl="1" indent="0">
              <a:buClrTx/>
              <a:buNone/>
            </a:pPr>
            <a:endParaRPr lang="en-US" sz="2200" dirty="0"/>
          </a:p>
        </p:txBody>
      </p:sp>
    </p:spTree>
    <p:extLst>
      <p:ext uri="{BB962C8B-B14F-4D97-AF65-F5344CB8AC3E}">
        <p14:creationId xmlns:p14="http://schemas.microsoft.com/office/powerpoint/2010/main" val="133746117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Standardized Screening &amp; Assessment</a:t>
            </a:r>
            <a:endParaRPr lang="en-US" dirty="0"/>
          </a:p>
        </p:txBody>
      </p:sp>
      <p:pic>
        <p:nvPicPr>
          <p:cNvPr id="4" name="Content Placeholder 3"/>
          <p:cNvPicPr>
            <a:picLocks noGrp="1" noChangeAspect="1"/>
          </p:cNvPicPr>
          <p:nvPr>
            <p:ph sz="half" idx="1"/>
          </p:nvPr>
        </p:nvPicPr>
        <p:blipFill>
          <a:blip r:embed="rId3"/>
          <a:stretch>
            <a:fillRect/>
          </a:stretch>
        </p:blipFill>
        <p:spPr>
          <a:xfrm>
            <a:off x="967295" y="2062307"/>
            <a:ext cx="5068380" cy="3501067"/>
          </a:xfrm>
          <a:prstGeom prst="rect">
            <a:avLst/>
          </a:prstGeom>
        </p:spPr>
      </p:pic>
      <p:pic>
        <p:nvPicPr>
          <p:cNvPr id="7" name="Content Placeholder 6"/>
          <p:cNvPicPr>
            <a:picLocks noGrp="1" noChangeAspect="1"/>
          </p:cNvPicPr>
          <p:nvPr>
            <p:ph sz="half" idx="2"/>
          </p:nvPr>
        </p:nvPicPr>
        <p:blipFill>
          <a:blip r:embed="rId4"/>
          <a:stretch>
            <a:fillRect/>
          </a:stretch>
        </p:blipFill>
        <p:spPr>
          <a:xfrm>
            <a:off x="6218238" y="2062307"/>
            <a:ext cx="4937125" cy="3590636"/>
          </a:xfrm>
          <a:prstGeom prst="rect">
            <a:avLst/>
          </a:prstGeom>
        </p:spPr>
      </p:pic>
    </p:spTree>
    <p:extLst>
      <p:ext uri="{BB962C8B-B14F-4D97-AF65-F5344CB8AC3E}">
        <p14:creationId xmlns:p14="http://schemas.microsoft.com/office/powerpoint/2010/main" val="414265671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xmlns:p14="http://schemas.microsoft.com/office/powerpoint/2010/main" spd="slow" advClick="0" advTm="15000"/>
    </mc:Fallback>
  </mc:AlternateContent>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934</TotalTime>
  <Words>480</Words>
  <Application>Microsoft Macintosh PowerPoint</Application>
  <PresentationFormat>Custom</PresentationFormat>
  <Paragraphs>76</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Retrospect</vt:lpstr>
      <vt:lpstr>Improving the Health of Moms and Babies  </vt:lpstr>
      <vt:lpstr>The Problem</vt:lpstr>
      <vt:lpstr>So What Happens? </vt:lpstr>
      <vt:lpstr>In Oregon………………..</vt:lpstr>
      <vt:lpstr>What Can We Do?</vt:lpstr>
      <vt:lpstr>What did Yamhill County Do?</vt:lpstr>
      <vt:lpstr>Goals Healthy Moms, Healthy Babies, Healthy Families! </vt:lpstr>
      <vt:lpstr>Enhanced Payment</vt:lpstr>
      <vt:lpstr>Standardized Screening &amp; Assessment</vt:lpstr>
      <vt:lpstr>Behaviorist Integration </vt:lpstr>
      <vt:lpstr>Case Management  </vt:lpstr>
      <vt:lpstr>Primary Care Provider Linkage </vt:lpstr>
      <vt:lpstr>This Work in Action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Maternal Medical Homes</dc:title>
  <dc:creator>Lindsey Manfrin</dc:creator>
  <cp:lastModifiedBy>Morgan D. Cowling</cp:lastModifiedBy>
  <cp:revision>69</cp:revision>
  <cp:lastPrinted>2016-10-26T15:06:06Z</cp:lastPrinted>
  <dcterms:created xsi:type="dcterms:W3CDTF">2015-06-29T21:02:53Z</dcterms:created>
  <dcterms:modified xsi:type="dcterms:W3CDTF">2018-11-12T19:37:31Z</dcterms:modified>
</cp:coreProperties>
</file>