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2" r:id="rId2"/>
    <p:sldId id="274" r:id="rId3"/>
    <p:sldId id="330" r:id="rId4"/>
    <p:sldId id="328" r:id="rId5"/>
    <p:sldId id="329" r:id="rId6"/>
    <p:sldId id="334" r:id="rId7"/>
    <p:sldId id="335" r:id="rId8"/>
    <p:sldId id="316" r:id="rId9"/>
    <p:sldId id="331" r:id="rId10"/>
    <p:sldId id="332" r:id="rId11"/>
    <p:sldId id="33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oster" initials="SF" lastIdx="1" clrIdx="0">
    <p:extLst/>
  </p:cmAuthor>
  <p:cmAuthor id="2" name="Sarah Foster" initials="SF [2]" lastIdx="1" clrIdx="1">
    <p:extLst/>
  </p:cmAuthor>
  <p:cmAuthor id="3" name="Sarah Foster" initials="SF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1"/>
    <p:restoredTop sz="88141"/>
  </p:normalViewPr>
  <p:slideViewPr>
    <p:cSldViewPr snapToGrid="0" snapToObjects="1">
      <p:cViewPr>
        <p:scale>
          <a:sx n="163" d="100"/>
          <a:sy n="163" d="100"/>
        </p:scale>
        <p:origin x="400" y="-2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commentAuthors" Target="commentAuthor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F3FFE-D014-7640-AF88-2A7B287A4558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BDFC69-A3C5-234C-BA02-556F30F74854}">
      <dgm:prSet/>
      <dgm:spPr/>
      <dgm:t>
        <a:bodyPr/>
        <a:lstStyle/>
        <a:p>
          <a:pPr rtl="0"/>
          <a:r>
            <a:rPr lang="en-US" dirty="0" smtClean="0"/>
            <a:t>Situation </a:t>
          </a:r>
          <a:endParaRPr lang="en-US" dirty="0"/>
        </a:p>
      </dgm:t>
    </dgm:pt>
    <dgm:pt modelId="{C30B7D76-F4F4-BB49-9C20-9C5D03575E1A}" type="parTrans" cxnId="{8D2E8A25-735B-6149-A77E-654B731ADA62}">
      <dgm:prSet/>
      <dgm:spPr/>
      <dgm:t>
        <a:bodyPr/>
        <a:lstStyle/>
        <a:p>
          <a:endParaRPr lang="en-US"/>
        </a:p>
      </dgm:t>
    </dgm:pt>
    <dgm:pt modelId="{1041A229-4A02-9040-ADB0-2EEC27B27E9B}" type="sibTrans" cxnId="{8D2E8A25-735B-6149-A77E-654B731ADA62}">
      <dgm:prSet/>
      <dgm:spPr/>
      <dgm:t>
        <a:bodyPr/>
        <a:lstStyle/>
        <a:p>
          <a:endParaRPr lang="en-US"/>
        </a:p>
      </dgm:t>
    </dgm:pt>
    <dgm:pt modelId="{207A574D-09BF-7945-B828-C63A6799BAF5}">
      <dgm:prSet/>
      <dgm:spPr/>
      <dgm:t>
        <a:bodyPr/>
        <a:lstStyle/>
        <a:p>
          <a:pPr rtl="0"/>
          <a:r>
            <a:rPr lang="en-US" dirty="0" smtClean="0"/>
            <a:t>Falling Gallup WBI Rankings</a:t>
          </a:r>
          <a:endParaRPr lang="en-US" dirty="0"/>
        </a:p>
      </dgm:t>
    </dgm:pt>
    <dgm:pt modelId="{DB95A172-E236-F34C-8061-D176D5AAF182}" type="parTrans" cxnId="{89B57B09-76D3-F04B-90DD-262B0F218CB5}">
      <dgm:prSet/>
      <dgm:spPr/>
      <dgm:t>
        <a:bodyPr/>
        <a:lstStyle/>
        <a:p>
          <a:endParaRPr lang="en-US"/>
        </a:p>
      </dgm:t>
    </dgm:pt>
    <dgm:pt modelId="{7C0AB40A-1A76-C044-88BC-DA81043A0374}" type="sibTrans" cxnId="{89B57B09-76D3-F04B-90DD-262B0F218CB5}">
      <dgm:prSet/>
      <dgm:spPr/>
      <dgm:t>
        <a:bodyPr/>
        <a:lstStyle/>
        <a:p>
          <a:endParaRPr lang="en-US"/>
        </a:p>
      </dgm:t>
    </dgm:pt>
    <dgm:pt modelId="{5B835AF4-9AFE-8D4A-94B2-095C38FC0581}">
      <dgm:prSet/>
      <dgm:spPr/>
      <dgm:t>
        <a:bodyPr/>
        <a:lstStyle/>
        <a:p>
          <a:pPr rtl="0"/>
          <a:r>
            <a:rPr lang="en-US" dirty="0" smtClean="0"/>
            <a:t>No shared understanding of  value of health and well-being</a:t>
          </a:r>
          <a:endParaRPr lang="en-US" dirty="0"/>
        </a:p>
      </dgm:t>
    </dgm:pt>
    <dgm:pt modelId="{53BC9EB2-F4BC-AD4C-9182-92BB33DF3189}" type="parTrans" cxnId="{18E1117F-8892-6944-9B2F-5C18DFF6CBAA}">
      <dgm:prSet/>
      <dgm:spPr/>
      <dgm:t>
        <a:bodyPr/>
        <a:lstStyle/>
        <a:p>
          <a:endParaRPr lang="en-US"/>
        </a:p>
      </dgm:t>
    </dgm:pt>
    <dgm:pt modelId="{514AF4DB-37DA-6C47-B1BA-951CCEC4DA06}" type="sibTrans" cxnId="{18E1117F-8892-6944-9B2F-5C18DFF6CBAA}">
      <dgm:prSet/>
      <dgm:spPr/>
      <dgm:t>
        <a:bodyPr/>
        <a:lstStyle/>
        <a:p>
          <a:endParaRPr lang="en-US"/>
        </a:p>
      </dgm:t>
    </dgm:pt>
    <dgm:pt modelId="{C5D479DF-DE7E-B840-97E8-963B541E5386}">
      <dgm:prSet/>
      <dgm:spPr/>
      <dgm:t>
        <a:bodyPr/>
        <a:lstStyle/>
        <a:p>
          <a:pPr rtl="0"/>
          <a:r>
            <a:rPr lang="en-US" dirty="0" smtClean="0"/>
            <a:t>No convening body for cross-sector groups to take action</a:t>
          </a:r>
          <a:endParaRPr lang="en-US" dirty="0"/>
        </a:p>
      </dgm:t>
    </dgm:pt>
    <dgm:pt modelId="{8B2A4B23-C9CA-BC4E-A1B4-CEA87BE6A8D6}" type="parTrans" cxnId="{46F52096-0854-D240-9185-B86852384298}">
      <dgm:prSet/>
      <dgm:spPr/>
      <dgm:t>
        <a:bodyPr/>
        <a:lstStyle/>
        <a:p>
          <a:endParaRPr lang="en-US"/>
        </a:p>
      </dgm:t>
    </dgm:pt>
    <dgm:pt modelId="{EE557C09-1FA1-C44D-BD5F-BCBAA820376B}" type="sibTrans" cxnId="{46F52096-0854-D240-9185-B86852384298}">
      <dgm:prSet/>
      <dgm:spPr/>
      <dgm:t>
        <a:bodyPr/>
        <a:lstStyle/>
        <a:p>
          <a:endParaRPr lang="en-US"/>
        </a:p>
      </dgm:t>
    </dgm:pt>
    <dgm:pt modelId="{47C349CF-BF38-884D-8B22-19D6347129B0}">
      <dgm:prSet/>
      <dgm:spPr/>
      <dgm:t>
        <a:bodyPr/>
        <a:lstStyle/>
        <a:p>
          <a:pPr rtl="0"/>
          <a:r>
            <a:rPr lang="en-US" dirty="0" smtClean="0"/>
            <a:t>Launch of Oregon Healthiest State</a:t>
          </a:r>
          <a:r>
            <a:rPr lang="en-US" baseline="0" dirty="0" smtClean="0"/>
            <a:t> (2013)</a:t>
          </a:r>
          <a:endParaRPr lang="en-US" dirty="0"/>
        </a:p>
      </dgm:t>
    </dgm:pt>
    <dgm:pt modelId="{00C124DF-86EB-474A-A0A6-6720043D5825}" type="parTrans" cxnId="{A839EB90-EF6F-CC4E-828E-BCE9E320FE00}">
      <dgm:prSet/>
      <dgm:spPr/>
      <dgm:t>
        <a:bodyPr/>
        <a:lstStyle/>
        <a:p>
          <a:endParaRPr lang="en-US"/>
        </a:p>
      </dgm:t>
    </dgm:pt>
    <dgm:pt modelId="{D1EDD908-4F27-FF4F-9C44-53F97E9CEDC6}" type="sibTrans" cxnId="{A839EB90-EF6F-CC4E-828E-BCE9E320FE00}">
      <dgm:prSet/>
      <dgm:spPr/>
      <dgm:t>
        <a:bodyPr/>
        <a:lstStyle/>
        <a:p>
          <a:endParaRPr lang="en-US"/>
        </a:p>
      </dgm:t>
    </dgm:pt>
    <dgm:pt modelId="{B68C5407-0F78-B04C-876D-68E00DBA422F}">
      <dgm:prSet/>
      <dgm:spPr/>
      <dgm:t>
        <a:bodyPr/>
        <a:lstStyle/>
        <a:p>
          <a:pPr rtl="0"/>
          <a:r>
            <a:rPr lang="en-US" dirty="0" smtClean="0"/>
            <a:t>Enthusiasm for Solution</a:t>
          </a:r>
          <a:endParaRPr lang="en-US" dirty="0"/>
        </a:p>
      </dgm:t>
    </dgm:pt>
    <dgm:pt modelId="{F38680B3-282F-A449-A5B2-6208B47443B6}" type="parTrans" cxnId="{C440ED9C-CF91-0E40-9A48-25819332327E}">
      <dgm:prSet/>
      <dgm:spPr/>
      <dgm:t>
        <a:bodyPr/>
        <a:lstStyle/>
        <a:p>
          <a:endParaRPr lang="en-US"/>
        </a:p>
      </dgm:t>
    </dgm:pt>
    <dgm:pt modelId="{62B3A2A9-5B14-B745-950A-32389EA4F6B5}" type="sibTrans" cxnId="{C440ED9C-CF91-0E40-9A48-25819332327E}">
      <dgm:prSet/>
      <dgm:spPr/>
      <dgm:t>
        <a:bodyPr/>
        <a:lstStyle/>
        <a:p>
          <a:endParaRPr lang="en-US"/>
        </a:p>
      </dgm:t>
    </dgm:pt>
    <dgm:pt modelId="{DDEE7CA1-2657-6D47-8CF3-DAE29264D523}">
      <dgm:prSet/>
      <dgm:spPr/>
      <dgm:t>
        <a:bodyPr/>
        <a:lstStyle/>
        <a:p>
          <a:pPr rtl="0"/>
          <a:r>
            <a:rPr lang="en-US" dirty="0" smtClean="0"/>
            <a:t>Engaged Governor</a:t>
          </a:r>
          <a:endParaRPr lang="en-US" dirty="0"/>
        </a:p>
      </dgm:t>
    </dgm:pt>
    <dgm:pt modelId="{871EEC6F-5D31-8941-8C0F-9CFBE2B37144}" type="parTrans" cxnId="{23543FCE-F66E-4A4D-ADEE-AA71BE259969}">
      <dgm:prSet/>
      <dgm:spPr/>
      <dgm:t>
        <a:bodyPr/>
        <a:lstStyle/>
        <a:p>
          <a:endParaRPr lang="en-US"/>
        </a:p>
      </dgm:t>
    </dgm:pt>
    <dgm:pt modelId="{450E9B2A-CDB6-054F-A2AF-310B86067F6B}" type="sibTrans" cxnId="{23543FCE-F66E-4A4D-ADEE-AA71BE259969}">
      <dgm:prSet/>
      <dgm:spPr/>
      <dgm:t>
        <a:bodyPr/>
        <a:lstStyle/>
        <a:p>
          <a:endParaRPr lang="en-US"/>
        </a:p>
      </dgm:t>
    </dgm:pt>
    <dgm:pt modelId="{CDE90135-C734-C548-A905-EB7128987724}">
      <dgm:prSet/>
      <dgm:spPr/>
      <dgm:t>
        <a:bodyPr/>
        <a:lstStyle/>
        <a:p>
          <a:pPr rtl="0"/>
          <a:r>
            <a:rPr lang="en-US" dirty="0" smtClean="0"/>
            <a:t>Private Sector Interest</a:t>
          </a:r>
          <a:endParaRPr lang="en-US" dirty="0"/>
        </a:p>
      </dgm:t>
    </dgm:pt>
    <dgm:pt modelId="{ACCF96C0-A6A2-B34F-B095-983FCA5B7C33}" type="parTrans" cxnId="{4B9FCCDD-E22B-D743-ACA2-8BA4D675A9AE}">
      <dgm:prSet/>
      <dgm:spPr/>
      <dgm:t>
        <a:bodyPr/>
        <a:lstStyle/>
        <a:p>
          <a:endParaRPr lang="en-US"/>
        </a:p>
      </dgm:t>
    </dgm:pt>
    <dgm:pt modelId="{FBE27359-EAAC-8045-AF19-A790496EF02F}" type="sibTrans" cxnId="{4B9FCCDD-E22B-D743-ACA2-8BA4D675A9AE}">
      <dgm:prSet/>
      <dgm:spPr/>
      <dgm:t>
        <a:bodyPr/>
        <a:lstStyle/>
        <a:p>
          <a:endParaRPr lang="en-US"/>
        </a:p>
      </dgm:t>
    </dgm:pt>
    <dgm:pt modelId="{55D90DAB-C34A-594F-880C-E2623E7897BF}">
      <dgm:prSet/>
      <dgm:spPr/>
      <dgm:t>
        <a:bodyPr/>
        <a:lstStyle/>
        <a:p>
          <a:pPr rtl="0"/>
          <a:r>
            <a:rPr lang="en-US" dirty="0" smtClean="0"/>
            <a:t>Iowa Challenge</a:t>
          </a:r>
          <a:endParaRPr lang="en-US" dirty="0"/>
        </a:p>
      </dgm:t>
    </dgm:pt>
    <dgm:pt modelId="{7BFA8249-A38A-5E4B-827B-4310FF00ABB9}" type="parTrans" cxnId="{6E753885-7D3E-6545-AC3F-C3FDA2E29D26}">
      <dgm:prSet/>
      <dgm:spPr/>
      <dgm:t>
        <a:bodyPr/>
        <a:lstStyle/>
        <a:p>
          <a:endParaRPr lang="en-US"/>
        </a:p>
      </dgm:t>
    </dgm:pt>
    <dgm:pt modelId="{7D9020B1-298D-9C47-9A08-139FDFE8F91C}" type="sibTrans" cxnId="{6E753885-7D3E-6545-AC3F-C3FDA2E29D26}">
      <dgm:prSet/>
      <dgm:spPr/>
      <dgm:t>
        <a:bodyPr/>
        <a:lstStyle/>
        <a:p>
          <a:endParaRPr lang="en-US"/>
        </a:p>
      </dgm:t>
    </dgm:pt>
    <dgm:pt modelId="{6EC0B491-18E8-1F4D-953D-2F6A28DD9590}">
      <dgm:prSet/>
      <dgm:spPr/>
      <dgm:t>
        <a:bodyPr/>
        <a:lstStyle/>
        <a:p>
          <a:pPr rtl="0"/>
          <a:r>
            <a:rPr lang="en-US" dirty="0" smtClean="0"/>
            <a:t>Leadership from Founding Partners</a:t>
          </a:r>
          <a:endParaRPr lang="en-US" dirty="0"/>
        </a:p>
      </dgm:t>
    </dgm:pt>
    <dgm:pt modelId="{492B4E67-D59E-C04A-9C71-439ABC316C8E}" type="parTrans" cxnId="{71C6EA52-BC9E-D848-9EF2-B1B102DAD5CD}">
      <dgm:prSet/>
      <dgm:spPr/>
      <dgm:t>
        <a:bodyPr/>
        <a:lstStyle/>
        <a:p>
          <a:endParaRPr lang="en-US"/>
        </a:p>
      </dgm:t>
    </dgm:pt>
    <dgm:pt modelId="{C146AF5A-61DB-FA49-8CC4-80174DE4C92F}" type="sibTrans" cxnId="{71C6EA52-BC9E-D848-9EF2-B1B102DAD5CD}">
      <dgm:prSet/>
      <dgm:spPr/>
      <dgm:t>
        <a:bodyPr/>
        <a:lstStyle/>
        <a:p>
          <a:endParaRPr lang="en-US"/>
        </a:p>
      </dgm:t>
    </dgm:pt>
    <dgm:pt modelId="{B18B39F3-200E-364F-B8CB-A98A05DDAE5B}" type="pres">
      <dgm:prSet presAssocID="{9E8F3FFE-D014-7640-AF88-2A7B287A45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9CD0D1-F194-5940-AB61-E254A40C12D4}" type="pres">
      <dgm:prSet presAssocID="{47C349CF-BF38-884D-8B22-19D6347129B0}" presName="boxAndChildren" presStyleCnt="0"/>
      <dgm:spPr/>
    </dgm:pt>
    <dgm:pt modelId="{617C954C-9E85-B446-8193-B1F7EBCDED58}" type="pres">
      <dgm:prSet presAssocID="{47C349CF-BF38-884D-8B22-19D6347129B0}" presName="parentTextBox" presStyleLbl="node1" presStyleIdx="0" presStyleCnt="3"/>
      <dgm:spPr/>
      <dgm:t>
        <a:bodyPr/>
        <a:lstStyle/>
        <a:p>
          <a:endParaRPr lang="en-US"/>
        </a:p>
      </dgm:t>
    </dgm:pt>
    <dgm:pt modelId="{C87AD887-FA4A-CA4F-B13F-98DD8B597840}" type="pres">
      <dgm:prSet presAssocID="{62B3A2A9-5B14-B745-950A-32389EA4F6B5}" presName="sp" presStyleCnt="0"/>
      <dgm:spPr/>
    </dgm:pt>
    <dgm:pt modelId="{083BCF9D-327A-C349-BA3A-777736831B31}" type="pres">
      <dgm:prSet presAssocID="{B68C5407-0F78-B04C-876D-68E00DBA422F}" presName="arrowAndChildren" presStyleCnt="0"/>
      <dgm:spPr/>
    </dgm:pt>
    <dgm:pt modelId="{C9FE8AE0-6D7A-1C4E-B78E-361D495AD128}" type="pres">
      <dgm:prSet presAssocID="{B68C5407-0F78-B04C-876D-68E00DBA422F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204C74B0-29A1-6E4D-AA1B-1C846B5ABC39}" type="pres">
      <dgm:prSet presAssocID="{B68C5407-0F78-B04C-876D-68E00DBA422F}" presName="arrow" presStyleLbl="node1" presStyleIdx="1" presStyleCnt="3"/>
      <dgm:spPr/>
      <dgm:t>
        <a:bodyPr/>
        <a:lstStyle/>
        <a:p>
          <a:endParaRPr lang="en-US"/>
        </a:p>
      </dgm:t>
    </dgm:pt>
    <dgm:pt modelId="{9FB5CD78-D97C-354F-9607-90F653C54EEF}" type="pres">
      <dgm:prSet presAssocID="{B68C5407-0F78-B04C-876D-68E00DBA422F}" presName="descendantArrow" presStyleCnt="0"/>
      <dgm:spPr/>
    </dgm:pt>
    <dgm:pt modelId="{DC7DCC12-CCDF-8647-A4C4-1EF7F9B6C66C}" type="pres">
      <dgm:prSet presAssocID="{DDEE7CA1-2657-6D47-8CF3-DAE29264D523}" presName="childTextArrow" presStyleLbl="f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ED1D9-4373-9B48-8D90-ACF1E7E5384D}" type="pres">
      <dgm:prSet presAssocID="{CDE90135-C734-C548-A905-EB7128987724}" presName="childTextArrow" presStyleLbl="f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3C61A-6F01-6449-9765-1D5842C23381}" type="pres">
      <dgm:prSet presAssocID="{55D90DAB-C34A-594F-880C-E2623E7897BF}" presName="childTextArrow" presStyleLbl="f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14E68-EE1D-E945-B186-0C97715A7DC0}" type="pres">
      <dgm:prSet presAssocID="{6EC0B491-18E8-1F4D-953D-2F6A28DD9590}" presName="childTextArrow" presStyleLbl="f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8D81A5-3782-094C-AEE7-93DF450A9711}" type="pres">
      <dgm:prSet presAssocID="{1041A229-4A02-9040-ADB0-2EEC27B27E9B}" presName="sp" presStyleCnt="0"/>
      <dgm:spPr/>
    </dgm:pt>
    <dgm:pt modelId="{EBFD454B-3F63-804B-BAD6-F3259FA838D8}" type="pres">
      <dgm:prSet presAssocID="{24BDFC69-A3C5-234C-BA02-556F30F74854}" presName="arrowAndChildren" presStyleCnt="0"/>
      <dgm:spPr/>
    </dgm:pt>
    <dgm:pt modelId="{05DDC485-3039-2F4B-875D-A45DB3B10C0B}" type="pres">
      <dgm:prSet presAssocID="{24BDFC69-A3C5-234C-BA02-556F30F74854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44C8C397-A8CD-A441-9B2D-5F98AD2359B0}" type="pres">
      <dgm:prSet presAssocID="{24BDFC69-A3C5-234C-BA02-556F30F74854}" presName="arrow" presStyleLbl="node1" presStyleIdx="2" presStyleCnt="3" custLinFactNeighborX="-3333" custLinFactNeighborY="-21799"/>
      <dgm:spPr/>
      <dgm:t>
        <a:bodyPr/>
        <a:lstStyle/>
        <a:p>
          <a:endParaRPr lang="en-US"/>
        </a:p>
      </dgm:t>
    </dgm:pt>
    <dgm:pt modelId="{D486083F-F129-EF49-A15F-ACBE1334FFB5}" type="pres">
      <dgm:prSet presAssocID="{24BDFC69-A3C5-234C-BA02-556F30F74854}" presName="descendantArrow" presStyleCnt="0"/>
      <dgm:spPr/>
    </dgm:pt>
    <dgm:pt modelId="{C3FFABCC-6D18-6D44-A1B6-2CC6F06A825A}" type="pres">
      <dgm:prSet presAssocID="{207A574D-09BF-7945-B828-C63A6799BAF5}" presName="childTextArrow" presStyleLbl="f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E94EC-215B-1548-9CC0-A5E81D45AC72}" type="pres">
      <dgm:prSet presAssocID="{5B835AF4-9AFE-8D4A-94B2-095C38FC0581}" presName="childTextArrow" presStyleLbl="f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EA455-90E8-F149-A7E6-AB7AB7C2EA4B}" type="pres">
      <dgm:prSet presAssocID="{C5D479DF-DE7E-B840-97E8-963B541E5386}" presName="childTextArrow" presStyleLbl="f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109CEB-5221-374E-8AB3-F04AB8A06CDD}" type="presOf" srcId="{207A574D-09BF-7945-B828-C63A6799BAF5}" destId="{C3FFABCC-6D18-6D44-A1B6-2CC6F06A825A}" srcOrd="0" destOrd="0" presId="urn:microsoft.com/office/officeart/2005/8/layout/process4"/>
    <dgm:cxn modelId="{DAEE48FA-7D89-A241-A0A7-E81D8AA9E34B}" type="presOf" srcId="{DDEE7CA1-2657-6D47-8CF3-DAE29264D523}" destId="{DC7DCC12-CCDF-8647-A4C4-1EF7F9B6C66C}" srcOrd="0" destOrd="0" presId="urn:microsoft.com/office/officeart/2005/8/layout/process4"/>
    <dgm:cxn modelId="{C440ED9C-CF91-0E40-9A48-25819332327E}" srcId="{9E8F3FFE-D014-7640-AF88-2A7B287A4558}" destId="{B68C5407-0F78-B04C-876D-68E00DBA422F}" srcOrd="1" destOrd="0" parTransId="{F38680B3-282F-A449-A5B2-6208B47443B6}" sibTransId="{62B3A2A9-5B14-B745-950A-32389EA4F6B5}"/>
    <dgm:cxn modelId="{0A50C8A5-F9ED-7442-ADB1-F93C5EB5E2AA}" type="presOf" srcId="{5B835AF4-9AFE-8D4A-94B2-095C38FC0581}" destId="{47AE94EC-215B-1548-9CC0-A5E81D45AC72}" srcOrd="0" destOrd="0" presId="urn:microsoft.com/office/officeart/2005/8/layout/process4"/>
    <dgm:cxn modelId="{3802311C-C821-994E-AAAD-FDBFB753C17A}" type="presOf" srcId="{B68C5407-0F78-B04C-876D-68E00DBA422F}" destId="{204C74B0-29A1-6E4D-AA1B-1C846B5ABC39}" srcOrd="1" destOrd="0" presId="urn:microsoft.com/office/officeart/2005/8/layout/process4"/>
    <dgm:cxn modelId="{54C2149E-5473-614D-B5AF-D2B0DF375210}" type="presOf" srcId="{B68C5407-0F78-B04C-876D-68E00DBA422F}" destId="{C9FE8AE0-6D7A-1C4E-B78E-361D495AD128}" srcOrd="0" destOrd="0" presId="urn:microsoft.com/office/officeart/2005/8/layout/process4"/>
    <dgm:cxn modelId="{23543FCE-F66E-4A4D-ADEE-AA71BE259969}" srcId="{B68C5407-0F78-B04C-876D-68E00DBA422F}" destId="{DDEE7CA1-2657-6D47-8CF3-DAE29264D523}" srcOrd="0" destOrd="0" parTransId="{871EEC6F-5D31-8941-8C0F-9CFBE2B37144}" sibTransId="{450E9B2A-CDB6-054F-A2AF-310B86067F6B}"/>
    <dgm:cxn modelId="{065CDF63-078E-F848-A759-4A912C1BB167}" type="presOf" srcId="{55D90DAB-C34A-594F-880C-E2623E7897BF}" destId="{D693C61A-6F01-6449-9765-1D5842C23381}" srcOrd="0" destOrd="0" presId="urn:microsoft.com/office/officeart/2005/8/layout/process4"/>
    <dgm:cxn modelId="{71C6EA52-BC9E-D848-9EF2-B1B102DAD5CD}" srcId="{B68C5407-0F78-B04C-876D-68E00DBA422F}" destId="{6EC0B491-18E8-1F4D-953D-2F6A28DD9590}" srcOrd="3" destOrd="0" parTransId="{492B4E67-D59E-C04A-9C71-439ABC316C8E}" sibTransId="{C146AF5A-61DB-FA49-8CC4-80174DE4C92F}"/>
    <dgm:cxn modelId="{FADB6AEE-F4A4-434D-9BFE-BEAC10D1405D}" type="presOf" srcId="{24BDFC69-A3C5-234C-BA02-556F30F74854}" destId="{05DDC485-3039-2F4B-875D-A45DB3B10C0B}" srcOrd="0" destOrd="0" presId="urn:microsoft.com/office/officeart/2005/8/layout/process4"/>
    <dgm:cxn modelId="{A839EB90-EF6F-CC4E-828E-BCE9E320FE00}" srcId="{9E8F3FFE-D014-7640-AF88-2A7B287A4558}" destId="{47C349CF-BF38-884D-8B22-19D6347129B0}" srcOrd="2" destOrd="0" parTransId="{00C124DF-86EB-474A-A0A6-6720043D5825}" sibTransId="{D1EDD908-4F27-FF4F-9C44-53F97E9CEDC6}"/>
    <dgm:cxn modelId="{4B9FCCDD-E22B-D743-ACA2-8BA4D675A9AE}" srcId="{B68C5407-0F78-B04C-876D-68E00DBA422F}" destId="{CDE90135-C734-C548-A905-EB7128987724}" srcOrd="1" destOrd="0" parTransId="{ACCF96C0-A6A2-B34F-B095-983FCA5B7C33}" sibTransId="{FBE27359-EAAC-8045-AF19-A790496EF02F}"/>
    <dgm:cxn modelId="{8D2E8A25-735B-6149-A77E-654B731ADA62}" srcId="{9E8F3FFE-D014-7640-AF88-2A7B287A4558}" destId="{24BDFC69-A3C5-234C-BA02-556F30F74854}" srcOrd="0" destOrd="0" parTransId="{C30B7D76-F4F4-BB49-9C20-9C5D03575E1A}" sibTransId="{1041A229-4A02-9040-ADB0-2EEC27B27E9B}"/>
    <dgm:cxn modelId="{D2F58C8E-093B-F94B-BAC7-BABEDE36ECFE}" type="presOf" srcId="{CDE90135-C734-C548-A905-EB7128987724}" destId="{81DED1D9-4373-9B48-8D90-ACF1E7E5384D}" srcOrd="0" destOrd="0" presId="urn:microsoft.com/office/officeart/2005/8/layout/process4"/>
    <dgm:cxn modelId="{3F3128F1-3160-2340-AD37-B85F971D574E}" type="presOf" srcId="{C5D479DF-DE7E-B840-97E8-963B541E5386}" destId="{025EA455-90E8-F149-A7E6-AB7AB7C2EA4B}" srcOrd="0" destOrd="0" presId="urn:microsoft.com/office/officeart/2005/8/layout/process4"/>
    <dgm:cxn modelId="{7222CF62-AE25-EE45-86F1-0A7EB7BB8E71}" type="presOf" srcId="{6EC0B491-18E8-1F4D-953D-2F6A28DD9590}" destId="{F7314E68-EE1D-E945-B186-0C97715A7DC0}" srcOrd="0" destOrd="0" presId="urn:microsoft.com/office/officeart/2005/8/layout/process4"/>
    <dgm:cxn modelId="{90A53FD7-7604-8843-B077-990FA1F78322}" type="presOf" srcId="{24BDFC69-A3C5-234C-BA02-556F30F74854}" destId="{44C8C397-A8CD-A441-9B2D-5F98AD2359B0}" srcOrd="1" destOrd="0" presId="urn:microsoft.com/office/officeart/2005/8/layout/process4"/>
    <dgm:cxn modelId="{18E1117F-8892-6944-9B2F-5C18DFF6CBAA}" srcId="{24BDFC69-A3C5-234C-BA02-556F30F74854}" destId="{5B835AF4-9AFE-8D4A-94B2-095C38FC0581}" srcOrd="1" destOrd="0" parTransId="{53BC9EB2-F4BC-AD4C-9182-92BB33DF3189}" sibTransId="{514AF4DB-37DA-6C47-B1BA-951CCEC4DA06}"/>
    <dgm:cxn modelId="{253EC601-D590-6643-BF90-81BED97A3F11}" type="presOf" srcId="{9E8F3FFE-D014-7640-AF88-2A7B287A4558}" destId="{B18B39F3-200E-364F-B8CB-A98A05DDAE5B}" srcOrd="0" destOrd="0" presId="urn:microsoft.com/office/officeart/2005/8/layout/process4"/>
    <dgm:cxn modelId="{46F52096-0854-D240-9185-B86852384298}" srcId="{24BDFC69-A3C5-234C-BA02-556F30F74854}" destId="{C5D479DF-DE7E-B840-97E8-963B541E5386}" srcOrd="2" destOrd="0" parTransId="{8B2A4B23-C9CA-BC4E-A1B4-CEA87BE6A8D6}" sibTransId="{EE557C09-1FA1-C44D-BD5F-BCBAA820376B}"/>
    <dgm:cxn modelId="{0B02829F-4451-8143-9CB6-D98E53894B73}" type="presOf" srcId="{47C349CF-BF38-884D-8B22-19D6347129B0}" destId="{617C954C-9E85-B446-8193-B1F7EBCDED58}" srcOrd="0" destOrd="0" presId="urn:microsoft.com/office/officeart/2005/8/layout/process4"/>
    <dgm:cxn modelId="{89B57B09-76D3-F04B-90DD-262B0F218CB5}" srcId="{24BDFC69-A3C5-234C-BA02-556F30F74854}" destId="{207A574D-09BF-7945-B828-C63A6799BAF5}" srcOrd="0" destOrd="0" parTransId="{DB95A172-E236-F34C-8061-D176D5AAF182}" sibTransId="{7C0AB40A-1A76-C044-88BC-DA81043A0374}"/>
    <dgm:cxn modelId="{6E753885-7D3E-6545-AC3F-C3FDA2E29D26}" srcId="{B68C5407-0F78-B04C-876D-68E00DBA422F}" destId="{55D90DAB-C34A-594F-880C-E2623E7897BF}" srcOrd="2" destOrd="0" parTransId="{7BFA8249-A38A-5E4B-827B-4310FF00ABB9}" sibTransId="{7D9020B1-298D-9C47-9A08-139FDFE8F91C}"/>
    <dgm:cxn modelId="{EBB919C4-8BAB-EB42-840D-AF5436862F1E}" type="presParOf" srcId="{B18B39F3-200E-364F-B8CB-A98A05DDAE5B}" destId="{649CD0D1-F194-5940-AB61-E254A40C12D4}" srcOrd="0" destOrd="0" presId="urn:microsoft.com/office/officeart/2005/8/layout/process4"/>
    <dgm:cxn modelId="{ABEC7873-7C46-764B-93C2-924B7631B21C}" type="presParOf" srcId="{649CD0D1-F194-5940-AB61-E254A40C12D4}" destId="{617C954C-9E85-B446-8193-B1F7EBCDED58}" srcOrd="0" destOrd="0" presId="urn:microsoft.com/office/officeart/2005/8/layout/process4"/>
    <dgm:cxn modelId="{60B702B1-346F-CB4D-8545-14A3369F7F7B}" type="presParOf" srcId="{B18B39F3-200E-364F-B8CB-A98A05DDAE5B}" destId="{C87AD887-FA4A-CA4F-B13F-98DD8B597840}" srcOrd="1" destOrd="0" presId="urn:microsoft.com/office/officeart/2005/8/layout/process4"/>
    <dgm:cxn modelId="{8491EBAC-6B94-504E-A74E-0B8BF84DB60B}" type="presParOf" srcId="{B18B39F3-200E-364F-B8CB-A98A05DDAE5B}" destId="{083BCF9D-327A-C349-BA3A-777736831B31}" srcOrd="2" destOrd="0" presId="urn:microsoft.com/office/officeart/2005/8/layout/process4"/>
    <dgm:cxn modelId="{94B636F0-AFA8-C34D-9752-D3940477C10D}" type="presParOf" srcId="{083BCF9D-327A-C349-BA3A-777736831B31}" destId="{C9FE8AE0-6D7A-1C4E-B78E-361D495AD128}" srcOrd="0" destOrd="0" presId="urn:microsoft.com/office/officeart/2005/8/layout/process4"/>
    <dgm:cxn modelId="{51A92DDA-831F-114B-AF20-E292349FAA1C}" type="presParOf" srcId="{083BCF9D-327A-C349-BA3A-777736831B31}" destId="{204C74B0-29A1-6E4D-AA1B-1C846B5ABC39}" srcOrd="1" destOrd="0" presId="urn:microsoft.com/office/officeart/2005/8/layout/process4"/>
    <dgm:cxn modelId="{A154D948-8ECB-684B-A93A-875BF2B7546A}" type="presParOf" srcId="{083BCF9D-327A-C349-BA3A-777736831B31}" destId="{9FB5CD78-D97C-354F-9607-90F653C54EEF}" srcOrd="2" destOrd="0" presId="urn:microsoft.com/office/officeart/2005/8/layout/process4"/>
    <dgm:cxn modelId="{DA3A4F8B-CECF-C54B-B9CE-D4043A82166A}" type="presParOf" srcId="{9FB5CD78-D97C-354F-9607-90F653C54EEF}" destId="{DC7DCC12-CCDF-8647-A4C4-1EF7F9B6C66C}" srcOrd="0" destOrd="0" presId="urn:microsoft.com/office/officeart/2005/8/layout/process4"/>
    <dgm:cxn modelId="{52BA6134-ECEE-3E47-8086-D576D258CE38}" type="presParOf" srcId="{9FB5CD78-D97C-354F-9607-90F653C54EEF}" destId="{81DED1D9-4373-9B48-8D90-ACF1E7E5384D}" srcOrd="1" destOrd="0" presId="urn:microsoft.com/office/officeart/2005/8/layout/process4"/>
    <dgm:cxn modelId="{C2D0CBFE-D554-014A-95F8-77B4B24C7A2F}" type="presParOf" srcId="{9FB5CD78-D97C-354F-9607-90F653C54EEF}" destId="{D693C61A-6F01-6449-9765-1D5842C23381}" srcOrd="2" destOrd="0" presId="urn:microsoft.com/office/officeart/2005/8/layout/process4"/>
    <dgm:cxn modelId="{BCB28032-D6A6-F64B-B7FF-FC073DC8A5A4}" type="presParOf" srcId="{9FB5CD78-D97C-354F-9607-90F653C54EEF}" destId="{F7314E68-EE1D-E945-B186-0C97715A7DC0}" srcOrd="3" destOrd="0" presId="urn:microsoft.com/office/officeart/2005/8/layout/process4"/>
    <dgm:cxn modelId="{466910C4-C3E2-D048-B667-64823D4EF87B}" type="presParOf" srcId="{B18B39F3-200E-364F-B8CB-A98A05DDAE5B}" destId="{E98D81A5-3782-094C-AEE7-93DF450A9711}" srcOrd="3" destOrd="0" presId="urn:microsoft.com/office/officeart/2005/8/layout/process4"/>
    <dgm:cxn modelId="{ACFC2F98-77DC-4F4F-97B4-28B4F423E55F}" type="presParOf" srcId="{B18B39F3-200E-364F-B8CB-A98A05DDAE5B}" destId="{EBFD454B-3F63-804B-BAD6-F3259FA838D8}" srcOrd="4" destOrd="0" presId="urn:microsoft.com/office/officeart/2005/8/layout/process4"/>
    <dgm:cxn modelId="{EE766D04-4B5E-1542-B233-B6F5B1C36445}" type="presParOf" srcId="{EBFD454B-3F63-804B-BAD6-F3259FA838D8}" destId="{05DDC485-3039-2F4B-875D-A45DB3B10C0B}" srcOrd="0" destOrd="0" presId="urn:microsoft.com/office/officeart/2005/8/layout/process4"/>
    <dgm:cxn modelId="{B562EADC-8818-504B-96D8-32BAC2857C3D}" type="presParOf" srcId="{EBFD454B-3F63-804B-BAD6-F3259FA838D8}" destId="{44C8C397-A8CD-A441-9B2D-5F98AD2359B0}" srcOrd="1" destOrd="0" presId="urn:microsoft.com/office/officeart/2005/8/layout/process4"/>
    <dgm:cxn modelId="{1326F02F-E39B-1B43-94CF-B2B3E5C68CA8}" type="presParOf" srcId="{EBFD454B-3F63-804B-BAD6-F3259FA838D8}" destId="{D486083F-F129-EF49-A15F-ACBE1334FFB5}" srcOrd="2" destOrd="0" presId="urn:microsoft.com/office/officeart/2005/8/layout/process4"/>
    <dgm:cxn modelId="{E9F45F8F-75B2-664F-93BE-0A63CFA62FC6}" type="presParOf" srcId="{D486083F-F129-EF49-A15F-ACBE1334FFB5}" destId="{C3FFABCC-6D18-6D44-A1B6-2CC6F06A825A}" srcOrd="0" destOrd="0" presId="urn:microsoft.com/office/officeart/2005/8/layout/process4"/>
    <dgm:cxn modelId="{7A2C82F5-D0A7-EB4D-90FB-F126D560FAA4}" type="presParOf" srcId="{D486083F-F129-EF49-A15F-ACBE1334FFB5}" destId="{47AE94EC-215B-1548-9CC0-A5E81D45AC72}" srcOrd="1" destOrd="0" presId="urn:microsoft.com/office/officeart/2005/8/layout/process4"/>
    <dgm:cxn modelId="{D744A695-4F6B-B548-BD12-08EC9542385B}" type="presParOf" srcId="{D486083F-F129-EF49-A15F-ACBE1334FFB5}" destId="{025EA455-90E8-F149-A7E6-AB7AB7C2EA4B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705CAC-EFAF-6540-81FC-FE990FABE5C4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9B0E9C-4DC1-DC4A-868B-D5813755F1E1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900" dirty="0" smtClean="0">
              <a:solidFill>
                <a:schemeClr val="bg1"/>
              </a:solidFill>
            </a:rPr>
            <a:t>Oregon Healthiest State</a:t>
          </a:r>
          <a:r>
            <a:rPr lang="en-US" sz="2900" baseline="0" dirty="0" smtClean="0">
              <a:solidFill>
                <a:schemeClr val="bg1"/>
              </a:solidFill>
            </a:rPr>
            <a:t> </a:t>
          </a:r>
        </a:p>
        <a:p>
          <a:r>
            <a:rPr lang="en-US" sz="2000" baseline="0" dirty="0" smtClean="0">
              <a:solidFill>
                <a:schemeClr val="bg1"/>
              </a:solidFill>
            </a:rPr>
            <a:t>(Housed within the Oregon Business Council Charitable Institute)</a:t>
          </a:r>
          <a:endParaRPr lang="en-US" sz="2000" dirty="0" smtClean="0">
            <a:solidFill>
              <a:schemeClr val="bg1"/>
            </a:solidFill>
          </a:endParaRPr>
        </a:p>
      </dgm:t>
    </dgm:pt>
    <dgm:pt modelId="{1BFBD8F5-1D0F-2444-B8D6-19B8D4454CEC}" type="parTrans" cxnId="{C0957FC5-D719-9046-A3E7-CE18E1EB4768}">
      <dgm:prSet/>
      <dgm:spPr/>
      <dgm:t>
        <a:bodyPr/>
        <a:lstStyle/>
        <a:p>
          <a:endParaRPr lang="en-US"/>
        </a:p>
      </dgm:t>
    </dgm:pt>
    <dgm:pt modelId="{6E4DB150-1BF5-EE4E-BF3E-335E672DD9BD}" type="sibTrans" cxnId="{C0957FC5-D719-9046-A3E7-CE18E1EB4768}">
      <dgm:prSet/>
      <dgm:spPr/>
      <dgm:t>
        <a:bodyPr/>
        <a:lstStyle/>
        <a:p>
          <a:endParaRPr lang="en-US"/>
        </a:p>
      </dgm:t>
    </dgm:pt>
    <dgm:pt modelId="{B69A15C6-EFCD-004B-BD9B-93F30FEC1B9C}" type="asst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Blue Zones Project Statewide Overhead</a:t>
          </a:r>
          <a:r>
            <a:rPr lang="en-US" sz="1600" b="1" baseline="0" dirty="0" smtClean="0">
              <a:solidFill>
                <a:schemeClr val="bg1"/>
              </a:solidFill>
            </a:rPr>
            <a:t> (People, IP, Process)</a:t>
          </a:r>
          <a:r>
            <a:rPr lang="en-US" sz="1600" b="1" dirty="0" smtClean="0">
              <a:solidFill>
                <a:schemeClr val="bg1"/>
              </a:solidFill>
            </a:rPr>
            <a:t> </a:t>
          </a:r>
        </a:p>
      </dgm:t>
    </dgm:pt>
    <dgm:pt modelId="{EAB0506D-4448-2546-B229-9D5A83E13361}" type="parTrans" cxnId="{B3638FBF-9EC5-224C-A663-97F8BF162B2F}">
      <dgm:prSet/>
      <dgm:spPr/>
      <dgm:t>
        <a:bodyPr/>
        <a:lstStyle/>
        <a:p>
          <a:endParaRPr lang="en-US"/>
        </a:p>
      </dgm:t>
    </dgm:pt>
    <dgm:pt modelId="{04F04110-62ED-0640-9DDB-D0AB57A0E0FE}" type="sibTrans" cxnId="{B3638FBF-9EC5-224C-A663-97F8BF162B2F}">
      <dgm:prSet/>
      <dgm:spPr/>
      <dgm:t>
        <a:bodyPr/>
        <a:lstStyle/>
        <a:p>
          <a:endParaRPr lang="en-US"/>
        </a:p>
      </dgm:t>
    </dgm:pt>
    <dgm:pt modelId="{46B19199-D0D1-EA43-8658-2A4397E49FF5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/>
            <a:t>Financial Peace</a:t>
          </a:r>
          <a:r>
            <a:rPr lang="en-US" b="1" baseline="0" dirty="0" smtClean="0"/>
            <a:t> of Mind</a:t>
          </a:r>
          <a:r>
            <a:rPr lang="en-US" dirty="0" smtClean="0"/>
            <a:t>	</a:t>
          </a:r>
          <a:endParaRPr lang="en-US" dirty="0"/>
        </a:p>
      </dgm:t>
    </dgm:pt>
    <dgm:pt modelId="{E256FBD5-FD85-ED4E-BE0C-CD4041380416}" type="parTrans" cxnId="{F9755BA2-AD6D-AD4F-A6CE-31507E4B3F97}">
      <dgm:prSet/>
      <dgm:spPr/>
      <dgm:t>
        <a:bodyPr/>
        <a:lstStyle/>
        <a:p>
          <a:endParaRPr lang="en-US"/>
        </a:p>
      </dgm:t>
    </dgm:pt>
    <dgm:pt modelId="{9C76C541-A9E5-5F4E-BD4D-D802B096E0FE}" type="sibTrans" cxnId="{F9755BA2-AD6D-AD4F-A6CE-31507E4B3F97}">
      <dgm:prSet/>
      <dgm:spPr/>
      <dgm:t>
        <a:bodyPr/>
        <a:lstStyle/>
        <a:p>
          <a:endParaRPr lang="en-US"/>
        </a:p>
      </dgm:t>
    </dgm:pt>
    <dgm:pt modelId="{A251EEEC-0D04-CF4D-BE7A-C186440BE3FC}">
      <dgm:prSet phldrT="[Text]"/>
      <dgm:spPr>
        <a:solidFill>
          <a:srgbClr val="FAC090"/>
        </a:solidFill>
      </dgm:spPr>
      <dgm:t>
        <a:bodyPr/>
        <a:lstStyle/>
        <a:p>
          <a:r>
            <a:rPr lang="en-US" dirty="0" smtClean="0"/>
            <a:t>Health and the Outdoors</a:t>
          </a:r>
        </a:p>
        <a:p>
          <a:endParaRPr lang="en-US" dirty="0"/>
        </a:p>
      </dgm:t>
    </dgm:pt>
    <dgm:pt modelId="{C77ED799-CBC0-604F-9BCA-CBC9AD53F631}" type="parTrans" cxnId="{AC603392-B7A1-244C-86FE-DBA34D3EA3CE}">
      <dgm:prSet/>
      <dgm:spPr/>
      <dgm:t>
        <a:bodyPr/>
        <a:lstStyle/>
        <a:p>
          <a:endParaRPr lang="en-US"/>
        </a:p>
      </dgm:t>
    </dgm:pt>
    <dgm:pt modelId="{79B53E21-0753-BC4B-9B6B-943E2D33063B}" type="sibTrans" cxnId="{AC603392-B7A1-244C-86FE-DBA34D3EA3CE}">
      <dgm:prSet/>
      <dgm:spPr/>
      <dgm:t>
        <a:bodyPr/>
        <a:lstStyle/>
        <a:p>
          <a:endParaRPr lang="en-US"/>
        </a:p>
      </dgm:t>
    </dgm:pt>
    <dgm:pt modelId="{3AF90E69-A179-8248-BECE-6C08E4895ACB}">
      <dgm:prSet phldrT="[Text]"/>
      <dgm:spPr>
        <a:solidFill>
          <a:srgbClr val="FAC090"/>
        </a:solidFill>
      </dgm:spPr>
      <dgm:t>
        <a:bodyPr/>
        <a:lstStyle/>
        <a:p>
          <a:r>
            <a:rPr lang="en-US" dirty="0" smtClean="0"/>
            <a:t>Employee Wellbeing</a:t>
          </a:r>
          <a:endParaRPr lang="en-US" dirty="0"/>
        </a:p>
      </dgm:t>
    </dgm:pt>
    <dgm:pt modelId="{4BAB5F1F-CF8A-4A40-86FC-F6AED8B02DB5}" type="parTrans" cxnId="{7FFAFD86-2230-A440-B845-FEDA163EF5B9}">
      <dgm:prSet/>
      <dgm:spPr/>
      <dgm:t>
        <a:bodyPr/>
        <a:lstStyle/>
        <a:p>
          <a:endParaRPr lang="en-US"/>
        </a:p>
      </dgm:t>
    </dgm:pt>
    <dgm:pt modelId="{5CEE9A78-BA1A-9A41-BA4D-2074D3AD0BC8}" type="sibTrans" cxnId="{7FFAFD86-2230-A440-B845-FEDA163EF5B9}">
      <dgm:prSet/>
      <dgm:spPr/>
      <dgm:t>
        <a:bodyPr/>
        <a:lstStyle/>
        <a:p>
          <a:endParaRPr lang="en-US"/>
        </a:p>
      </dgm:t>
    </dgm:pt>
    <dgm:pt modelId="{634F330D-3A87-5043-A515-49FA108155C7}" type="asst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Klamath Falls </a:t>
          </a:r>
          <a:endParaRPr lang="en-US" b="1" dirty="0">
            <a:solidFill>
              <a:schemeClr val="bg1"/>
            </a:solidFill>
          </a:endParaRPr>
        </a:p>
      </dgm:t>
    </dgm:pt>
    <dgm:pt modelId="{14A2C619-9989-AD40-9A8A-847A1C13D78F}" type="parTrans" cxnId="{BC81925F-595E-5F47-907D-AF800F0734F3}">
      <dgm:prSet/>
      <dgm:spPr/>
      <dgm:t>
        <a:bodyPr/>
        <a:lstStyle/>
        <a:p>
          <a:endParaRPr lang="en-US"/>
        </a:p>
      </dgm:t>
    </dgm:pt>
    <dgm:pt modelId="{9A85F1C4-B3C3-B24A-91B9-319F0F0F43A0}" type="sibTrans" cxnId="{BC81925F-595E-5F47-907D-AF800F0734F3}">
      <dgm:prSet/>
      <dgm:spPr/>
      <dgm:t>
        <a:bodyPr/>
        <a:lstStyle/>
        <a:p>
          <a:endParaRPr lang="en-US"/>
        </a:p>
      </dgm:t>
    </dgm:pt>
    <dgm:pt modelId="{51B1397D-78B6-A14E-976C-9A535B81A5A3}" type="asst">
      <dgm:prSet phldrT="[Text]"/>
      <dgm:spPr/>
      <dgm:t>
        <a:bodyPr/>
        <a:lstStyle/>
        <a:p>
          <a:r>
            <a:rPr lang="en-US" dirty="0" smtClean="0"/>
            <a:t>Life Radius Community Pilot</a:t>
          </a:r>
          <a:endParaRPr lang="en-US" b="1" baseline="0" dirty="0" smtClean="0">
            <a:solidFill>
              <a:schemeClr val="bg1"/>
            </a:solidFill>
          </a:endParaRPr>
        </a:p>
      </dgm:t>
    </dgm:pt>
    <dgm:pt modelId="{1CDAEFF1-A76A-4447-BDEF-D48BB4E4B439}" type="parTrans" cxnId="{F88B3D81-3206-C84B-A955-DD0C4E5F8D69}">
      <dgm:prSet/>
      <dgm:spPr/>
      <dgm:t>
        <a:bodyPr/>
        <a:lstStyle/>
        <a:p>
          <a:endParaRPr lang="en-US"/>
        </a:p>
      </dgm:t>
    </dgm:pt>
    <dgm:pt modelId="{CCB31356-B421-354A-A582-18CBC0F8F1DF}" type="sibTrans" cxnId="{F88B3D81-3206-C84B-A955-DD0C4E5F8D69}">
      <dgm:prSet/>
      <dgm:spPr/>
      <dgm:t>
        <a:bodyPr/>
        <a:lstStyle/>
        <a:p>
          <a:endParaRPr lang="en-US"/>
        </a:p>
      </dgm:t>
    </dgm:pt>
    <dgm:pt modelId="{62AFF2B7-6536-B64B-A7E5-342A7AF4D847}">
      <dgm:prSet phldrT="[Text]"/>
      <dgm:spPr>
        <a:solidFill>
          <a:srgbClr val="FAC090"/>
        </a:solidFill>
      </dgm:spPr>
      <dgm:t>
        <a:bodyPr/>
        <a:lstStyle/>
        <a:p>
          <a:r>
            <a:rPr lang="en-US" dirty="0" smtClean="0"/>
            <a:t>Other groups TBD (food, early childhood)</a:t>
          </a:r>
          <a:endParaRPr lang="en-US" dirty="0"/>
        </a:p>
      </dgm:t>
    </dgm:pt>
    <dgm:pt modelId="{A4C9CD15-CF04-2948-9419-D01770745C46}" type="parTrans" cxnId="{F0A1E9FB-F64E-8146-A0F3-8F8AF943A328}">
      <dgm:prSet/>
      <dgm:spPr/>
      <dgm:t>
        <a:bodyPr/>
        <a:lstStyle/>
        <a:p>
          <a:endParaRPr lang="en-US"/>
        </a:p>
      </dgm:t>
    </dgm:pt>
    <dgm:pt modelId="{316D7DB9-5B71-1348-878A-AA002A37962A}" type="sibTrans" cxnId="{F0A1E9FB-F64E-8146-A0F3-8F8AF943A328}">
      <dgm:prSet/>
      <dgm:spPr/>
      <dgm:t>
        <a:bodyPr/>
        <a:lstStyle/>
        <a:p>
          <a:endParaRPr lang="en-US"/>
        </a:p>
      </dgm:t>
    </dgm:pt>
    <dgm:pt modelId="{B8F372C3-1001-6A40-9856-1745C8C724F1}" type="asst">
      <dgm:prSet phldrT="[Text]"/>
      <dgm:spPr/>
      <dgm:t>
        <a:bodyPr/>
        <a:lstStyle/>
        <a:p>
          <a:r>
            <a:rPr lang="en-US" dirty="0" smtClean="0"/>
            <a:t>3rd Demo</a:t>
          </a:r>
          <a:endParaRPr lang="en-US" b="1" dirty="0">
            <a:solidFill>
              <a:schemeClr val="bg1"/>
            </a:solidFill>
          </a:endParaRPr>
        </a:p>
      </dgm:t>
    </dgm:pt>
    <dgm:pt modelId="{980580C7-36BE-4041-8457-8F1B09EBCD9E}" type="parTrans" cxnId="{92E1D2C7-390D-464F-8113-C97A7FEF27FA}">
      <dgm:prSet/>
      <dgm:spPr/>
      <dgm:t>
        <a:bodyPr/>
        <a:lstStyle/>
        <a:p>
          <a:endParaRPr lang="en-US"/>
        </a:p>
      </dgm:t>
    </dgm:pt>
    <dgm:pt modelId="{A7A6EBBD-0CDB-8845-B05E-253982D247A3}" type="sibTrans" cxnId="{92E1D2C7-390D-464F-8113-C97A7FEF27FA}">
      <dgm:prSet/>
      <dgm:spPr/>
      <dgm:t>
        <a:bodyPr/>
        <a:lstStyle/>
        <a:p>
          <a:endParaRPr lang="en-US"/>
        </a:p>
      </dgm:t>
    </dgm:pt>
    <dgm:pt modelId="{2C7F419E-18DC-D84A-9FB5-6DE206DD1E93}" type="asst">
      <dgm:prSet phldrT="[Text]"/>
      <dgm:spPr/>
      <dgm:t>
        <a:bodyPr/>
        <a:lstStyle/>
        <a:p>
          <a:r>
            <a:rPr lang="en-US" dirty="0" smtClean="0"/>
            <a:t>2nd Demo</a:t>
          </a:r>
          <a:endParaRPr lang="en-US" b="1" dirty="0">
            <a:solidFill>
              <a:schemeClr val="bg1"/>
            </a:solidFill>
          </a:endParaRPr>
        </a:p>
      </dgm:t>
    </dgm:pt>
    <dgm:pt modelId="{377C68B3-18D0-1B45-8A22-67B23CB4031B}" type="parTrans" cxnId="{A83E7D7B-853D-504C-B882-21464C944977}">
      <dgm:prSet/>
      <dgm:spPr/>
      <dgm:t>
        <a:bodyPr/>
        <a:lstStyle/>
        <a:p>
          <a:endParaRPr lang="en-US"/>
        </a:p>
      </dgm:t>
    </dgm:pt>
    <dgm:pt modelId="{64689704-D8F0-6D4D-830D-3C9E9561F735}" type="sibTrans" cxnId="{A83E7D7B-853D-504C-B882-21464C944977}">
      <dgm:prSet/>
      <dgm:spPr/>
      <dgm:t>
        <a:bodyPr/>
        <a:lstStyle/>
        <a:p>
          <a:endParaRPr lang="en-US"/>
        </a:p>
      </dgm:t>
    </dgm:pt>
    <dgm:pt modelId="{67E0BB0A-5CB5-3344-8E76-950CEC980F09}" type="asst">
      <dgm:prSet phldrT="[Text]"/>
      <dgm:spPr/>
      <dgm:t>
        <a:bodyPr/>
        <a:lstStyle/>
        <a:p>
          <a:r>
            <a:rPr lang="en-US" dirty="0" smtClean="0"/>
            <a:t>4th Demo</a:t>
          </a:r>
          <a:endParaRPr lang="en-US" b="1" dirty="0">
            <a:solidFill>
              <a:schemeClr val="bg1"/>
            </a:solidFill>
          </a:endParaRPr>
        </a:p>
      </dgm:t>
    </dgm:pt>
    <dgm:pt modelId="{25363609-8084-2745-900B-BB677E153DA3}" type="parTrans" cxnId="{63788B80-7BC7-784A-BE6C-F1D54AE209E1}">
      <dgm:prSet/>
      <dgm:spPr/>
      <dgm:t>
        <a:bodyPr/>
        <a:lstStyle/>
        <a:p>
          <a:endParaRPr lang="en-US"/>
        </a:p>
      </dgm:t>
    </dgm:pt>
    <dgm:pt modelId="{B9472EC2-229A-5C4B-9094-40CA24B62080}" type="sibTrans" cxnId="{63788B80-7BC7-784A-BE6C-F1D54AE209E1}">
      <dgm:prSet/>
      <dgm:spPr/>
      <dgm:t>
        <a:bodyPr/>
        <a:lstStyle/>
        <a:p>
          <a:endParaRPr lang="en-US"/>
        </a:p>
      </dgm:t>
    </dgm:pt>
    <dgm:pt modelId="{94B6FAAF-DB18-D343-BB98-7C09B6244F31}" type="pres">
      <dgm:prSet presAssocID="{D1705CAC-EFAF-6540-81FC-FE990FABE5C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B926A09-2210-8044-BD89-C495A4159EF3}" type="pres">
      <dgm:prSet presAssocID="{449B0E9C-4DC1-DC4A-868B-D5813755F1E1}" presName="vertOne" presStyleCnt="0"/>
      <dgm:spPr/>
    </dgm:pt>
    <dgm:pt modelId="{AA0255FE-33D5-E543-80F2-36586BCAB653}" type="pres">
      <dgm:prSet presAssocID="{449B0E9C-4DC1-DC4A-868B-D5813755F1E1}" presName="txOne" presStyleLbl="node0" presStyleIdx="0" presStyleCnt="1" custLinFactNeighborX="-2" custLinFactNeighborY="-336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85C945-5206-A94B-977C-9570D1E9923C}" type="pres">
      <dgm:prSet presAssocID="{449B0E9C-4DC1-DC4A-868B-D5813755F1E1}" presName="parTransOne" presStyleCnt="0"/>
      <dgm:spPr/>
    </dgm:pt>
    <dgm:pt modelId="{D0236F8F-5517-CA4A-B32B-1696F0977925}" type="pres">
      <dgm:prSet presAssocID="{449B0E9C-4DC1-DC4A-868B-D5813755F1E1}" presName="horzOne" presStyleCnt="0"/>
      <dgm:spPr/>
    </dgm:pt>
    <dgm:pt modelId="{09A2559D-DAB4-6146-84D2-67E44D743FD6}" type="pres">
      <dgm:prSet presAssocID="{B69A15C6-EFCD-004B-BD9B-93F30FEC1B9C}" presName="vertTwo" presStyleCnt="0"/>
      <dgm:spPr/>
    </dgm:pt>
    <dgm:pt modelId="{355F15A4-B5C5-1B4F-BE02-319507D3ADDC}" type="pres">
      <dgm:prSet presAssocID="{B69A15C6-EFCD-004B-BD9B-93F30FEC1B9C}" presName="txTwo" presStyleLbl="asst1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7FA0FE-DD3C-B947-879E-B0AEF2A099DC}" type="pres">
      <dgm:prSet presAssocID="{B69A15C6-EFCD-004B-BD9B-93F30FEC1B9C}" presName="parTransTwo" presStyleCnt="0"/>
      <dgm:spPr/>
    </dgm:pt>
    <dgm:pt modelId="{232FDFBC-8996-004C-8B68-79ECD7871938}" type="pres">
      <dgm:prSet presAssocID="{B69A15C6-EFCD-004B-BD9B-93F30FEC1B9C}" presName="horzTwo" presStyleCnt="0"/>
      <dgm:spPr/>
    </dgm:pt>
    <dgm:pt modelId="{50B53F4D-3FCF-5D44-BCD0-16B7A47232A1}" type="pres">
      <dgm:prSet presAssocID="{634F330D-3A87-5043-A515-49FA108155C7}" presName="vertThree" presStyleCnt="0"/>
      <dgm:spPr/>
    </dgm:pt>
    <dgm:pt modelId="{E2FFA1C3-B65B-D840-9455-638A9A109ADD}" type="pres">
      <dgm:prSet presAssocID="{634F330D-3A87-5043-A515-49FA108155C7}" presName="txThree" presStyleLbl="asst1" presStyleIdx="1" presStyleCnt="6" custLinFactNeighborX="-526" custLinFactNeighborY="-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F0CF06-CE7D-A949-9B69-5A822405BC66}" type="pres">
      <dgm:prSet presAssocID="{634F330D-3A87-5043-A515-49FA108155C7}" presName="horzThree" presStyleCnt="0"/>
      <dgm:spPr/>
    </dgm:pt>
    <dgm:pt modelId="{8088374E-46C0-AA43-80CF-961E8BF80B76}" type="pres">
      <dgm:prSet presAssocID="{9A85F1C4-B3C3-B24A-91B9-319F0F0F43A0}" presName="sibSpaceThree" presStyleCnt="0"/>
      <dgm:spPr/>
    </dgm:pt>
    <dgm:pt modelId="{87DCA0D8-ACCC-B040-9E31-C60348A9AA64}" type="pres">
      <dgm:prSet presAssocID="{2C7F419E-18DC-D84A-9FB5-6DE206DD1E93}" presName="vertThree" presStyleCnt="0"/>
      <dgm:spPr/>
    </dgm:pt>
    <dgm:pt modelId="{D15FD5FE-D3FE-DD48-B1A3-11971DD09DBD}" type="pres">
      <dgm:prSet presAssocID="{2C7F419E-18DC-D84A-9FB5-6DE206DD1E93}" presName="txThree" presStyleLbl="asst1" presStyleIdx="2" presStyleCnt="6" custLinFactNeighborX="0" custLinFactNeighborY="-11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0A07FB-36EE-0740-B63F-E49A2C35671F}" type="pres">
      <dgm:prSet presAssocID="{2C7F419E-18DC-D84A-9FB5-6DE206DD1E93}" presName="horzThree" presStyleCnt="0"/>
      <dgm:spPr/>
    </dgm:pt>
    <dgm:pt modelId="{32756264-E537-D445-B4D1-06E18C8DDC81}" type="pres">
      <dgm:prSet presAssocID="{64689704-D8F0-6D4D-830D-3C9E9561F735}" presName="sibSpaceThree" presStyleCnt="0"/>
      <dgm:spPr/>
    </dgm:pt>
    <dgm:pt modelId="{94F7E56F-7E5A-A04D-87E2-CBC7D664AED6}" type="pres">
      <dgm:prSet presAssocID="{B8F372C3-1001-6A40-9856-1745C8C724F1}" presName="vertThree" presStyleCnt="0"/>
      <dgm:spPr/>
    </dgm:pt>
    <dgm:pt modelId="{13A3C1AC-64E3-6147-BA74-82315E1099B3}" type="pres">
      <dgm:prSet presAssocID="{B8F372C3-1001-6A40-9856-1745C8C724F1}" presName="txThree" presStyleLbl="asst1" presStyleIdx="3" presStyleCnt="6" custLinFactNeighborX="1855" custLinFactNeighborY="37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5DE1A3-C73B-A544-8998-BC5BF735CA7C}" type="pres">
      <dgm:prSet presAssocID="{B8F372C3-1001-6A40-9856-1745C8C724F1}" presName="horzThree" presStyleCnt="0"/>
      <dgm:spPr/>
    </dgm:pt>
    <dgm:pt modelId="{FC6E88DA-FA54-CC42-81DA-0A51912A123B}" type="pres">
      <dgm:prSet presAssocID="{A7A6EBBD-0CDB-8845-B05E-253982D247A3}" presName="sibSpaceThree" presStyleCnt="0"/>
      <dgm:spPr/>
    </dgm:pt>
    <dgm:pt modelId="{7209AA3A-189F-1042-AE6B-DFFE00D0F955}" type="pres">
      <dgm:prSet presAssocID="{67E0BB0A-5CB5-3344-8E76-950CEC980F09}" presName="vertThree" presStyleCnt="0"/>
      <dgm:spPr/>
    </dgm:pt>
    <dgm:pt modelId="{7DCF60D4-EAF9-C441-867D-2542112E52CA}" type="pres">
      <dgm:prSet presAssocID="{67E0BB0A-5CB5-3344-8E76-950CEC980F09}" presName="txThree" presStyleLbl="asst1" presStyleIdx="4" presStyleCnt="6" custLinFactNeighborX="2459" custLinFactNeighborY="37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3DED25-1EBB-3E41-AB62-B34D5FC5AC58}" type="pres">
      <dgm:prSet presAssocID="{67E0BB0A-5CB5-3344-8E76-950CEC980F09}" presName="horzThree" presStyleCnt="0"/>
      <dgm:spPr/>
    </dgm:pt>
    <dgm:pt modelId="{5B9E8B16-5EC3-E049-BC23-E85072847AFE}" type="pres">
      <dgm:prSet presAssocID="{B9472EC2-229A-5C4B-9094-40CA24B62080}" presName="sibSpaceThree" presStyleCnt="0"/>
      <dgm:spPr/>
    </dgm:pt>
    <dgm:pt modelId="{5436F0C4-E75A-A749-8E15-E50305F12F6D}" type="pres">
      <dgm:prSet presAssocID="{51B1397D-78B6-A14E-976C-9A535B81A5A3}" presName="vertThree" presStyleCnt="0"/>
      <dgm:spPr/>
    </dgm:pt>
    <dgm:pt modelId="{4209F61D-6533-454C-BF3F-B161B2088772}" type="pres">
      <dgm:prSet presAssocID="{51B1397D-78B6-A14E-976C-9A535B81A5A3}" presName="txThree" presStyleLbl="asst1" presStyleIdx="5" presStyleCnt="6" custLinFactNeighborX="-527" custLinFactNeighborY="-3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E882FB-840A-7145-9F80-9300D12B7D4B}" type="pres">
      <dgm:prSet presAssocID="{51B1397D-78B6-A14E-976C-9A535B81A5A3}" presName="horzThree" presStyleCnt="0"/>
      <dgm:spPr/>
    </dgm:pt>
    <dgm:pt modelId="{42CB8C76-9D25-1043-89E4-0B782DAFB800}" type="pres">
      <dgm:prSet presAssocID="{04F04110-62ED-0640-9DDB-D0AB57A0E0FE}" presName="sibSpaceTwo" presStyleCnt="0"/>
      <dgm:spPr/>
    </dgm:pt>
    <dgm:pt modelId="{D41B4AA5-C621-A64A-A8BD-C11CB56A7A59}" type="pres">
      <dgm:prSet presAssocID="{46B19199-D0D1-EA43-8658-2A4397E49FF5}" presName="vertTwo" presStyleCnt="0"/>
      <dgm:spPr/>
    </dgm:pt>
    <dgm:pt modelId="{48D1F949-583A-9A46-9195-AE6D5BDC0129}" type="pres">
      <dgm:prSet presAssocID="{46B19199-D0D1-EA43-8658-2A4397E49FF5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B22727-EFDE-9B4C-98E8-51DE0E601A9B}" type="pres">
      <dgm:prSet presAssocID="{46B19199-D0D1-EA43-8658-2A4397E49FF5}" presName="horzTwo" presStyleCnt="0"/>
      <dgm:spPr/>
    </dgm:pt>
    <dgm:pt modelId="{DDB814C4-5BD0-5D4B-BA68-9FED36A8FAB7}" type="pres">
      <dgm:prSet presAssocID="{9C76C541-A9E5-5F4E-BD4D-D802B096E0FE}" presName="sibSpaceTwo" presStyleCnt="0"/>
      <dgm:spPr/>
    </dgm:pt>
    <dgm:pt modelId="{F4E528C1-72E8-AD43-93F3-BC365A61D6B5}" type="pres">
      <dgm:prSet presAssocID="{A251EEEC-0D04-CF4D-BE7A-C186440BE3FC}" presName="vertTwo" presStyleCnt="0"/>
      <dgm:spPr/>
    </dgm:pt>
    <dgm:pt modelId="{BF033A08-53B4-204E-9AF5-50E1C4EB136E}" type="pres">
      <dgm:prSet presAssocID="{A251EEEC-0D04-CF4D-BE7A-C186440BE3FC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FD78F5-0935-CF4E-9D02-C340299C48DE}" type="pres">
      <dgm:prSet presAssocID="{A251EEEC-0D04-CF4D-BE7A-C186440BE3FC}" presName="horzTwo" presStyleCnt="0"/>
      <dgm:spPr/>
    </dgm:pt>
    <dgm:pt modelId="{3B37252E-458B-F347-9BF0-DECA78043566}" type="pres">
      <dgm:prSet presAssocID="{79B53E21-0753-BC4B-9B6B-943E2D33063B}" presName="sibSpaceTwo" presStyleCnt="0"/>
      <dgm:spPr/>
    </dgm:pt>
    <dgm:pt modelId="{A37FF123-F7A0-5D4E-A6E8-824B9A5E9781}" type="pres">
      <dgm:prSet presAssocID="{3AF90E69-A179-8248-BECE-6C08E4895ACB}" presName="vertTwo" presStyleCnt="0"/>
      <dgm:spPr/>
    </dgm:pt>
    <dgm:pt modelId="{05B95BF5-812B-1F42-8454-619A5C33BC27}" type="pres">
      <dgm:prSet presAssocID="{3AF90E69-A179-8248-BECE-6C08E4895ACB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52000A-870F-854E-B37F-4A38550A41F9}" type="pres">
      <dgm:prSet presAssocID="{3AF90E69-A179-8248-BECE-6C08E4895ACB}" presName="horzTwo" presStyleCnt="0"/>
      <dgm:spPr/>
    </dgm:pt>
    <dgm:pt modelId="{8D570802-FAAC-824C-86A2-267C0DCDBAC2}" type="pres">
      <dgm:prSet presAssocID="{5CEE9A78-BA1A-9A41-BA4D-2074D3AD0BC8}" presName="sibSpaceTwo" presStyleCnt="0"/>
      <dgm:spPr/>
    </dgm:pt>
    <dgm:pt modelId="{A9AACD4D-5EC6-C942-80B3-242C9AF6409E}" type="pres">
      <dgm:prSet presAssocID="{62AFF2B7-6536-B64B-A7E5-342A7AF4D847}" presName="vertTwo" presStyleCnt="0"/>
      <dgm:spPr/>
    </dgm:pt>
    <dgm:pt modelId="{0313732D-241A-7F45-BFD6-A33B16AE5F9D}" type="pres">
      <dgm:prSet presAssocID="{62AFF2B7-6536-B64B-A7E5-342A7AF4D847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A14E2E-843B-A440-BBE7-33F921A63A2A}" type="pres">
      <dgm:prSet presAssocID="{62AFF2B7-6536-B64B-A7E5-342A7AF4D847}" presName="horzTwo" presStyleCnt="0"/>
      <dgm:spPr/>
    </dgm:pt>
  </dgm:ptLst>
  <dgm:cxnLst>
    <dgm:cxn modelId="{48E6CC91-975F-5948-8311-7FD24D81D511}" type="presOf" srcId="{3AF90E69-A179-8248-BECE-6C08E4895ACB}" destId="{05B95BF5-812B-1F42-8454-619A5C33BC27}" srcOrd="0" destOrd="0" presId="urn:microsoft.com/office/officeart/2005/8/layout/hierarchy4"/>
    <dgm:cxn modelId="{8DAE951D-EFA0-2E4E-B01C-35DECE4DFF1F}" type="presOf" srcId="{B8F372C3-1001-6A40-9856-1745C8C724F1}" destId="{13A3C1AC-64E3-6147-BA74-82315E1099B3}" srcOrd="0" destOrd="0" presId="urn:microsoft.com/office/officeart/2005/8/layout/hierarchy4"/>
    <dgm:cxn modelId="{B3FE604E-81A5-9942-A606-48572B2D28B5}" type="presOf" srcId="{A251EEEC-0D04-CF4D-BE7A-C186440BE3FC}" destId="{BF033A08-53B4-204E-9AF5-50E1C4EB136E}" srcOrd="0" destOrd="0" presId="urn:microsoft.com/office/officeart/2005/8/layout/hierarchy4"/>
    <dgm:cxn modelId="{0AC77F7A-EE43-3F44-9790-9EABE9EC8D2D}" type="presOf" srcId="{D1705CAC-EFAF-6540-81FC-FE990FABE5C4}" destId="{94B6FAAF-DB18-D343-BB98-7C09B6244F31}" srcOrd="0" destOrd="0" presId="urn:microsoft.com/office/officeart/2005/8/layout/hierarchy4"/>
    <dgm:cxn modelId="{F88B3D81-3206-C84B-A955-DD0C4E5F8D69}" srcId="{B69A15C6-EFCD-004B-BD9B-93F30FEC1B9C}" destId="{51B1397D-78B6-A14E-976C-9A535B81A5A3}" srcOrd="4" destOrd="0" parTransId="{1CDAEFF1-A76A-4447-BDEF-D48BB4E4B439}" sibTransId="{CCB31356-B421-354A-A582-18CBC0F8F1DF}"/>
    <dgm:cxn modelId="{8D5EEC54-66DE-DB43-9087-D24DEE30C43F}" type="presOf" srcId="{46B19199-D0D1-EA43-8658-2A4397E49FF5}" destId="{48D1F949-583A-9A46-9195-AE6D5BDC0129}" srcOrd="0" destOrd="0" presId="urn:microsoft.com/office/officeart/2005/8/layout/hierarchy4"/>
    <dgm:cxn modelId="{A83E7D7B-853D-504C-B882-21464C944977}" srcId="{B69A15C6-EFCD-004B-BD9B-93F30FEC1B9C}" destId="{2C7F419E-18DC-D84A-9FB5-6DE206DD1E93}" srcOrd="1" destOrd="0" parTransId="{377C68B3-18D0-1B45-8A22-67B23CB4031B}" sibTransId="{64689704-D8F0-6D4D-830D-3C9E9561F735}"/>
    <dgm:cxn modelId="{A6A5CDBD-243D-4E46-8BB4-B5AF8669E335}" type="presOf" srcId="{634F330D-3A87-5043-A515-49FA108155C7}" destId="{E2FFA1C3-B65B-D840-9455-638A9A109ADD}" srcOrd="0" destOrd="0" presId="urn:microsoft.com/office/officeart/2005/8/layout/hierarchy4"/>
    <dgm:cxn modelId="{7FFAFD86-2230-A440-B845-FEDA163EF5B9}" srcId="{449B0E9C-4DC1-DC4A-868B-D5813755F1E1}" destId="{3AF90E69-A179-8248-BECE-6C08E4895ACB}" srcOrd="3" destOrd="0" parTransId="{4BAB5F1F-CF8A-4A40-86FC-F6AED8B02DB5}" sibTransId="{5CEE9A78-BA1A-9A41-BA4D-2074D3AD0BC8}"/>
    <dgm:cxn modelId="{7E958B93-4860-3C41-888D-3D769D0736F5}" type="presOf" srcId="{62AFF2B7-6536-B64B-A7E5-342A7AF4D847}" destId="{0313732D-241A-7F45-BFD6-A33B16AE5F9D}" srcOrd="0" destOrd="0" presId="urn:microsoft.com/office/officeart/2005/8/layout/hierarchy4"/>
    <dgm:cxn modelId="{743A7490-2C24-2D4E-A651-CEE3C895C1F9}" type="presOf" srcId="{2C7F419E-18DC-D84A-9FB5-6DE206DD1E93}" destId="{D15FD5FE-D3FE-DD48-B1A3-11971DD09DBD}" srcOrd="0" destOrd="0" presId="urn:microsoft.com/office/officeart/2005/8/layout/hierarchy4"/>
    <dgm:cxn modelId="{F0A1E9FB-F64E-8146-A0F3-8F8AF943A328}" srcId="{449B0E9C-4DC1-DC4A-868B-D5813755F1E1}" destId="{62AFF2B7-6536-B64B-A7E5-342A7AF4D847}" srcOrd="4" destOrd="0" parTransId="{A4C9CD15-CF04-2948-9419-D01770745C46}" sibTransId="{316D7DB9-5B71-1348-878A-AA002A37962A}"/>
    <dgm:cxn modelId="{AC603392-B7A1-244C-86FE-DBA34D3EA3CE}" srcId="{449B0E9C-4DC1-DC4A-868B-D5813755F1E1}" destId="{A251EEEC-0D04-CF4D-BE7A-C186440BE3FC}" srcOrd="2" destOrd="0" parTransId="{C77ED799-CBC0-604F-9BCA-CBC9AD53F631}" sibTransId="{79B53E21-0753-BC4B-9B6B-943E2D33063B}"/>
    <dgm:cxn modelId="{FEC7772F-44E5-EF47-A78C-529B9088128F}" type="presOf" srcId="{67E0BB0A-5CB5-3344-8E76-950CEC980F09}" destId="{7DCF60D4-EAF9-C441-867D-2542112E52CA}" srcOrd="0" destOrd="0" presId="urn:microsoft.com/office/officeart/2005/8/layout/hierarchy4"/>
    <dgm:cxn modelId="{B3638FBF-9EC5-224C-A663-97F8BF162B2F}" srcId="{449B0E9C-4DC1-DC4A-868B-D5813755F1E1}" destId="{B69A15C6-EFCD-004B-BD9B-93F30FEC1B9C}" srcOrd="0" destOrd="0" parTransId="{EAB0506D-4448-2546-B229-9D5A83E13361}" sibTransId="{04F04110-62ED-0640-9DDB-D0AB57A0E0FE}"/>
    <dgm:cxn modelId="{F9755BA2-AD6D-AD4F-A6CE-31507E4B3F97}" srcId="{449B0E9C-4DC1-DC4A-868B-D5813755F1E1}" destId="{46B19199-D0D1-EA43-8658-2A4397E49FF5}" srcOrd="1" destOrd="0" parTransId="{E256FBD5-FD85-ED4E-BE0C-CD4041380416}" sibTransId="{9C76C541-A9E5-5F4E-BD4D-D802B096E0FE}"/>
    <dgm:cxn modelId="{92E1D2C7-390D-464F-8113-C97A7FEF27FA}" srcId="{B69A15C6-EFCD-004B-BD9B-93F30FEC1B9C}" destId="{B8F372C3-1001-6A40-9856-1745C8C724F1}" srcOrd="2" destOrd="0" parTransId="{980580C7-36BE-4041-8457-8F1B09EBCD9E}" sibTransId="{A7A6EBBD-0CDB-8845-B05E-253982D247A3}"/>
    <dgm:cxn modelId="{BC81925F-595E-5F47-907D-AF800F0734F3}" srcId="{B69A15C6-EFCD-004B-BD9B-93F30FEC1B9C}" destId="{634F330D-3A87-5043-A515-49FA108155C7}" srcOrd="0" destOrd="0" parTransId="{14A2C619-9989-AD40-9A8A-847A1C13D78F}" sibTransId="{9A85F1C4-B3C3-B24A-91B9-319F0F0F43A0}"/>
    <dgm:cxn modelId="{9648A43F-79B0-F04B-BD65-88EB3F6451D9}" type="presOf" srcId="{449B0E9C-4DC1-DC4A-868B-D5813755F1E1}" destId="{AA0255FE-33D5-E543-80F2-36586BCAB653}" srcOrd="0" destOrd="0" presId="urn:microsoft.com/office/officeart/2005/8/layout/hierarchy4"/>
    <dgm:cxn modelId="{C0957FC5-D719-9046-A3E7-CE18E1EB4768}" srcId="{D1705CAC-EFAF-6540-81FC-FE990FABE5C4}" destId="{449B0E9C-4DC1-DC4A-868B-D5813755F1E1}" srcOrd="0" destOrd="0" parTransId="{1BFBD8F5-1D0F-2444-B8D6-19B8D4454CEC}" sibTransId="{6E4DB150-1BF5-EE4E-BF3E-335E672DD9BD}"/>
    <dgm:cxn modelId="{39B07E29-E49A-924B-BFE3-1730397F816C}" type="presOf" srcId="{51B1397D-78B6-A14E-976C-9A535B81A5A3}" destId="{4209F61D-6533-454C-BF3F-B161B2088772}" srcOrd="0" destOrd="0" presId="urn:microsoft.com/office/officeart/2005/8/layout/hierarchy4"/>
    <dgm:cxn modelId="{63788B80-7BC7-784A-BE6C-F1D54AE209E1}" srcId="{B69A15C6-EFCD-004B-BD9B-93F30FEC1B9C}" destId="{67E0BB0A-5CB5-3344-8E76-950CEC980F09}" srcOrd="3" destOrd="0" parTransId="{25363609-8084-2745-900B-BB677E153DA3}" sibTransId="{B9472EC2-229A-5C4B-9094-40CA24B62080}"/>
    <dgm:cxn modelId="{6563C30A-5056-F24D-A21C-1AED17F0FE24}" type="presOf" srcId="{B69A15C6-EFCD-004B-BD9B-93F30FEC1B9C}" destId="{355F15A4-B5C5-1B4F-BE02-319507D3ADDC}" srcOrd="0" destOrd="0" presId="urn:microsoft.com/office/officeart/2005/8/layout/hierarchy4"/>
    <dgm:cxn modelId="{DC8D0DB9-3A2B-3E4B-8C32-6DD278A681A7}" type="presParOf" srcId="{94B6FAAF-DB18-D343-BB98-7C09B6244F31}" destId="{2B926A09-2210-8044-BD89-C495A4159EF3}" srcOrd="0" destOrd="0" presId="urn:microsoft.com/office/officeart/2005/8/layout/hierarchy4"/>
    <dgm:cxn modelId="{A1D63BFC-6245-4C4F-AA9A-3211A2DB0BE7}" type="presParOf" srcId="{2B926A09-2210-8044-BD89-C495A4159EF3}" destId="{AA0255FE-33D5-E543-80F2-36586BCAB653}" srcOrd="0" destOrd="0" presId="urn:microsoft.com/office/officeart/2005/8/layout/hierarchy4"/>
    <dgm:cxn modelId="{A3B60C6E-8A8E-5A46-AC00-0063B394B4C4}" type="presParOf" srcId="{2B926A09-2210-8044-BD89-C495A4159EF3}" destId="{8185C945-5206-A94B-977C-9570D1E9923C}" srcOrd="1" destOrd="0" presId="urn:microsoft.com/office/officeart/2005/8/layout/hierarchy4"/>
    <dgm:cxn modelId="{34EE3199-C969-434F-A04D-E88320079113}" type="presParOf" srcId="{2B926A09-2210-8044-BD89-C495A4159EF3}" destId="{D0236F8F-5517-CA4A-B32B-1696F0977925}" srcOrd="2" destOrd="0" presId="urn:microsoft.com/office/officeart/2005/8/layout/hierarchy4"/>
    <dgm:cxn modelId="{464CC878-870E-9941-A434-591E14EF4A2F}" type="presParOf" srcId="{D0236F8F-5517-CA4A-B32B-1696F0977925}" destId="{09A2559D-DAB4-6146-84D2-67E44D743FD6}" srcOrd="0" destOrd="0" presId="urn:microsoft.com/office/officeart/2005/8/layout/hierarchy4"/>
    <dgm:cxn modelId="{EFF8811D-48E1-5B45-BD48-5039EED7C32E}" type="presParOf" srcId="{09A2559D-DAB4-6146-84D2-67E44D743FD6}" destId="{355F15A4-B5C5-1B4F-BE02-319507D3ADDC}" srcOrd="0" destOrd="0" presId="urn:microsoft.com/office/officeart/2005/8/layout/hierarchy4"/>
    <dgm:cxn modelId="{6A2296BD-E49C-3846-9DBF-1BAE8FF3CC9F}" type="presParOf" srcId="{09A2559D-DAB4-6146-84D2-67E44D743FD6}" destId="{917FA0FE-DD3C-B947-879E-B0AEF2A099DC}" srcOrd="1" destOrd="0" presId="urn:microsoft.com/office/officeart/2005/8/layout/hierarchy4"/>
    <dgm:cxn modelId="{EDEAF819-6D06-4D44-A77B-ADDDB52AB1FD}" type="presParOf" srcId="{09A2559D-DAB4-6146-84D2-67E44D743FD6}" destId="{232FDFBC-8996-004C-8B68-79ECD7871938}" srcOrd="2" destOrd="0" presId="urn:microsoft.com/office/officeart/2005/8/layout/hierarchy4"/>
    <dgm:cxn modelId="{FAC0C479-676E-0447-97B3-EABAFFA71BDC}" type="presParOf" srcId="{232FDFBC-8996-004C-8B68-79ECD7871938}" destId="{50B53F4D-3FCF-5D44-BCD0-16B7A47232A1}" srcOrd="0" destOrd="0" presId="urn:microsoft.com/office/officeart/2005/8/layout/hierarchy4"/>
    <dgm:cxn modelId="{BC0962EA-901F-D642-80D8-510F603552FD}" type="presParOf" srcId="{50B53F4D-3FCF-5D44-BCD0-16B7A47232A1}" destId="{E2FFA1C3-B65B-D840-9455-638A9A109ADD}" srcOrd="0" destOrd="0" presId="urn:microsoft.com/office/officeart/2005/8/layout/hierarchy4"/>
    <dgm:cxn modelId="{5C16BD7D-232D-5A41-A1B5-3F0AA231E2D7}" type="presParOf" srcId="{50B53F4D-3FCF-5D44-BCD0-16B7A47232A1}" destId="{03F0CF06-CE7D-A949-9B69-5A822405BC66}" srcOrd="1" destOrd="0" presId="urn:microsoft.com/office/officeart/2005/8/layout/hierarchy4"/>
    <dgm:cxn modelId="{53D79E8F-0FE5-6940-BB16-B5B900FFE9C2}" type="presParOf" srcId="{232FDFBC-8996-004C-8B68-79ECD7871938}" destId="{8088374E-46C0-AA43-80CF-961E8BF80B76}" srcOrd="1" destOrd="0" presId="urn:microsoft.com/office/officeart/2005/8/layout/hierarchy4"/>
    <dgm:cxn modelId="{937167DE-DF8D-9D43-A14A-52BDEFA3C343}" type="presParOf" srcId="{232FDFBC-8996-004C-8B68-79ECD7871938}" destId="{87DCA0D8-ACCC-B040-9E31-C60348A9AA64}" srcOrd="2" destOrd="0" presId="urn:microsoft.com/office/officeart/2005/8/layout/hierarchy4"/>
    <dgm:cxn modelId="{7124AA45-B52D-6848-90D6-94263B2E97FB}" type="presParOf" srcId="{87DCA0D8-ACCC-B040-9E31-C60348A9AA64}" destId="{D15FD5FE-D3FE-DD48-B1A3-11971DD09DBD}" srcOrd="0" destOrd="0" presId="urn:microsoft.com/office/officeart/2005/8/layout/hierarchy4"/>
    <dgm:cxn modelId="{204D01E5-23D7-5342-911E-D95AF81B8A55}" type="presParOf" srcId="{87DCA0D8-ACCC-B040-9E31-C60348A9AA64}" destId="{6F0A07FB-36EE-0740-B63F-E49A2C35671F}" srcOrd="1" destOrd="0" presId="urn:microsoft.com/office/officeart/2005/8/layout/hierarchy4"/>
    <dgm:cxn modelId="{7F65BA76-4B26-AF46-9A26-BB9B1EF197E1}" type="presParOf" srcId="{232FDFBC-8996-004C-8B68-79ECD7871938}" destId="{32756264-E537-D445-B4D1-06E18C8DDC81}" srcOrd="3" destOrd="0" presId="urn:microsoft.com/office/officeart/2005/8/layout/hierarchy4"/>
    <dgm:cxn modelId="{13A75A73-F23E-DD42-A35B-803E1C8AFCE5}" type="presParOf" srcId="{232FDFBC-8996-004C-8B68-79ECD7871938}" destId="{94F7E56F-7E5A-A04D-87E2-CBC7D664AED6}" srcOrd="4" destOrd="0" presId="urn:microsoft.com/office/officeart/2005/8/layout/hierarchy4"/>
    <dgm:cxn modelId="{0BDE33F7-699B-1840-B459-5F94E8CB63B8}" type="presParOf" srcId="{94F7E56F-7E5A-A04D-87E2-CBC7D664AED6}" destId="{13A3C1AC-64E3-6147-BA74-82315E1099B3}" srcOrd="0" destOrd="0" presId="urn:microsoft.com/office/officeart/2005/8/layout/hierarchy4"/>
    <dgm:cxn modelId="{4A27F4DD-81A8-254B-AA91-83D2ACD876B1}" type="presParOf" srcId="{94F7E56F-7E5A-A04D-87E2-CBC7D664AED6}" destId="{1D5DE1A3-C73B-A544-8998-BC5BF735CA7C}" srcOrd="1" destOrd="0" presId="urn:microsoft.com/office/officeart/2005/8/layout/hierarchy4"/>
    <dgm:cxn modelId="{1D40E4CD-E131-0D4D-9457-607431F08487}" type="presParOf" srcId="{232FDFBC-8996-004C-8B68-79ECD7871938}" destId="{FC6E88DA-FA54-CC42-81DA-0A51912A123B}" srcOrd="5" destOrd="0" presId="urn:microsoft.com/office/officeart/2005/8/layout/hierarchy4"/>
    <dgm:cxn modelId="{9C71BBC0-F09B-2846-A110-3AC11E4F3C79}" type="presParOf" srcId="{232FDFBC-8996-004C-8B68-79ECD7871938}" destId="{7209AA3A-189F-1042-AE6B-DFFE00D0F955}" srcOrd="6" destOrd="0" presId="urn:microsoft.com/office/officeart/2005/8/layout/hierarchy4"/>
    <dgm:cxn modelId="{B1E84108-CAC9-7D4B-95CD-F27026B43645}" type="presParOf" srcId="{7209AA3A-189F-1042-AE6B-DFFE00D0F955}" destId="{7DCF60D4-EAF9-C441-867D-2542112E52CA}" srcOrd="0" destOrd="0" presId="urn:microsoft.com/office/officeart/2005/8/layout/hierarchy4"/>
    <dgm:cxn modelId="{3D7F1FB1-CB2D-7D42-A4E1-EFFB31113F62}" type="presParOf" srcId="{7209AA3A-189F-1042-AE6B-DFFE00D0F955}" destId="{F83DED25-1EBB-3E41-AB62-B34D5FC5AC58}" srcOrd="1" destOrd="0" presId="urn:microsoft.com/office/officeart/2005/8/layout/hierarchy4"/>
    <dgm:cxn modelId="{211E8960-C11A-2445-9B4E-DD6BCC4705F2}" type="presParOf" srcId="{232FDFBC-8996-004C-8B68-79ECD7871938}" destId="{5B9E8B16-5EC3-E049-BC23-E85072847AFE}" srcOrd="7" destOrd="0" presId="urn:microsoft.com/office/officeart/2005/8/layout/hierarchy4"/>
    <dgm:cxn modelId="{DE4AE8B8-85AC-2049-8999-F52730EB4908}" type="presParOf" srcId="{232FDFBC-8996-004C-8B68-79ECD7871938}" destId="{5436F0C4-E75A-A749-8E15-E50305F12F6D}" srcOrd="8" destOrd="0" presId="urn:microsoft.com/office/officeart/2005/8/layout/hierarchy4"/>
    <dgm:cxn modelId="{A9AACEEC-EEA9-1E46-9F9E-BA6A3986F294}" type="presParOf" srcId="{5436F0C4-E75A-A749-8E15-E50305F12F6D}" destId="{4209F61D-6533-454C-BF3F-B161B2088772}" srcOrd="0" destOrd="0" presId="urn:microsoft.com/office/officeart/2005/8/layout/hierarchy4"/>
    <dgm:cxn modelId="{F3671457-819A-B843-8BAB-EB006438EE4C}" type="presParOf" srcId="{5436F0C4-E75A-A749-8E15-E50305F12F6D}" destId="{1BE882FB-840A-7145-9F80-9300D12B7D4B}" srcOrd="1" destOrd="0" presId="urn:microsoft.com/office/officeart/2005/8/layout/hierarchy4"/>
    <dgm:cxn modelId="{08821131-184C-7446-A939-8857B90EC7EB}" type="presParOf" srcId="{D0236F8F-5517-CA4A-B32B-1696F0977925}" destId="{42CB8C76-9D25-1043-89E4-0B782DAFB800}" srcOrd="1" destOrd="0" presId="urn:microsoft.com/office/officeart/2005/8/layout/hierarchy4"/>
    <dgm:cxn modelId="{37967041-7F63-6543-A85E-3314F45FE6F4}" type="presParOf" srcId="{D0236F8F-5517-CA4A-B32B-1696F0977925}" destId="{D41B4AA5-C621-A64A-A8BD-C11CB56A7A59}" srcOrd="2" destOrd="0" presId="urn:microsoft.com/office/officeart/2005/8/layout/hierarchy4"/>
    <dgm:cxn modelId="{5334DE4C-4CF7-484B-9799-06B86730288F}" type="presParOf" srcId="{D41B4AA5-C621-A64A-A8BD-C11CB56A7A59}" destId="{48D1F949-583A-9A46-9195-AE6D5BDC0129}" srcOrd="0" destOrd="0" presId="urn:microsoft.com/office/officeart/2005/8/layout/hierarchy4"/>
    <dgm:cxn modelId="{13C892CB-F78D-8D4E-B676-75FF30674E9C}" type="presParOf" srcId="{D41B4AA5-C621-A64A-A8BD-C11CB56A7A59}" destId="{A5B22727-EFDE-9B4C-98E8-51DE0E601A9B}" srcOrd="1" destOrd="0" presId="urn:microsoft.com/office/officeart/2005/8/layout/hierarchy4"/>
    <dgm:cxn modelId="{2CEE7F95-916D-EC49-A3D0-F760D1F5156F}" type="presParOf" srcId="{D0236F8F-5517-CA4A-B32B-1696F0977925}" destId="{DDB814C4-5BD0-5D4B-BA68-9FED36A8FAB7}" srcOrd="3" destOrd="0" presId="urn:microsoft.com/office/officeart/2005/8/layout/hierarchy4"/>
    <dgm:cxn modelId="{7A08EAF3-CF93-EB4A-B029-4A429C1629A3}" type="presParOf" srcId="{D0236F8F-5517-CA4A-B32B-1696F0977925}" destId="{F4E528C1-72E8-AD43-93F3-BC365A61D6B5}" srcOrd="4" destOrd="0" presId="urn:microsoft.com/office/officeart/2005/8/layout/hierarchy4"/>
    <dgm:cxn modelId="{F48630AC-68B3-6F40-B6E6-A45E1476D439}" type="presParOf" srcId="{F4E528C1-72E8-AD43-93F3-BC365A61D6B5}" destId="{BF033A08-53B4-204E-9AF5-50E1C4EB136E}" srcOrd="0" destOrd="0" presId="urn:microsoft.com/office/officeart/2005/8/layout/hierarchy4"/>
    <dgm:cxn modelId="{B38A40C1-102C-4144-BB5A-D468286DA103}" type="presParOf" srcId="{F4E528C1-72E8-AD43-93F3-BC365A61D6B5}" destId="{CCFD78F5-0935-CF4E-9D02-C340299C48DE}" srcOrd="1" destOrd="0" presId="urn:microsoft.com/office/officeart/2005/8/layout/hierarchy4"/>
    <dgm:cxn modelId="{8EEA13AE-6F61-EC45-A6BF-51571B238727}" type="presParOf" srcId="{D0236F8F-5517-CA4A-B32B-1696F0977925}" destId="{3B37252E-458B-F347-9BF0-DECA78043566}" srcOrd="5" destOrd="0" presId="urn:microsoft.com/office/officeart/2005/8/layout/hierarchy4"/>
    <dgm:cxn modelId="{0947AA3B-27C2-3547-BE79-E8461F78A8C4}" type="presParOf" srcId="{D0236F8F-5517-CA4A-B32B-1696F0977925}" destId="{A37FF123-F7A0-5D4E-A6E8-824B9A5E9781}" srcOrd="6" destOrd="0" presId="urn:microsoft.com/office/officeart/2005/8/layout/hierarchy4"/>
    <dgm:cxn modelId="{A33A1F5F-8D95-4740-9116-8E38D772975A}" type="presParOf" srcId="{A37FF123-F7A0-5D4E-A6E8-824B9A5E9781}" destId="{05B95BF5-812B-1F42-8454-619A5C33BC27}" srcOrd="0" destOrd="0" presId="urn:microsoft.com/office/officeart/2005/8/layout/hierarchy4"/>
    <dgm:cxn modelId="{FE0DB076-2D76-2C47-9693-EF7755441CE0}" type="presParOf" srcId="{A37FF123-F7A0-5D4E-A6E8-824B9A5E9781}" destId="{3652000A-870F-854E-B37F-4A38550A41F9}" srcOrd="1" destOrd="0" presId="urn:microsoft.com/office/officeart/2005/8/layout/hierarchy4"/>
    <dgm:cxn modelId="{EE7E519E-1CA7-FB40-AA01-E3D3209FF6C0}" type="presParOf" srcId="{D0236F8F-5517-CA4A-B32B-1696F0977925}" destId="{8D570802-FAAC-824C-86A2-267C0DCDBAC2}" srcOrd="7" destOrd="0" presId="urn:microsoft.com/office/officeart/2005/8/layout/hierarchy4"/>
    <dgm:cxn modelId="{EF9617A9-563F-2944-A5E1-FE17383377BC}" type="presParOf" srcId="{D0236F8F-5517-CA4A-B32B-1696F0977925}" destId="{A9AACD4D-5EC6-C942-80B3-242C9AF6409E}" srcOrd="8" destOrd="0" presId="urn:microsoft.com/office/officeart/2005/8/layout/hierarchy4"/>
    <dgm:cxn modelId="{1021FBC7-0CA3-654F-B785-0D02569C3D07}" type="presParOf" srcId="{A9AACD4D-5EC6-C942-80B3-242C9AF6409E}" destId="{0313732D-241A-7F45-BFD6-A33B16AE5F9D}" srcOrd="0" destOrd="0" presId="urn:microsoft.com/office/officeart/2005/8/layout/hierarchy4"/>
    <dgm:cxn modelId="{569412E5-0226-5648-8BEA-AADADD8309F9}" type="presParOf" srcId="{A9AACD4D-5EC6-C942-80B3-242C9AF6409E}" destId="{E3A14E2E-843B-A440-BBE7-33F921A63A2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C954C-9E85-B446-8193-B1F7EBCDED58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Launch of Oregon Healthiest State</a:t>
          </a:r>
          <a:r>
            <a:rPr lang="en-US" sz="2100" kern="1200" baseline="0" dirty="0" smtClean="0"/>
            <a:t> (2013)</a:t>
          </a:r>
          <a:endParaRPr lang="en-US" sz="2100" kern="1200" dirty="0"/>
        </a:p>
      </dsp:txBody>
      <dsp:txXfrm>
        <a:off x="0" y="3406931"/>
        <a:ext cx="8229600" cy="1118231"/>
      </dsp:txXfrm>
    </dsp:sp>
    <dsp:sp modelId="{204C74B0-29A1-6E4D-AA1B-1C846B5ABC39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Enthusiasm for Solution</a:t>
          </a:r>
          <a:endParaRPr lang="en-US" sz="2100" kern="1200" dirty="0"/>
        </a:p>
      </dsp:txBody>
      <dsp:txXfrm rot="-10800000">
        <a:off x="0" y="1703865"/>
        <a:ext cx="8229600" cy="603663"/>
      </dsp:txXfrm>
    </dsp:sp>
    <dsp:sp modelId="{DC7DCC12-CCDF-8647-A4C4-1EF7F9B6C66C}">
      <dsp:nvSpPr>
        <dsp:cNvPr id="0" name=""/>
        <dsp:cNvSpPr/>
      </dsp:nvSpPr>
      <dsp:spPr>
        <a:xfrm>
          <a:off x="0" y="2307529"/>
          <a:ext cx="20573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Engaged Governor</a:t>
          </a:r>
          <a:endParaRPr lang="en-US" sz="1600" kern="1200" dirty="0"/>
        </a:p>
      </dsp:txBody>
      <dsp:txXfrm>
        <a:off x="0" y="2307529"/>
        <a:ext cx="2057399" cy="514231"/>
      </dsp:txXfrm>
    </dsp:sp>
    <dsp:sp modelId="{81DED1D9-4373-9B48-8D90-ACF1E7E5384D}">
      <dsp:nvSpPr>
        <dsp:cNvPr id="0" name=""/>
        <dsp:cNvSpPr/>
      </dsp:nvSpPr>
      <dsp:spPr>
        <a:xfrm>
          <a:off x="2057400" y="2307529"/>
          <a:ext cx="20573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Private Sector Interest</a:t>
          </a:r>
          <a:endParaRPr lang="en-US" sz="1600" kern="1200" dirty="0"/>
        </a:p>
      </dsp:txBody>
      <dsp:txXfrm>
        <a:off x="2057400" y="2307529"/>
        <a:ext cx="2057399" cy="514231"/>
      </dsp:txXfrm>
    </dsp:sp>
    <dsp:sp modelId="{D693C61A-6F01-6449-9765-1D5842C23381}">
      <dsp:nvSpPr>
        <dsp:cNvPr id="0" name=""/>
        <dsp:cNvSpPr/>
      </dsp:nvSpPr>
      <dsp:spPr>
        <a:xfrm>
          <a:off x="4114800" y="2307529"/>
          <a:ext cx="20573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Iowa Challenge</a:t>
          </a:r>
          <a:endParaRPr lang="en-US" sz="1600" kern="1200" dirty="0"/>
        </a:p>
      </dsp:txBody>
      <dsp:txXfrm>
        <a:off x="4114800" y="2307529"/>
        <a:ext cx="2057399" cy="514231"/>
      </dsp:txXfrm>
    </dsp:sp>
    <dsp:sp modelId="{F7314E68-EE1D-E945-B186-0C97715A7DC0}">
      <dsp:nvSpPr>
        <dsp:cNvPr id="0" name=""/>
        <dsp:cNvSpPr/>
      </dsp:nvSpPr>
      <dsp:spPr>
        <a:xfrm>
          <a:off x="6172199" y="2307529"/>
          <a:ext cx="20573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Leadership from Founding Partners</a:t>
          </a:r>
          <a:endParaRPr lang="en-US" sz="1600" kern="1200" dirty="0"/>
        </a:p>
      </dsp:txBody>
      <dsp:txXfrm>
        <a:off x="6172199" y="2307529"/>
        <a:ext cx="2057399" cy="514231"/>
      </dsp:txXfrm>
    </dsp:sp>
    <dsp:sp modelId="{44C8C397-A8CD-A441-9B2D-5F98AD2359B0}">
      <dsp:nvSpPr>
        <dsp:cNvPr id="0" name=""/>
        <dsp:cNvSpPr/>
      </dsp:nvSpPr>
      <dsp:spPr>
        <a:xfrm rot="10800000">
          <a:off x="0" y="0"/>
          <a:ext cx="8229600" cy="1719839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Situation </a:t>
          </a:r>
          <a:endParaRPr lang="en-US" sz="2100" kern="1200" dirty="0"/>
        </a:p>
      </dsp:txBody>
      <dsp:txXfrm rot="-10800000">
        <a:off x="0" y="0"/>
        <a:ext cx="8229600" cy="603663"/>
      </dsp:txXfrm>
    </dsp:sp>
    <dsp:sp modelId="{C3FFABCC-6D18-6D44-A1B6-2CC6F06A825A}">
      <dsp:nvSpPr>
        <dsp:cNvPr id="0" name=""/>
        <dsp:cNvSpPr/>
      </dsp:nvSpPr>
      <dsp:spPr>
        <a:xfrm>
          <a:off x="4018" y="604463"/>
          <a:ext cx="2740521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Falling Gallup WBI Rankings</a:t>
          </a:r>
          <a:endParaRPr lang="en-US" sz="1600" kern="1200" dirty="0"/>
        </a:p>
      </dsp:txBody>
      <dsp:txXfrm>
        <a:off x="4018" y="604463"/>
        <a:ext cx="2740521" cy="514231"/>
      </dsp:txXfrm>
    </dsp:sp>
    <dsp:sp modelId="{47AE94EC-215B-1548-9CC0-A5E81D45AC72}">
      <dsp:nvSpPr>
        <dsp:cNvPr id="0" name=""/>
        <dsp:cNvSpPr/>
      </dsp:nvSpPr>
      <dsp:spPr>
        <a:xfrm>
          <a:off x="2744539" y="604463"/>
          <a:ext cx="2740521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No shared understanding of  value of health and well-being</a:t>
          </a:r>
          <a:endParaRPr lang="en-US" sz="1600" kern="1200" dirty="0"/>
        </a:p>
      </dsp:txBody>
      <dsp:txXfrm>
        <a:off x="2744539" y="604463"/>
        <a:ext cx="2740521" cy="514231"/>
      </dsp:txXfrm>
    </dsp:sp>
    <dsp:sp modelId="{025EA455-90E8-F149-A7E6-AB7AB7C2EA4B}">
      <dsp:nvSpPr>
        <dsp:cNvPr id="0" name=""/>
        <dsp:cNvSpPr/>
      </dsp:nvSpPr>
      <dsp:spPr>
        <a:xfrm>
          <a:off x="5485060" y="604463"/>
          <a:ext cx="2740521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No convening body for cross-sector groups to take action</a:t>
          </a:r>
          <a:endParaRPr lang="en-US" sz="1600" kern="1200" dirty="0"/>
        </a:p>
      </dsp:txBody>
      <dsp:txXfrm>
        <a:off x="5485060" y="604463"/>
        <a:ext cx="2740521" cy="514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255FE-33D5-E543-80F2-36586BCAB653}">
      <dsp:nvSpPr>
        <dsp:cNvPr id="0" name=""/>
        <dsp:cNvSpPr/>
      </dsp:nvSpPr>
      <dsp:spPr>
        <a:xfrm>
          <a:off x="4092" y="0"/>
          <a:ext cx="7672468" cy="127121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/>
              </a:solidFill>
            </a:rPr>
            <a:t>Oregon Healthiest State</a:t>
          </a:r>
          <a:r>
            <a:rPr lang="en-US" sz="2900" kern="1200" baseline="0" dirty="0" smtClean="0">
              <a:solidFill>
                <a:schemeClr val="bg1"/>
              </a:solidFill>
            </a:rPr>
            <a:t>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solidFill>
                <a:schemeClr val="bg1"/>
              </a:solidFill>
            </a:rPr>
            <a:t>(Housed within the Oregon Business Council Charitable Institute)</a:t>
          </a:r>
          <a:endParaRPr lang="en-US" sz="2000" kern="1200" dirty="0" smtClean="0">
            <a:solidFill>
              <a:schemeClr val="bg1"/>
            </a:solidFill>
          </a:endParaRPr>
        </a:p>
      </dsp:txBody>
      <dsp:txXfrm>
        <a:off x="41325" y="37233"/>
        <a:ext cx="7598002" cy="1196750"/>
      </dsp:txXfrm>
    </dsp:sp>
    <dsp:sp modelId="{355F15A4-B5C5-1B4F-BE02-319507D3ADDC}">
      <dsp:nvSpPr>
        <dsp:cNvPr id="0" name=""/>
        <dsp:cNvSpPr/>
      </dsp:nvSpPr>
      <dsp:spPr>
        <a:xfrm>
          <a:off x="4245" y="1407917"/>
          <a:ext cx="4172066" cy="1271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Blue Zones Project Statewide Overhead</a:t>
          </a:r>
          <a:r>
            <a:rPr lang="en-US" sz="1600" b="1" kern="1200" baseline="0" dirty="0" smtClean="0">
              <a:solidFill>
                <a:schemeClr val="bg1"/>
              </a:solidFill>
            </a:rPr>
            <a:t> (People, IP, Process)</a:t>
          </a:r>
          <a:r>
            <a:rPr lang="en-US" sz="1600" b="1" kern="1200" dirty="0" smtClean="0">
              <a:solidFill>
                <a:schemeClr val="bg1"/>
              </a:solidFill>
            </a:rPr>
            <a:t> </a:t>
          </a:r>
        </a:p>
      </dsp:txBody>
      <dsp:txXfrm>
        <a:off x="41478" y="1445150"/>
        <a:ext cx="4097600" cy="1196750"/>
      </dsp:txXfrm>
    </dsp:sp>
    <dsp:sp modelId="{E2FFA1C3-B65B-D840-9455-638A9A109ADD}">
      <dsp:nvSpPr>
        <dsp:cNvPr id="0" name=""/>
        <dsp:cNvSpPr/>
      </dsp:nvSpPr>
      <dsp:spPr>
        <a:xfrm>
          <a:off x="0" y="2802293"/>
          <a:ext cx="807288" cy="1271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bg1"/>
              </a:solidFill>
            </a:rPr>
            <a:t>Klamath Falls 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23645" y="2825938"/>
        <a:ext cx="759998" cy="1223926"/>
      </dsp:txXfrm>
    </dsp:sp>
    <dsp:sp modelId="{D15FD5FE-D3FE-DD48-B1A3-11971DD09DBD}">
      <dsp:nvSpPr>
        <dsp:cNvPr id="0" name=""/>
        <dsp:cNvSpPr/>
      </dsp:nvSpPr>
      <dsp:spPr>
        <a:xfrm>
          <a:off x="845440" y="2798454"/>
          <a:ext cx="807288" cy="1271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2nd Demo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869085" y="2822099"/>
        <a:ext cx="759998" cy="1223926"/>
      </dsp:txXfrm>
    </dsp:sp>
    <dsp:sp modelId="{13A3C1AC-64E3-6147-BA74-82315E1099B3}">
      <dsp:nvSpPr>
        <dsp:cNvPr id="0" name=""/>
        <dsp:cNvSpPr/>
      </dsp:nvSpPr>
      <dsp:spPr>
        <a:xfrm>
          <a:off x="1701609" y="2815834"/>
          <a:ext cx="807288" cy="1271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3rd Demo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1725254" y="2839479"/>
        <a:ext cx="759998" cy="1223926"/>
      </dsp:txXfrm>
    </dsp:sp>
    <dsp:sp modelId="{7DCF60D4-EAF9-C441-867D-2542112E52CA}">
      <dsp:nvSpPr>
        <dsp:cNvPr id="0" name=""/>
        <dsp:cNvSpPr/>
      </dsp:nvSpPr>
      <dsp:spPr>
        <a:xfrm>
          <a:off x="2547680" y="2815834"/>
          <a:ext cx="807288" cy="1271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4th Demo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2571325" y="2839479"/>
        <a:ext cx="759998" cy="1223926"/>
      </dsp:txXfrm>
    </dsp:sp>
    <dsp:sp modelId="{4209F61D-6533-454C-BF3F-B161B2088772}">
      <dsp:nvSpPr>
        <dsp:cNvPr id="0" name=""/>
        <dsp:cNvSpPr/>
      </dsp:nvSpPr>
      <dsp:spPr>
        <a:xfrm>
          <a:off x="3364769" y="2808369"/>
          <a:ext cx="807288" cy="1271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Life Radius Community Pilot</a:t>
          </a:r>
          <a:endParaRPr lang="en-US" sz="1100" b="1" kern="1200" baseline="0" dirty="0" smtClean="0">
            <a:solidFill>
              <a:schemeClr val="bg1"/>
            </a:solidFill>
          </a:endParaRPr>
        </a:p>
      </dsp:txBody>
      <dsp:txXfrm>
        <a:off x="3388414" y="2832014"/>
        <a:ext cx="759998" cy="1223926"/>
      </dsp:txXfrm>
    </dsp:sp>
    <dsp:sp modelId="{48D1F949-583A-9A46-9195-AE6D5BDC0129}">
      <dsp:nvSpPr>
        <dsp:cNvPr id="0" name=""/>
        <dsp:cNvSpPr/>
      </dsp:nvSpPr>
      <dsp:spPr>
        <a:xfrm>
          <a:off x="4244124" y="1407917"/>
          <a:ext cx="807288" cy="127121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Financial Peace</a:t>
          </a:r>
          <a:r>
            <a:rPr lang="en-US" sz="1200" b="1" kern="1200" baseline="0" dirty="0" smtClean="0"/>
            <a:t> of Mind</a:t>
          </a:r>
          <a:r>
            <a:rPr lang="en-US" sz="1200" kern="1200" dirty="0" smtClean="0"/>
            <a:t>	</a:t>
          </a:r>
          <a:endParaRPr lang="en-US" sz="1200" kern="1200" dirty="0"/>
        </a:p>
      </dsp:txBody>
      <dsp:txXfrm>
        <a:off x="4267769" y="1431562"/>
        <a:ext cx="759998" cy="1223926"/>
      </dsp:txXfrm>
    </dsp:sp>
    <dsp:sp modelId="{BF033A08-53B4-204E-9AF5-50E1C4EB136E}">
      <dsp:nvSpPr>
        <dsp:cNvPr id="0" name=""/>
        <dsp:cNvSpPr/>
      </dsp:nvSpPr>
      <dsp:spPr>
        <a:xfrm>
          <a:off x="5119224" y="1407917"/>
          <a:ext cx="807288" cy="1271216"/>
        </a:xfrm>
        <a:prstGeom prst="roundRect">
          <a:avLst>
            <a:gd name="adj" fmla="val 10000"/>
          </a:avLst>
        </a:prstGeom>
        <a:solidFill>
          <a:srgbClr val="FAC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Health and the Outdoors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5142869" y="1431562"/>
        <a:ext cx="759998" cy="1223926"/>
      </dsp:txXfrm>
    </dsp:sp>
    <dsp:sp modelId="{05B95BF5-812B-1F42-8454-619A5C33BC27}">
      <dsp:nvSpPr>
        <dsp:cNvPr id="0" name=""/>
        <dsp:cNvSpPr/>
      </dsp:nvSpPr>
      <dsp:spPr>
        <a:xfrm>
          <a:off x="5994325" y="1407917"/>
          <a:ext cx="807288" cy="1271216"/>
        </a:xfrm>
        <a:prstGeom prst="roundRect">
          <a:avLst>
            <a:gd name="adj" fmla="val 10000"/>
          </a:avLst>
        </a:prstGeom>
        <a:solidFill>
          <a:srgbClr val="FAC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Employee Wellbeing</a:t>
          </a:r>
          <a:endParaRPr lang="en-US" sz="1200" kern="1200" dirty="0"/>
        </a:p>
      </dsp:txBody>
      <dsp:txXfrm>
        <a:off x="6017970" y="1431562"/>
        <a:ext cx="759998" cy="1223926"/>
      </dsp:txXfrm>
    </dsp:sp>
    <dsp:sp modelId="{0313732D-241A-7F45-BFD6-A33B16AE5F9D}">
      <dsp:nvSpPr>
        <dsp:cNvPr id="0" name=""/>
        <dsp:cNvSpPr/>
      </dsp:nvSpPr>
      <dsp:spPr>
        <a:xfrm>
          <a:off x="6869426" y="1407917"/>
          <a:ext cx="807288" cy="1271216"/>
        </a:xfrm>
        <a:prstGeom prst="roundRect">
          <a:avLst>
            <a:gd name="adj" fmla="val 10000"/>
          </a:avLst>
        </a:prstGeom>
        <a:solidFill>
          <a:srgbClr val="FAC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Other groups TBD (food, early childhood)</a:t>
          </a:r>
          <a:endParaRPr lang="en-US" sz="1200" kern="1200" dirty="0"/>
        </a:p>
      </dsp:txBody>
      <dsp:txXfrm>
        <a:off x="6893071" y="1431562"/>
        <a:ext cx="759998" cy="1223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494FA-B24F-2D4A-AD90-E41462941A8B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79823-40F6-E14A-AFCC-559F120DD6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7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D567B-36C8-9143-A413-E4C260C0DF6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19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79823-40F6-E14A-AFCC-559F120DD63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90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D567B-36C8-9143-A413-E4C260C0DF6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Talking Points:</a:t>
            </a:r>
          </a:p>
          <a:p>
            <a:endParaRPr lang="en-US" dirty="0" smtClean="0"/>
          </a:p>
          <a:p>
            <a:r>
              <a:rPr lang="en-US" dirty="0" smtClean="0"/>
              <a:t>Let’s revisit</a:t>
            </a:r>
            <a:r>
              <a:rPr lang="en-US" baseline="0" dirty="0" smtClean="0"/>
              <a:t> the history of Oregon Healthiest State.  Our health rankings were falling (now at 31</a:t>
            </a:r>
            <a:r>
              <a:rPr lang="en-US" baseline="30000" dirty="0" smtClean="0"/>
              <a:t>st</a:t>
            </a:r>
            <a:r>
              <a:rPr lang="en-US" baseline="0" dirty="0" smtClean="0"/>
              <a:t>), there was no convening body for cross sector groups to take action and no shared understanding of the value of health and well-being in the business community and  in the general public.  However, there was an enthusiasm for a solution.  There was interest from private sector partners including Cambia, the Oregon Business Council, Nike, and OHSU to do something about this.  There was a challenge from Iowa and an engaged Governor.  The founding partners launched Oregon Healthiest State in 2013 - inviting more to join in and build a shared strategy to become the healthiest state in the nation.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79823-40F6-E14A-AFCC-559F120DD63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8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600" b="1" u="sng" dirty="0">
                <a:latin typeface="Arial"/>
                <a:cs typeface="Arial"/>
              </a:rPr>
              <a:t>Talking Points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The well-being index is a critical measurement</a:t>
            </a:r>
            <a:r>
              <a:rPr lang="en-US" sz="1600" baseline="0" dirty="0">
                <a:latin typeface="Arial"/>
                <a:cs typeface="Arial"/>
              </a:rPr>
              <a:t> tool for Oregon Healthiest State.  It takes a broader view of health than typical public health measurement tools, including purpose, social, financial, and community.  This broad-based view of health resonated with  partners of Oregon Healthiest State and is reflected in the work plan and priority areas of the movement</a:t>
            </a:r>
          </a:p>
          <a:p>
            <a:endParaRPr lang="en-US" sz="1600" baseline="0" dirty="0">
              <a:latin typeface="Arial"/>
              <a:cs typeface="Arial"/>
            </a:endParaRPr>
          </a:p>
          <a:p>
            <a:r>
              <a:rPr lang="en-US" sz="1600" baseline="0" dirty="0">
                <a:latin typeface="Arial"/>
                <a:cs typeface="Arial"/>
              </a:rPr>
              <a:t>This 2016 rankings just came out and Oregon is 24</a:t>
            </a:r>
            <a:r>
              <a:rPr lang="en-US" sz="1600" baseline="30000" dirty="0">
                <a:latin typeface="Arial"/>
                <a:cs typeface="Arial"/>
              </a:rPr>
              <a:t>th</a:t>
            </a:r>
            <a:r>
              <a:rPr lang="en-US" sz="1600" baseline="0" dirty="0">
                <a:latin typeface="Arial"/>
                <a:cs typeface="Arial"/>
              </a:rPr>
              <a:t> in the national for overall well-being – the 3</a:t>
            </a:r>
            <a:r>
              <a:rPr lang="en-US" sz="1600" baseline="30000" dirty="0">
                <a:latin typeface="Arial"/>
                <a:cs typeface="Arial"/>
              </a:rPr>
              <a:t>rd</a:t>
            </a:r>
            <a:r>
              <a:rPr lang="en-US" sz="1600" baseline="0" dirty="0">
                <a:latin typeface="Arial"/>
                <a:cs typeface="Arial"/>
              </a:rPr>
              <a:t> quintile.  This is a great improvement over the last few years, where from year to year we were dropping farther in the rankers. Five years ago we were at #X, last year we were #31</a:t>
            </a:r>
            <a:r>
              <a:rPr lang="en-US" sz="1600" baseline="30000" dirty="0">
                <a:latin typeface="Arial"/>
                <a:cs typeface="Arial"/>
              </a:rPr>
              <a:t>st</a:t>
            </a:r>
            <a:r>
              <a:rPr lang="en-US" sz="1600" baseline="0" dirty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098066CF-F24A-2544-96F0-C6915D9A3E8E}" type="datetime1">
              <a:rPr lang="en-US" smtClean="0"/>
              <a:pPr>
                <a:defRPr/>
              </a:pPr>
              <a:t>4/17/17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8F1EC5-94DD-B64F-B9D2-8B4DE2FDF5C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8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Talking</a:t>
            </a:r>
            <a:r>
              <a:rPr lang="en-US" baseline="0" dirty="0" smtClean="0"/>
              <a:t> Points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also know that most of our health happens outside the healthcare system but our national expenditures do not reflect that – as 96 percent are spent on Medical Services and only 4 percent is spent on </a:t>
            </a:r>
            <a:r>
              <a:rPr lang="en-US" baseline="0" dirty="0" smtClean="0"/>
              <a:t>prevention.  I know that I’m preaching to the </a:t>
            </a:r>
            <a:r>
              <a:rPr lang="en-US" baseline="0" dirty="0" err="1" smtClean="0"/>
              <a:t>chior</a:t>
            </a:r>
            <a:r>
              <a:rPr lang="en-US" baseline="0" dirty="0" smtClean="0"/>
              <a:t> here, but I’m always surprised when I present this slide to untraditional partners, and they’ve never seen this information before!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D567B-36C8-9143-A413-E4C260C0DF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0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79823-40F6-E14A-AFCC-559F120DD63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15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D567B-36C8-9143-A413-E4C260C0DF6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55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79823-40F6-E14A-AFCC-559F120DD63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2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Talking Points</a:t>
            </a:r>
          </a:p>
          <a:p>
            <a:endParaRPr lang="en-US" dirty="0" smtClean="0"/>
          </a:p>
          <a:p>
            <a:r>
              <a:rPr lang="en-US" dirty="0" smtClean="0"/>
              <a:t>Since the launch of Oregon Healthiest State,</a:t>
            </a:r>
            <a:r>
              <a:rPr lang="en-US" baseline="0" dirty="0" smtClean="0"/>
              <a:t> we’ve worked to broaden our governance structure from just the founding partners to a larger Steering Committee that guides the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79823-40F6-E14A-AFCC-559F120DD6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81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79823-40F6-E14A-AFCC-559F120DD63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5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43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0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20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249"/>
            <a:ext cx="8229600" cy="823943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EE762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315"/>
            <a:ext cx="8229600" cy="4630056"/>
          </a:xfrm>
        </p:spPr>
        <p:txBody>
          <a:bodyPr/>
          <a:lstStyle>
            <a:lvl1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9934"/>
          </a:xfrm>
          <a:prstGeom prst="rect">
            <a:avLst/>
          </a:prstGeom>
          <a:solidFill>
            <a:srgbClr val="0071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191079"/>
            <a:ext cx="2133599" cy="36471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1737516"/>
            <a:ext cx="8229600" cy="0"/>
          </a:xfrm>
          <a:prstGeom prst="line">
            <a:avLst/>
          </a:prstGeom>
          <a:ln w="12700" cmpd="sng">
            <a:solidFill>
              <a:srgbClr val="EE76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114801" y="188687"/>
            <a:ext cx="4738688" cy="301625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79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314052"/>
            <a:ext cx="9144000" cy="1543948"/>
          </a:xfrm>
          <a:prstGeom prst="rect">
            <a:avLst/>
          </a:prstGeom>
          <a:solidFill>
            <a:srgbClr val="0071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37831" y="5894368"/>
            <a:ext cx="2760374" cy="47185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724765" y="5619035"/>
            <a:ext cx="0" cy="972507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-38"/>
            <a:ext cx="9144000" cy="5314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88055" y="5698864"/>
            <a:ext cx="4941887" cy="74719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65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bg>
      <p:bgPr>
        <a:gradFill flip="none" rotWithShape="1">
          <a:gsLst>
            <a:gs pos="87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165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4514"/>
            <a:ext cx="4038600" cy="4513943"/>
          </a:xfrm>
        </p:spPr>
        <p:txBody>
          <a:bodyPr/>
          <a:lstStyle>
            <a:lvl1pPr>
              <a:lnSpc>
                <a:spcPct val="120000"/>
              </a:lnSpc>
              <a:spcBef>
                <a:spcPts val="1200"/>
              </a:spcBef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spcBef>
                <a:spcPts val="120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4514"/>
            <a:ext cx="4038600" cy="4513943"/>
          </a:xfrm>
        </p:spPr>
        <p:txBody>
          <a:bodyPr/>
          <a:lstStyle>
            <a:lvl1pPr>
              <a:lnSpc>
                <a:spcPct val="120000"/>
              </a:lnSpc>
              <a:spcBef>
                <a:spcPts val="1200"/>
              </a:spcBef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spcBef>
                <a:spcPts val="120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300076"/>
            <a:ext cx="8229600" cy="823943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EE762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7200" y="1130438"/>
            <a:ext cx="8229600" cy="0"/>
          </a:xfrm>
          <a:prstGeom prst="line">
            <a:avLst/>
          </a:prstGeom>
          <a:ln>
            <a:solidFill>
              <a:srgbClr val="EE76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0" y="6088743"/>
            <a:ext cx="9144000" cy="769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4800" y="6281698"/>
            <a:ext cx="2222500" cy="383347"/>
          </a:xfrm>
          <a:prstGeom prst="rect">
            <a:avLst/>
          </a:prstGeom>
        </p:spPr>
      </p:pic>
      <p:sp>
        <p:nvSpPr>
          <p:cNvPr id="25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64457" y="6281698"/>
            <a:ext cx="5936343" cy="383347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4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0539"/>
            <a:ext cx="8229600" cy="823943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EE762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315"/>
            <a:ext cx="8229600" cy="4630056"/>
          </a:xfrm>
        </p:spPr>
        <p:txBody>
          <a:bodyPr/>
          <a:lstStyle>
            <a:lvl1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9934"/>
          </a:xfrm>
          <a:prstGeom prst="rect">
            <a:avLst/>
          </a:prstGeom>
          <a:solidFill>
            <a:srgbClr val="0071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191079"/>
            <a:ext cx="2133599" cy="36471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1595567"/>
            <a:ext cx="8229600" cy="0"/>
          </a:xfrm>
          <a:prstGeom prst="line">
            <a:avLst/>
          </a:prstGeom>
          <a:ln w="12700" cmpd="sng">
            <a:solidFill>
              <a:srgbClr val="EE76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114801" y="188687"/>
            <a:ext cx="4738688" cy="301625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41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9772"/>
            <a:ext cx="4038600" cy="4789714"/>
          </a:xfrm>
        </p:spPr>
        <p:txBody>
          <a:bodyPr/>
          <a:lstStyle>
            <a:lvl1pPr>
              <a:lnSpc>
                <a:spcPct val="120000"/>
              </a:lnSpc>
              <a:spcBef>
                <a:spcPts val="1200"/>
              </a:spcBef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spcBef>
                <a:spcPts val="120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9772"/>
            <a:ext cx="4038600" cy="4789713"/>
          </a:xfrm>
        </p:spPr>
        <p:txBody>
          <a:bodyPr/>
          <a:lstStyle>
            <a:lvl1pPr>
              <a:lnSpc>
                <a:spcPct val="120000"/>
              </a:lnSpc>
              <a:spcBef>
                <a:spcPts val="1200"/>
              </a:spcBef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spcBef>
                <a:spcPts val="120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915249"/>
            <a:ext cx="8229600" cy="823943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EE762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0" y="1737516"/>
            <a:ext cx="8229600" cy="0"/>
          </a:xfrm>
          <a:prstGeom prst="line">
            <a:avLst/>
          </a:prstGeom>
          <a:ln w="12700" cmpd="sng">
            <a:solidFill>
              <a:srgbClr val="EE76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0"/>
            <a:ext cx="9144000" cy="689934"/>
          </a:xfrm>
          <a:prstGeom prst="rect">
            <a:avLst/>
          </a:prstGeom>
          <a:solidFill>
            <a:srgbClr val="0071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191079"/>
            <a:ext cx="2133599" cy="364717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236687" y="188687"/>
            <a:ext cx="5616802" cy="301625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7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07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8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3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6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2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5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0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8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3C438-02FA-A644-A108-F091810959B2}" type="datetimeFigureOut">
              <a:rPr lang="en-US" smtClean="0"/>
              <a:t>4/17/17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81332-6753-B245-AAFE-571EE2352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0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Stock_000013702506_Large-1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" b="640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6601" y="5605079"/>
            <a:ext cx="5289649" cy="747191"/>
          </a:xfrm>
        </p:spPr>
        <p:txBody>
          <a:bodyPr/>
          <a:lstStyle/>
          <a:p>
            <a:r>
              <a:rPr lang="en-US" sz="1800" dirty="0" smtClean="0"/>
              <a:t>Oregon Coalition of Local Health Officials</a:t>
            </a:r>
          </a:p>
          <a:p>
            <a:r>
              <a:rPr lang="en-US" sz="1800" dirty="0" smtClean="0"/>
              <a:t>April 2017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06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value of Oregon Healthiest State: Now and in the future</a:t>
            </a:r>
          </a:p>
          <a:p>
            <a:pPr lvl="1"/>
            <a:r>
              <a:rPr lang="en-US" dirty="0" smtClean="0"/>
              <a:t>What are we doing well? Where do you see areas of alignment?</a:t>
            </a:r>
          </a:p>
          <a:p>
            <a:pPr lvl="1"/>
            <a:r>
              <a:rPr lang="en-US" dirty="0" smtClean="0"/>
              <a:t>What can we do differently to support your work locally and at the state level?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Contact Info:</a:t>
            </a:r>
          </a:p>
          <a:p>
            <a:r>
              <a:rPr lang="en-US" sz="2400" dirty="0" err="1" smtClean="0"/>
              <a:t>sfoster@orbusinesscouncil.org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7318" r="192" b="6887"/>
          <a:stretch/>
        </p:blipFill>
        <p:spPr>
          <a:xfrm>
            <a:off x="0" y="0"/>
            <a:ext cx="9255010" cy="53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72" y="155521"/>
            <a:ext cx="8229600" cy="82394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Why Oregon Healthiest State?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fld id="{75CED4AF-3AD7-7E4A-8487-4006B68EBBE8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1206598"/>
              </p:ext>
            </p:extLst>
          </p:nvPr>
        </p:nvGraphicFramePr>
        <p:xfrm>
          <a:off x="237744" y="14081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74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9647"/>
            <a:ext cx="8229600" cy="823943"/>
          </a:xfrm>
        </p:spPr>
        <p:txBody>
          <a:bodyPr anchor="b" anchorCtr="0">
            <a:noAutofit/>
          </a:bodyPr>
          <a:lstStyle/>
          <a:p>
            <a:r>
              <a:rPr lang="en-US" sz="2000" u="sng" dirty="0"/>
              <a:t/>
            </a:r>
            <a:br>
              <a:rPr lang="en-US" sz="2000" u="sng" dirty="0"/>
            </a:br>
            <a:r>
              <a:rPr lang="en-US" sz="3600" dirty="0">
                <a:solidFill>
                  <a:schemeClr val="accent6"/>
                </a:solidFill>
              </a:rPr>
              <a:t>The Well-being Index Guides Our Work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fld id="{62C09D4E-3E1D-7440-862E-7868D1E0394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2230E8F2-27B3-B241-A488-FEF3750C5BF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90" y="4894369"/>
            <a:ext cx="3718410" cy="1686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46" y="2780650"/>
            <a:ext cx="2621128" cy="19386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64187" y="3392503"/>
            <a:ext cx="209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#24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19" y="2014709"/>
            <a:ext cx="2524636" cy="423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76497" y="1891862"/>
            <a:ext cx="2806358" cy="4361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2440386"/>
            <a:ext cx="42814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Overall Well-Being Score </a:t>
            </a:r>
          </a:p>
          <a:p>
            <a:r>
              <a:rPr lang="en-US" sz="2400" dirty="0"/>
              <a:t>62.5</a:t>
            </a:r>
          </a:p>
          <a:p>
            <a:endParaRPr lang="en-US" dirty="0"/>
          </a:p>
          <a:p>
            <a:r>
              <a:rPr lang="en-US" sz="2400" u="sng" dirty="0"/>
              <a:t>Well-Being Category Ranking</a:t>
            </a:r>
          </a:p>
          <a:p>
            <a:pPr>
              <a:spcAft>
                <a:spcPts val="1200"/>
              </a:spcAft>
            </a:pPr>
            <a:r>
              <a:rPr lang="en-US" dirty="0"/>
              <a:t>Purpose: 		41</a:t>
            </a:r>
          </a:p>
          <a:p>
            <a:pPr>
              <a:spcAft>
                <a:spcPts val="1200"/>
              </a:spcAft>
            </a:pPr>
            <a:r>
              <a:rPr lang="en-US" dirty="0"/>
              <a:t>Social: 		11</a:t>
            </a:r>
          </a:p>
          <a:p>
            <a:pPr>
              <a:spcAft>
                <a:spcPts val="1200"/>
              </a:spcAft>
            </a:pPr>
            <a:r>
              <a:rPr lang="en-US" dirty="0"/>
              <a:t>Financial: 	18</a:t>
            </a:r>
          </a:p>
          <a:p>
            <a:pPr>
              <a:spcAft>
                <a:spcPts val="1200"/>
              </a:spcAft>
            </a:pPr>
            <a:r>
              <a:rPr lang="en-US" dirty="0"/>
              <a:t>Community: 	18</a:t>
            </a:r>
          </a:p>
          <a:p>
            <a:pPr>
              <a:spcAft>
                <a:spcPts val="1200"/>
              </a:spcAft>
            </a:pPr>
            <a:r>
              <a:rPr lang="en-US" dirty="0"/>
              <a:t>Physical: 		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2407" y="2166429"/>
            <a:ext cx="1613877" cy="11385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Up from #31 in 2015!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2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Health is Driven by our Behaviors and Environment</a:t>
            </a:r>
            <a:endParaRPr lang="en-US" sz="31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fld id="{DB0B828D-3C89-754D-A708-32794332F7A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>
            <a:off x="7371385" y="3614954"/>
            <a:ext cx="1449884" cy="330506"/>
          </a:xfrm>
          <a:prstGeom prst="lef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118" y="1802762"/>
            <a:ext cx="2913529" cy="46373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National Health Expenditures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587712" y="3135566"/>
            <a:ext cx="1693155" cy="27995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Medical Services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96%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7713" y="2856851"/>
            <a:ext cx="1693154" cy="2787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Prevention 4%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92846" y="1879730"/>
            <a:ext cx="2881171" cy="47897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Factors Influencing Health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193385" y="2834042"/>
            <a:ext cx="1694678" cy="20654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Behavior &amp; Environment</a:t>
            </a:r>
          </a:p>
          <a:p>
            <a:pPr algn="ctr"/>
            <a:r>
              <a:rPr lang="en-US" dirty="0" smtClean="0"/>
              <a:t>70%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93385" y="4899487"/>
            <a:ext cx="1694678" cy="5745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Genetics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20%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93385" y="5474005"/>
            <a:ext cx="1694678" cy="4610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Medical Care 10%</a:t>
            </a:r>
            <a:endParaRPr lang="en-US" sz="1400" dirty="0"/>
          </a:p>
        </p:txBody>
      </p:sp>
      <p:sp>
        <p:nvSpPr>
          <p:cNvPr id="7" name="Right Bracket 6"/>
          <p:cNvSpPr/>
          <p:nvPr/>
        </p:nvSpPr>
        <p:spPr>
          <a:xfrm>
            <a:off x="7022532" y="2834042"/>
            <a:ext cx="348853" cy="2065445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47" y="768852"/>
            <a:ext cx="8229600" cy="82394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Structure and Key Work Streams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616360"/>
              </p:ext>
            </p:extLst>
          </p:nvPr>
        </p:nvGraphicFramePr>
        <p:xfrm>
          <a:off x="455947" y="1794813"/>
          <a:ext cx="7680960" cy="4087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4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388" y="636336"/>
            <a:ext cx="7735770" cy="131037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Oregon Healthiest State Theory of Change </a:t>
            </a:r>
            <a:r>
              <a:rPr lang="en-US" sz="1350" i="1" dirty="0" smtClean="0"/>
              <a:t/>
            </a:r>
            <a:br>
              <a:rPr lang="en-US" sz="1350" i="1" dirty="0" smtClean="0"/>
            </a:br>
            <a:endParaRPr lang="en-US" sz="18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658204" y="2388012"/>
            <a:ext cx="1104138" cy="8435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Understand the strategic value of health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58204" y="3450016"/>
            <a:ext cx="1104138" cy="8435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Understand what </a:t>
            </a:r>
            <a:r>
              <a:rPr lang="en-US" sz="1050" dirty="0" smtClean="0"/>
              <a:t>works </a:t>
            </a:r>
            <a:endParaRPr lang="en-US" sz="1050" dirty="0"/>
          </a:p>
        </p:txBody>
      </p:sp>
      <p:sp>
        <p:nvSpPr>
          <p:cNvPr id="15" name="Rounded Rectangle 14"/>
          <p:cNvSpPr/>
          <p:nvPr/>
        </p:nvSpPr>
        <p:spPr>
          <a:xfrm>
            <a:off x="3658204" y="4584467"/>
            <a:ext cx="1104138" cy="8435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Aligned </a:t>
            </a:r>
            <a:r>
              <a:rPr lang="en-US" sz="1050" dirty="0" smtClean="0">
                <a:solidFill>
                  <a:schemeClr val="bg1"/>
                </a:solidFill>
              </a:rPr>
              <a:t>strategies and funding to support what works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224889" y="5574024"/>
            <a:ext cx="8919111" cy="1134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600392" y="5938310"/>
            <a:ext cx="129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Years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5602" y="5951308"/>
            <a:ext cx="258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Middle Years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281384" y="5943600"/>
            <a:ext cx="212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 Years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73324" y="3370736"/>
            <a:ext cx="1104138" cy="8435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Develop Shared Strategy</a:t>
            </a:r>
            <a:endParaRPr lang="en-US" sz="1050" dirty="0"/>
          </a:p>
        </p:txBody>
      </p:sp>
      <p:sp>
        <p:nvSpPr>
          <p:cNvPr id="31" name="Rounded Rectangle 30"/>
          <p:cNvSpPr/>
          <p:nvPr/>
        </p:nvSpPr>
        <p:spPr>
          <a:xfrm>
            <a:off x="1624731" y="3198345"/>
            <a:ext cx="1387536" cy="10455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Communicate the value of health through community and partner engagement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054043" y="3836136"/>
            <a:ext cx="5206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876230" y="3949556"/>
            <a:ext cx="58407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971460" y="3940829"/>
            <a:ext cx="482444" cy="3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296231" y="3723596"/>
            <a:ext cx="309731" cy="57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5674249" y="2999617"/>
            <a:ext cx="1183040" cy="8166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Key Sectors </a:t>
            </a:r>
            <a:r>
              <a:rPr lang="en-US" sz="1100" dirty="0" smtClean="0"/>
              <a:t>Act </a:t>
            </a:r>
            <a:r>
              <a:rPr lang="en-US" sz="1100" b="1" dirty="0" smtClean="0">
                <a:solidFill>
                  <a:schemeClr val="accent6"/>
                </a:solidFill>
              </a:rPr>
              <a:t>individually (vertical solutions)</a:t>
            </a:r>
            <a:endParaRPr lang="en-US" sz="1100" b="1" dirty="0">
              <a:solidFill>
                <a:schemeClr val="accent6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74249" y="4117118"/>
            <a:ext cx="1183040" cy="8166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Key Sectors </a:t>
            </a:r>
            <a:r>
              <a:rPr lang="en-US" sz="1000" dirty="0" smtClean="0"/>
              <a:t>Act </a:t>
            </a:r>
            <a:r>
              <a:rPr lang="en-US" sz="1000" b="1" dirty="0" smtClean="0">
                <a:solidFill>
                  <a:schemeClr val="accent6"/>
                </a:solidFill>
              </a:rPr>
              <a:t>in collaboration with other sectors (cross sector)</a:t>
            </a:r>
            <a:endParaRPr lang="en-US" sz="1000" b="1" dirty="0">
              <a:solidFill>
                <a:schemeClr val="accent6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513651" y="2474706"/>
            <a:ext cx="1339838" cy="11311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Individual Behavior  </a:t>
            </a:r>
            <a:r>
              <a:rPr lang="en-US" sz="1200" dirty="0" smtClean="0"/>
              <a:t>Change</a:t>
            </a:r>
          </a:p>
          <a:p>
            <a:pPr algn="ctr"/>
            <a:r>
              <a:rPr lang="en-US" sz="1200" dirty="0" smtClean="0"/>
              <a:t>____________</a:t>
            </a:r>
          </a:p>
          <a:p>
            <a:pPr algn="ctr"/>
            <a:r>
              <a:rPr lang="en-US" sz="1200" dirty="0" smtClean="0"/>
              <a:t>Health </a:t>
            </a:r>
            <a:r>
              <a:rPr lang="en-US" sz="1200" dirty="0"/>
              <a:t>Improves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513651" y="4242973"/>
            <a:ext cx="1339838" cy="11311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Systems Change</a:t>
            </a:r>
            <a:endParaRPr lang="en-US" sz="1200" dirty="0" smtClean="0"/>
          </a:p>
          <a:p>
            <a:pPr algn="ctr"/>
            <a:r>
              <a:rPr lang="en-US" sz="1200" dirty="0" smtClean="0"/>
              <a:t>____________</a:t>
            </a:r>
          </a:p>
          <a:p>
            <a:pPr algn="ctr"/>
            <a:r>
              <a:rPr lang="en-US" sz="1200" dirty="0" smtClean="0"/>
              <a:t>Sustained Health Improvements</a:t>
            </a:r>
            <a:endParaRPr lang="en-US" sz="1200" dirty="0"/>
          </a:p>
        </p:txBody>
      </p:sp>
      <p:sp>
        <p:nvSpPr>
          <p:cNvPr id="9" name="Left-Right Arrow 8"/>
          <p:cNvSpPr/>
          <p:nvPr/>
        </p:nvSpPr>
        <p:spPr>
          <a:xfrm rot="5400000">
            <a:off x="7990371" y="3880302"/>
            <a:ext cx="471504" cy="8510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role of Oregon Healthiest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Convening non traditional partners for shared strategy</a:t>
            </a:r>
          </a:p>
          <a:p>
            <a:r>
              <a:rPr lang="en-US" dirty="0" smtClean="0"/>
              <a:t>Communications and strategic engagement for buy-in</a:t>
            </a:r>
          </a:p>
          <a:p>
            <a:r>
              <a:rPr lang="en-US" dirty="0" smtClean="0"/>
              <a:t>Removing barriers to systems change </a:t>
            </a:r>
          </a:p>
          <a:p>
            <a:r>
              <a:rPr lang="en-US" dirty="0" smtClean="0"/>
              <a:t>Ensuring tactical work is sufficiently supported</a:t>
            </a:r>
          </a:p>
          <a:p>
            <a:pPr lvl="1"/>
            <a:r>
              <a:rPr lang="en-US" dirty="0" smtClean="0"/>
              <a:t>Aligned funding for scale and sustainability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Healthiest State Governance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Executive Steering Committee </a:t>
            </a:r>
          </a:p>
          <a:p>
            <a:r>
              <a:rPr lang="en-US" dirty="0" smtClean="0"/>
              <a:t>Michael Alexander, Retired CEO, Urban League of Portland</a:t>
            </a:r>
          </a:p>
          <a:p>
            <a:r>
              <a:rPr lang="en-US" dirty="0" smtClean="0"/>
              <a:t>Jorge </a:t>
            </a:r>
            <a:r>
              <a:rPr lang="en-US" dirty="0" err="1" smtClean="0"/>
              <a:t>Casimiro</a:t>
            </a:r>
            <a:r>
              <a:rPr lang="en-US" dirty="0" smtClean="0"/>
              <a:t>, President and COO, Global Community Impact, Nike</a:t>
            </a:r>
          </a:p>
          <a:p>
            <a:r>
              <a:rPr lang="en-US" dirty="0" smtClean="0"/>
              <a:t>Bobby Cochran, Executive Director, The Willamette Partnership</a:t>
            </a:r>
          </a:p>
          <a:p>
            <a:r>
              <a:rPr lang="en-US" dirty="0" smtClean="0"/>
              <a:t>Mark Ganz, President and CEO, Cambia Health Solutions (Chair)</a:t>
            </a:r>
          </a:p>
          <a:p>
            <a:r>
              <a:rPr lang="en-US" dirty="0" smtClean="0"/>
              <a:t>John Hancock, President, Junior Achievement of Oregon and SW Washington </a:t>
            </a:r>
          </a:p>
          <a:p>
            <a:r>
              <a:rPr lang="en-US" dirty="0" smtClean="0"/>
              <a:t>Scott </a:t>
            </a:r>
            <a:r>
              <a:rPr lang="en-US" dirty="0" smtClean="0"/>
              <a:t>Parrish, CEO, A-</a:t>
            </a:r>
            <a:r>
              <a:rPr lang="en-US" dirty="0" err="1" smtClean="0"/>
              <a:t>dec</a:t>
            </a:r>
            <a:r>
              <a:rPr lang="en-US" dirty="0" smtClean="0"/>
              <a:t> Inc.</a:t>
            </a:r>
          </a:p>
          <a:p>
            <a:r>
              <a:rPr lang="en-US" dirty="0" smtClean="0"/>
              <a:t>Joe Robertson, President, Oregon Health &amp; Science University</a:t>
            </a:r>
          </a:p>
          <a:p>
            <a:r>
              <a:rPr lang="en-US" dirty="0" smtClean="0"/>
              <a:t>Lynne Saxton, Director, Oregon Health Authority</a:t>
            </a:r>
          </a:p>
          <a:p>
            <a:r>
              <a:rPr lang="en-US" dirty="0" smtClean="0"/>
              <a:t>Greg Van Pelt, Director, Oregon Health Leadership Council</a:t>
            </a:r>
          </a:p>
          <a:p>
            <a:r>
              <a:rPr lang="en-US" dirty="0" smtClean="0"/>
              <a:t>Duncan Wyse, President, Oregon Business Council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4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to CLHO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local public health departments involved in OHS?</a:t>
            </a:r>
          </a:p>
          <a:p>
            <a:pPr lvl="1"/>
            <a:r>
              <a:rPr lang="en-US" dirty="0" smtClean="0"/>
              <a:t>On the ground implementation in current and future BZP communities</a:t>
            </a:r>
          </a:p>
          <a:p>
            <a:pPr lvl="1"/>
            <a:r>
              <a:rPr lang="en-US" dirty="0" smtClean="0"/>
              <a:t>Provides resources to support local health improvement efforts (tobacco, food, built environment)</a:t>
            </a:r>
          </a:p>
          <a:p>
            <a:pPr lvl="1"/>
            <a:r>
              <a:rPr lang="en-US" dirty="0" smtClean="0"/>
              <a:t>Provides data and evaluation to understand key community health challenges</a:t>
            </a:r>
          </a:p>
          <a:p>
            <a:pPr lvl="1"/>
            <a:r>
              <a:rPr lang="en-US" dirty="0" smtClean="0"/>
              <a:t>Partnerships with health systems for community health improvement plans and tactical implementation </a:t>
            </a:r>
          </a:p>
          <a:p>
            <a:pPr lvl="1"/>
            <a:r>
              <a:rPr lang="en-US" dirty="0" smtClean="0"/>
              <a:t>Internal and external policy, system, and environmental changes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15398</TotalTime>
  <Words>886</Words>
  <Application>Microsoft Macintosh PowerPoint</Application>
  <PresentationFormat>On-screen Show (4:3)</PresentationFormat>
  <Paragraphs>133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PowerPoint Presentation</vt:lpstr>
      <vt:lpstr>Why Oregon Healthiest State?</vt:lpstr>
      <vt:lpstr> The Well-being Index Guides Our Work</vt:lpstr>
      <vt:lpstr>Health is Driven by our Behaviors and Environment</vt:lpstr>
      <vt:lpstr>Structure and Key Work Streams</vt:lpstr>
      <vt:lpstr>Oregon Healthiest State Theory of Change  </vt:lpstr>
      <vt:lpstr>The role of Oregon Healthiest State</vt:lpstr>
      <vt:lpstr>Oregon Healthiest State Governance</vt:lpstr>
      <vt:lpstr>Alignment to CLHO</vt:lpstr>
      <vt:lpstr>Discussion </vt:lpstr>
      <vt:lpstr>PowerPoint Presentation</vt:lpstr>
    </vt:vector>
  </TitlesOfParts>
  <Company>Oregon Business Council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Foster</dc:creator>
  <cp:lastModifiedBy>Microsoft Office User</cp:lastModifiedBy>
  <cp:revision>285</cp:revision>
  <cp:lastPrinted>2016-09-06T21:03:09Z</cp:lastPrinted>
  <dcterms:created xsi:type="dcterms:W3CDTF">2016-05-18T19:10:59Z</dcterms:created>
  <dcterms:modified xsi:type="dcterms:W3CDTF">2017-04-18T18:35:14Z</dcterms:modified>
</cp:coreProperties>
</file>