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63" r:id="rId3"/>
    <p:sldId id="260" r:id="rId4"/>
    <p:sldId id="262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C8C8"/>
    <a:srgbClr val="EE3439"/>
    <a:srgbClr val="6C54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10" autoAdjust="0"/>
    <p:restoredTop sz="72957" autoAdjust="0"/>
  </p:normalViewPr>
  <p:slideViewPr>
    <p:cSldViewPr>
      <p:cViewPr varScale="1">
        <p:scale>
          <a:sx n="55" d="100"/>
          <a:sy n="55" d="100"/>
        </p:scale>
        <p:origin x="1564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E87088-7C17-41E8-BB78-BA48C7BD261D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455261-80E8-4EE9-B21F-C4FBF2CAB0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7757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63A2-3E72-4F23-9C05-3C5EA56532C0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7753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778" r="69166"/>
          <a:stretch/>
        </p:blipFill>
        <p:spPr>
          <a:xfrm>
            <a:off x="5486400" y="1680369"/>
            <a:ext cx="2819400" cy="3581400"/>
          </a:xfrm>
          <a:prstGeom prst="rect">
            <a:avLst/>
          </a:prstGeom>
        </p:spPr>
      </p:pic>
      <p:sp>
        <p:nvSpPr>
          <p:cNvPr id="10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09600" y="12954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28870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09600" y="12954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1642269"/>
            <a:ext cx="2743200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13564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r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609600" y="12954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0200" y="1771809"/>
            <a:ext cx="3536032" cy="3398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40936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684" y="609600"/>
            <a:ext cx="7753350" cy="3581400"/>
          </a:xfrm>
        </p:spPr>
        <p:txBody>
          <a:bodyPr/>
          <a:lstStyle>
            <a:lvl1pPr marL="0" indent="0">
              <a:buNone/>
              <a:defRPr sz="3600" b="1"/>
            </a:lvl1pPr>
            <a:lvl2pPr marL="457200" indent="0">
              <a:buNone/>
              <a:defRPr sz="3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800600"/>
            <a:ext cx="2871216" cy="1487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2877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684" y="609600"/>
            <a:ext cx="7753350" cy="3581400"/>
          </a:xfrm>
        </p:spPr>
        <p:txBody>
          <a:bodyPr/>
          <a:lstStyle>
            <a:lvl1pPr marL="0" indent="0">
              <a:buNone/>
              <a:defRPr sz="3600" b="1"/>
            </a:lvl1pPr>
            <a:lvl2pPr marL="457200" indent="0">
              <a:buNone/>
              <a:defRPr sz="3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724400"/>
            <a:ext cx="4014216" cy="149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8550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41684" y="609600"/>
            <a:ext cx="7753350" cy="3581400"/>
          </a:xfrm>
        </p:spPr>
        <p:txBody>
          <a:bodyPr/>
          <a:lstStyle>
            <a:lvl1pPr marL="0" indent="0">
              <a:buNone/>
              <a:defRPr sz="3600" b="1"/>
            </a:lvl1pPr>
            <a:lvl2pPr marL="457200" indent="0">
              <a:buNone/>
              <a:defRPr sz="36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684" y="4876800"/>
            <a:ext cx="4014216" cy="1490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6306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0"/>
          <p:cNvSpPr>
            <a:spLocks noGrp="1"/>
          </p:cNvSpPr>
          <p:nvPr>
            <p:ph sz="quarter" idx="12"/>
          </p:nvPr>
        </p:nvSpPr>
        <p:spPr bwMode="gray">
          <a:xfrm>
            <a:off x="411479" y="1399032"/>
            <a:ext cx="8330184" cy="488289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22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1pPr>
            <a:lvl2pPr marL="174625" marR="0" indent="-173038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20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2pPr>
            <a:lvl3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pitchFamily="34" charset="0"/>
                <a:ea typeface="+mn-ea"/>
                <a:cs typeface="Arial" pitchFamily="34" charset="0"/>
              </a:defRPr>
            </a:lvl3pPr>
            <a:lvl4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4pPr>
            <a:lvl5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5pPr>
            <a:lvl6pPr marR="0" algn="l" defTabSz="914400" rtl="0" eaLnBrk="1" fontAlgn="base" latinLnBrk="0" hangingPunct="1">
              <a:lnSpc>
                <a:spcPct val="100000"/>
              </a:lnSpc>
              <a:spcAft>
                <a:spcPct val="0"/>
              </a:spcAft>
              <a:buFont typeface="Arial" pitchFamily="34" charset="0"/>
              <a:tabLst/>
              <a:defRPr kumimoji="0" lang="en-US" sz="1800" b="0" i="0" u="none" strike="noStrike" kern="1200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Arial" pitchFamily="34" charset="0"/>
              </a:defRPr>
            </a:lvl6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" name="Line 35"/>
          <p:cNvSpPr>
            <a:spLocks noChangeShapeType="1"/>
          </p:cNvSpPr>
          <p:nvPr userDrawn="1"/>
        </p:nvSpPr>
        <p:spPr bwMode="gray">
          <a:xfrm>
            <a:off x="392113" y="806450"/>
            <a:ext cx="8266112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6000"/>
              </a:lnSpc>
              <a:spcBef>
                <a:spcPct val="50000"/>
              </a:spcBef>
              <a:buSzPct val="100000"/>
              <a:buFont typeface="Wingdings 2" pitchFamily="18" charset="2"/>
              <a:buNone/>
              <a:defRPr/>
            </a:pPr>
            <a:endParaRPr lang="en-US" sz="1100" dirty="0">
              <a:solidFill>
                <a:srgbClr val="000000"/>
              </a:solidFill>
              <a:latin typeface="Arial"/>
              <a:cs typeface="Arial" pitchFamily="34" charset="0"/>
            </a:endParaRPr>
          </a:p>
        </p:txBody>
      </p:sp>
      <p:pic>
        <p:nvPicPr>
          <p:cNvPr id="8" name="Picture 2" descr="https://oregonhealthyteens.pridesurveys.com/images/oha_logo_lrg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099" y="6511780"/>
            <a:ext cx="838201" cy="3141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63371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14" t="40234"/>
          <a:stretch/>
        </p:blipFill>
        <p:spPr>
          <a:xfrm>
            <a:off x="5562600" y="2911642"/>
            <a:ext cx="3733800" cy="40987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61449" y="367632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449" y="2894014"/>
            <a:ext cx="6420351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58218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889" b="52164"/>
          <a:stretch/>
        </p:blipFill>
        <p:spPr>
          <a:xfrm>
            <a:off x="4495800" y="-152400"/>
            <a:ext cx="4800600" cy="328061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050758" y="2971800"/>
            <a:ext cx="6874042" cy="1452563"/>
          </a:xfrm>
        </p:spPr>
        <p:txBody>
          <a:bodyPr anchor="b">
            <a:normAutofit/>
          </a:bodyPr>
          <a:lstStyle>
            <a:lvl1pPr algn="ctr">
              <a:defRPr sz="4400" b="1" baseline="0">
                <a:solidFill>
                  <a:schemeClr val="accent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4510129"/>
            <a:ext cx="6858000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51463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9766" r="27143"/>
          <a:stretch/>
        </p:blipFill>
        <p:spPr>
          <a:xfrm>
            <a:off x="-152400" y="4251158"/>
            <a:ext cx="3886200" cy="275924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28650" y="457200"/>
            <a:ext cx="777240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rgbClr val="EE3439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944813"/>
            <a:ext cx="7772400" cy="1169987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85707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143"/>
          <a:stretch/>
        </p:blipFill>
        <p:spPr>
          <a:xfrm>
            <a:off x="6477000" y="0"/>
            <a:ext cx="28194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1122363"/>
            <a:ext cx="5429250" cy="2387600"/>
          </a:xfrm>
        </p:spPr>
        <p:txBody>
          <a:bodyPr anchor="b">
            <a:normAutofit/>
          </a:bodyPr>
          <a:lstStyle>
            <a:lvl1pPr algn="ctr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93821" y="3657600"/>
            <a:ext cx="5421229" cy="1655762"/>
          </a:xfrm>
        </p:spPr>
        <p:txBody>
          <a:bodyPr/>
          <a:lstStyle>
            <a:lvl1pPr marL="0" indent="0" algn="ctr">
              <a:buNone/>
              <a:defRPr sz="24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62387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63A2-3E72-4F23-9C05-3C5EA56532C0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417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9063A2-3E72-4F23-9C05-3C5EA56532C0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05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546" r="53958"/>
          <a:stretch/>
        </p:blipFill>
        <p:spPr>
          <a:xfrm>
            <a:off x="247186" y="1650959"/>
            <a:ext cx="3546772" cy="3030620"/>
          </a:xfrm>
          <a:prstGeom prst="rect">
            <a:avLst/>
          </a:prstGeom>
        </p:spPr>
      </p:pic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818021" y="1066800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07015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ho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09" t="51169" r="59123" b="2164"/>
          <a:stretch/>
        </p:blipFill>
        <p:spPr>
          <a:xfrm>
            <a:off x="236621" y="1642268"/>
            <a:ext cx="3581400" cy="3200401"/>
          </a:xfrm>
          <a:prstGeom prst="rect">
            <a:avLst/>
          </a:prstGeom>
        </p:spPr>
      </p:pic>
      <p:sp>
        <p:nvSpPr>
          <p:cNvPr id="12" name="Content Placeholder 3"/>
          <p:cNvSpPr>
            <a:spLocks noGrp="1"/>
          </p:cNvSpPr>
          <p:nvPr>
            <p:ph sz="half" idx="10" hasCustomPrompt="1"/>
          </p:nvPr>
        </p:nvSpPr>
        <p:spPr>
          <a:xfrm>
            <a:off x="3814010" y="1066799"/>
            <a:ext cx="4724400" cy="4351338"/>
          </a:xfrm>
        </p:spPr>
        <p:txBody>
          <a:bodyPr/>
          <a:lstStyle>
            <a:lvl1pPr marL="0" indent="0">
              <a:buNone/>
              <a:defRPr sz="3200" b="1">
                <a:solidFill>
                  <a:schemeClr val="tx2"/>
                </a:solidFill>
              </a:defRPr>
            </a:lvl1pPr>
            <a:lvl2pPr marL="457200" indent="0">
              <a:buNone/>
              <a:defRPr sz="4400" b="1">
                <a:solidFill>
                  <a:schemeClr val="tx1"/>
                </a:solidFill>
              </a:defRPr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65030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9063A2-3E72-4F23-9C05-3C5EA56532C0}" type="datetimeFigureOut">
              <a:rPr lang="en-US" smtClean="0"/>
              <a:t>5/10/2017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A0D0E4-8D94-443E-820B-188B2E9A69C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3690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77" r:id="rId2"/>
    <p:sldLayoutId id="2147483678" r:id="rId3"/>
    <p:sldLayoutId id="2147483679" r:id="rId4"/>
    <p:sldLayoutId id="2147483681" r:id="rId5"/>
    <p:sldLayoutId id="2147483662" r:id="rId6"/>
    <p:sldLayoutId id="2147483663" r:id="rId7"/>
    <p:sldLayoutId id="2147483664" r:id="rId8"/>
    <p:sldLayoutId id="2147483673" r:id="rId9"/>
    <p:sldLayoutId id="2147483674" r:id="rId10"/>
    <p:sldLayoutId id="2147483692" r:id="rId11"/>
    <p:sldLayoutId id="2147483693" r:id="rId12"/>
    <p:sldLayoutId id="2147483682" r:id="rId13"/>
    <p:sldLayoutId id="2147483675" r:id="rId14"/>
    <p:sldLayoutId id="2147483686" r:id="rId15"/>
    <p:sldLayoutId id="2147483694" r:id="rId16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4572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sz="6000" dirty="0" smtClean="0"/>
              <a:t>TWIST to WEB </a:t>
            </a:r>
            <a:br>
              <a:rPr lang="en-US" sz="6000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Oregon </a:t>
            </a:r>
            <a:r>
              <a:rPr lang="en-US" dirty="0"/>
              <a:t>WIC Program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Sue Woodbury</a:t>
            </a:r>
          </a:p>
          <a:p>
            <a:r>
              <a:rPr lang="en-US" dirty="0" smtClean="0"/>
              <a:t>May 9, 2017</a:t>
            </a:r>
          </a:p>
        </p:txBody>
      </p:sp>
    </p:spTree>
    <p:extLst>
      <p:ext uri="{BB962C8B-B14F-4D97-AF65-F5344CB8AC3E}">
        <p14:creationId xmlns:p14="http://schemas.microsoft.com/office/powerpoint/2010/main" val="231542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>
          <a:xfrm>
            <a:off x="232238" y="815557"/>
            <a:ext cx="8813442" cy="4747044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spcBef>
                <a:spcPts val="0"/>
              </a:spcBef>
            </a:pPr>
            <a:endParaRPr lang="en-US" sz="1400" dirty="0" smtClean="0"/>
          </a:p>
          <a:p>
            <a:pPr lvl="1">
              <a:spcBef>
                <a:spcPts val="0"/>
              </a:spcBef>
            </a:pPr>
            <a:r>
              <a:rPr lang="en-US" sz="1800" dirty="0"/>
              <a:t>In 2010 the Oregon Special Supplemental Nutrition Program for Women, Infants and Children (WIC) embarked on the three-phased WIC Technology Upgrade solution implementation. </a:t>
            </a:r>
            <a:endParaRPr lang="en-US" sz="1800" dirty="0" smtClean="0"/>
          </a:p>
          <a:p>
            <a:pPr lvl="1">
              <a:spcBef>
                <a:spcPts val="0"/>
              </a:spcBef>
            </a:pPr>
            <a:endParaRPr lang="en-US" sz="1800" dirty="0"/>
          </a:p>
          <a:p>
            <a:pPr lvl="1">
              <a:spcBef>
                <a:spcPts val="0"/>
              </a:spcBef>
            </a:pPr>
            <a:r>
              <a:rPr lang="en-US" sz="1800" dirty="0" smtClean="0"/>
              <a:t>Phase 1: The </a:t>
            </a:r>
            <a:r>
              <a:rPr lang="en-US" sz="1800" dirty="0"/>
              <a:t>first phase, the Feasibility and Planning Project, was completed in 2011 with the assistance of Oregon WIC’s contractor, the consulting company JRW Service Corp. (JRW). </a:t>
            </a:r>
            <a:endParaRPr lang="en-US" sz="1800" dirty="0" smtClean="0"/>
          </a:p>
          <a:p>
            <a:pPr lvl="1">
              <a:spcBef>
                <a:spcPts val="0"/>
              </a:spcBef>
            </a:pPr>
            <a:endParaRPr lang="en-US" sz="1800" dirty="0"/>
          </a:p>
          <a:p>
            <a:pPr lvl="1">
              <a:spcBef>
                <a:spcPts val="0"/>
              </a:spcBef>
            </a:pPr>
            <a:r>
              <a:rPr lang="en-US" sz="1800" dirty="0" smtClean="0"/>
              <a:t>Phase 2: The </a:t>
            </a:r>
            <a:r>
              <a:rPr lang="en-US" sz="1800" dirty="0"/>
              <a:t>second phase, Banking and Electronic Benefit Transfer (EBT) for WIC Benefits Project (also known as </a:t>
            </a:r>
            <a:r>
              <a:rPr lang="en-US" sz="1800" dirty="0" err="1"/>
              <a:t>eWIC</a:t>
            </a:r>
            <a:r>
              <a:rPr lang="en-US" sz="1800" dirty="0"/>
              <a:t>), was completed in March 2016. </a:t>
            </a:r>
            <a:endParaRPr lang="en-US" sz="1800" dirty="0" smtClean="0"/>
          </a:p>
          <a:p>
            <a:pPr lvl="1">
              <a:spcBef>
                <a:spcPts val="0"/>
              </a:spcBef>
            </a:pPr>
            <a:endParaRPr lang="en-US" sz="1800" dirty="0"/>
          </a:p>
          <a:p>
            <a:pPr lvl="1">
              <a:spcBef>
                <a:spcPts val="0"/>
              </a:spcBef>
            </a:pPr>
            <a:r>
              <a:rPr lang="en-US" sz="1800" dirty="0" smtClean="0"/>
              <a:t>Phase 3 (this project): The </a:t>
            </a:r>
            <a:r>
              <a:rPr lang="en-US" sz="1800" dirty="0"/>
              <a:t>third phase, the TWIST to Web Project, seeks to replace The WIC Information System Tracker (TWIST), the Oregon WIC Program’s Management Information System (MIS), with a web-based solution. </a:t>
            </a:r>
          </a:p>
          <a:p>
            <a:endParaRPr lang="en-US" sz="1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67048" y="236985"/>
            <a:ext cx="8330184" cy="333425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TWIST TO WEB </a:t>
            </a:r>
            <a:r>
              <a:rPr lang="en-US" dirty="0"/>
              <a:t>project overview</a:t>
            </a:r>
          </a:p>
        </p:txBody>
      </p:sp>
      <p:sp>
        <p:nvSpPr>
          <p:cNvPr id="4" name="Date Placeholder 3"/>
          <p:cNvSpPr txBox="1">
            <a:spLocks/>
          </p:cNvSpPr>
          <p:nvPr/>
        </p:nvSpPr>
        <p:spPr bwMode="auto">
          <a:xfrm>
            <a:off x="152400" y="6188745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rgbClr val="005595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PUBLIC HEALTH</a:t>
            </a:r>
            <a:b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lang="en-US" dirty="0" smtClean="0"/>
              <a:t>CP&amp;HP (WIC)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559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Title 2"/>
          <p:cNvSpPr txBox="1">
            <a:spLocks/>
          </p:cNvSpPr>
          <p:nvPr/>
        </p:nvSpPr>
        <p:spPr bwMode="gray">
          <a:xfrm>
            <a:off x="381000" y="228600"/>
            <a:ext cx="8330184" cy="3334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lIns="0" tIns="0" rIns="0" bIns="0">
            <a:spAutoFit/>
          </a:bodyPr>
          <a:lstStyle>
            <a:lvl1pPr algn="l" rtl="0" eaLnBrk="1" fontAlgn="base" hangingPunct="1">
              <a:lnSpc>
                <a:spcPts val="2600"/>
              </a:lnSpc>
              <a:spcBef>
                <a:spcPct val="0"/>
              </a:spcBef>
              <a:spcAft>
                <a:spcPct val="0"/>
              </a:spcAft>
              <a:def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accent1"/>
                </a:solidFill>
                <a:latin typeface="Arial" charset="0"/>
              </a:defRPr>
            </a:lvl9pPr>
          </a:lstStyle>
          <a:p>
            <a:pPr algn="ctr"/>
            <a:r>
              <a:rPr lang="en-US" dirty="0" smtClean="0"/>
              <a:t>TWIST TO WEB project overview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076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2"/>
          </p:nvPr>
        </p:nvSpPr>
        <p:spPr>
          <a:xfrm>
            <a:off x="414337" y="824247"/>
            <a:ext cx="8330184" cy="5486400"/>
          </a:xfrm>
        </p:spPr>
        <p:txBody>
          <a:bodyPr/>
          <a:lstStyle/>
          <a:p>
            <a:r>
              <a:rPr lang="en-US" sz="1800" dirty="0" smtClean="0"/>
              <a:t>Benefits of </a:t>
            </a:r>
            <a:r>
              <a:rPr lang="en-US" sz="1800" dirty="0"/>
              <a:t>moving </a:t>
            </a:r>
            <a:r>
              <a:rPr lang="en-US" sz="1800" dirty="0" smtClean="0"/>
              <a:t>to </a:t>
            </a:r>
            <a:r>
              <a:rPr lang="en-US" sz="1800" dirty="0"/>
              <a:t>a web-based WIC MIS</a:t>
            </a:r>
            <a:r>
              <a:rPr lang="en-US" sz="1600" dirty="0"/>
              <a:t>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1600" dirty="0"/>
              <a:t>Benefits from a more stable application environment</a:t>
            </a:r>
          </a:p>
          <a:p>
            <a:pPr lvl="2"/>
            <a:r>
              <a:rPr lang="en-US" sz="1200" dirty="0"/>
              <a:t>Improved efficiencies at the local and state level</a:t>
            </a:r>
          </a:p>
          <a:p>
            <a:pPr lvl="2"/>
            <a:r>
              <a:rPr lang="en-US" sz="1200" dirty="0"/>
              <a:t>Improved customer service to participants</a:t>
            </a:r>
          </a:p>
          <a:p>
            <a:pPr lvl="2"/>
            <a:r>
              <a:rPr lang="en-US" sz="1200" dirty="0"/>
              <a:t>More accurate data collection and benefit </a:t>
            </a:r>
            <a:r>
              <a:rPr lang="en-US" sz="1200" dirty="0" smtClean="0"/>
              <a:t>delivery</a:t>
            </a:r>
          </a:p>
          <a:p>
            <a:pPr lvl="1"/>
            <a:r>
              <a:rPr lang="en-US" dirty="0"/>
              <a:t> </a:t>
            </a:r>
            <a:r>
              <a:rPr lang="en-US" sz="1600" dirty="0"/>
              <a:t>Reduced or avoided cost</a:t>
            </a:r>
          </a:p>
          <a:p>
            <a:pPr lvl="2"/>
            <a:r>
              <a:rPr lang="en-US" sz="1200" dirty="0">
                <a:latin typeface="Arial" pitchFamily="34" charset="0"/>
              </a:rPr>
              <a:t>Reduced local, state and technical staff time troubleshooting connection, login, and data record issues</a:t>
            </a:r>
          </a:p>
          <a:p>
            <a:pPr lvl="2"/>
            <a:r>
              <a:rPr lang="en-US" sz="1200" dirty="0">
                <a:latin typeface="Arial" pitchFamily="34" charset="0"/>
              </a:rPr>
              <a:t>Reduced technical staff time required for system maintenance, administration and </a:t>
            </a:r>
            <a:r>
              <a:rPr lang="en-US" sz="1200" dirty="0" smtClean="0">
                <a:latin typeface="Arial" pitchFamily="34" charset="0"/>
              </a:rPr>
              <a:t>enhancements</a:t>
            </a:r>
          </a:p>
          <a:p>
            <a:pPr lvl="1"/>
            <a:r>
              <a:rPr lang="en-US" sz="1600" dirty="0" smtClean="0"/>
              <a:t>Benefits </a:t>
            </a:r>
            <a:r>
              <a:rPr lang="en-US" sz="1600" dirty="0"/>
              <a:t>of a more recently developed MIS</a:t>
            </a:r>
          </a:p>
          <a:p>
            <a:pPr lvl="2"/>
            <a:r>
              <a:rPr lang="en-US" sz="1000" dirty="0"/>
              <a:t>Ability to meet all USDA-FNS FReD Requirements</a:t>
            </a:r>
          </a:p>
          <a:p>
            <a:pPr lvl="2"/>
            <a:r>
              <a:rPr lang="en-US" sz="1000" dirty="0"/>
              <a:t>Ability to better provide participant-centered and family-oriented services</a:t>
            </a:r>
          </a:p>
          <a:p>
            <a:pPr lvl="2"/>
            <a:r>
              <a:rPr lang="en-US" sz="1000" dirty="0"/>
              <a:t>Web technology has proven itself dramatically superior to client server technology in a broad geographic environment such as that relied upon by Oregon WIC where the application is administered across the </a:t>
            </a:r>
            <a:r>
              <a:rPr lang="en-US" sz="1000" dirty="0" smtClean="0"/>
              <a:t>state</a:t>
            </a:r>
            <a:r>
              <a:rPr lang="en-US" sz="1600" dirty="0"/>
              <a:t> </a:t>
            </a:r>
            <a:endParaRPr lang="en-US" sz="1600" dirty="0" smtClean="0"/>
          </a:p>
          <a:p>
            <a:pPr lvl="1"/>
            <a:r>
              <a:rPr lang="en-US" sz="1600" dirty="0" smtClean="0"/>
              <a:t>Improved </a:t>
            </a:r>
            <a:r>
              <a:rPr lang="en-US" sz="1600" dirty="0"/>
              <a:t>support for participants</a:t>
            </a:r>
          </a:p>
          <a:p>
            <a:pPr lvl="2"/>
            <a:r>
              <a:rPr lang="en-US" sz="1000" dirty="0"/>
              <a:t>Increased efficiency and improved turnaround time in applicant screening, the certification process, scheduling of office visits, and information provided to professional staff to support participant </a:t>
            </a:r>
            <a:r>
              <a:rPr lang="en-US" sz="1000" dirty="0" smtClean="0"/>
              <a:t>visits</a:t>
            </a:r>
          </a:p>
          <a:p>
            <a:pPr lvl="1"/>
            <a:r>
              <a:rPr lang="en-US" sz="1600" dirty="0" smtClean="0"/>
              <a:t>Improved </a:t>
            </a:r>
            <a:r>
              <a:rPr lang="en-US" sz="1600" dirty="0"/>
              <a:t>support for vendors</a:t>
            </a:r>
          </a:p>
          <a:p>
            <a:pPr lvl="2"/>
            <a:r>
              <a:rPr lang="en-US" sz="1000" dirty="0"/>
              <a:t>Improved vendor certification, contracting, and monitoring </a:t>
            </a:r>
            <a:r>
              <a:rPr lang="en-US" sz="1000" dirty="0" smtClean="0"/>
              <a:t>processes</a:t>
            </a:r>
          </a:p>
          <a:p>
            <a:pPr lvl="1"/>
            <a:r>
              <a:rPr lang="en-US" sz="1600" dirty="0" smtClean="0"/>
              <a:t>Improved </a:t>
            </a:r>
            <a:r>
              <a:rPr lang="en-US" sz="1600" dirty="0"/>
              <a:t>program integrity </a:t>
            </a:r>
            <a:r>
              <a:rPr lang="en-US" sz="1600" dirty="0" smtClean="0"/>
              <a:t>monitoring</a:t>
            </a:r>
          </a:p>
          <a:p>
            <a:pPr lvl="2"/>
            <a:r>
              <a:rPr lang="en-US" sz="1200" dirty="0" smtClean="0"/>
              <a:t>Improved </a:t>
            </a:r>
            <a:r>
              <a:rPr lang="en-US" sz="1200" dirty="0"/>
              <a:t>data analysis and reporting tools that can make it easier to find and take action on fraud cases or other types of program integrity violations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14337" y="228600"/>
            <a:ext cx="8330184" cy="332399"/>
          </a:xfrm>
          <a:solidFill>
            <a:schemeClr val="accent3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algn="ctr"/>
            <a:r>
              <a:rPr lang="en-US" sz="2400" dirty="0" smtClean="0"/>
              <a:t>TWIST TO WEB Project Benefits	</a:t>
            </a:r>
            <a:endParaRPr lang="en-US" sz="2400" dirty="0"/>
          </a:p>
        </p:txBody>
      </p:sp>
      <p:sp>
        <p:nvSpPr>
          <p:cNvPr id="4" name="Date Placeholder 3"/>
          <p:cNvSpPr txBox="1">
            <a:spLocks/>
          </p:cNvSpPr>
          <p:nvPr/>
        </p:nvSpPr>
        <p:spPr bwMode="auto">
          <a:xfrm>
            <a:off x="152400" y="6313867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rgbClr val="005595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PUBLIC HEALTH</a:t>
            </a:r>
            <a:b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lang="en-US" dirty="0" smtClean="0"/>
              <a:t>CP&amp;HP (WIC)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559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60386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19200"/>
            <a:ext cx="9164934" cy="3257808"/>
          </a:xfrm>
          <a:prstGeom prst="rect">
            <a:avLst/>
          </a:prstGeom>
        </p:spPr>
      </p:pic>
      <p:sp>
        <p:nvSpPr>
          <p:cNvPr id="6" name="Date Placeholder 3"/>
          <p:cNvSpPr txBox="1">
            <a:spLocks/>
          </p:cNvSpPr>
          <p:nvPr/>
        </p:nvSpPr>
        <p:spPr bwMode="auto">
          <a:xfrm>
            <a:off x="0" y="6324600"/>
            <a:ext cx="3505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1200" kern="1200">
                <a:solidFill>
                  <a:srgbClr val="005595"/>
                </a:solidFill>
                <a:latin typeface="+mn-lt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" pitchFamily="18" charset="0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PUBLIC HEALTH</a:t>
            </a:r>
            <a:br>
              <a: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</a:br>
            <a:r>
              <a:rPr lang="en-US" dirty="0" smtClean="0"/>
              <a:t>CP&amp;HP (WIC)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5595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00825" y="228117"/>
            <a:ext cx="7671955" cy="441546"/>
          </a:xfrm>
          <a:prstGeom prst="rect">
            <a:avLst/>
          </a:prstGeom>
          <a:solidFill>
            <a:srgbClr val="BBE0E3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200" b="1">
                <a:solidFill>
                  <a:srgbClr val="005595"/>
                </a:solidFill>
                <a:latin typeface="Arial" charset="0"/>
              </a:defRPr>
            </a:lvl9pPr>
          </a:lstStyle>
          <a:p>
            <a:pPr lvl="0" algn="ctr" eaLnBrk="1" hangingPunct="1"/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005595"/>
                </a:solidFill>
                <a:effectLst/>
                <a:uLnTx/>
                <a:uFillTx/>
                <a:latin typeface="Arial"/>
                <a:ea typeface="+mj-ea"/>
                <a:cs typeface="+mj-cs"/>
              </a:rPr>
              <a:t>TWIST TO WEB </a:t>
            </a:r>
            <a:r>
              <a:rPr lang="en-US" sz="2800" dirty="0" smtClean="0"/>
              <a:t>project milestone</a:t>
            </a:r>
            <a:endParaRPr kumimoji="0" lang="en-US" sz="2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31560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WA 2017 Theme">
  <a:themeElements>
    <a:clrScheme name="NWA">
      <a:dk1>
        <a:sysClr val="windowText" lastClr="000000"/>
      </a:dk1>
      <a:lt1>
        <a:sysClr val="window" lastClr="FFFFFF"/>
      </a:lt1>
      <a:dk2>
        <a:srgbClr val="C8C8C8"/>
      </a:dk2>
      <a:lt2>
        <a:srgbClr val="E7E6E6"/>
      </a:lt2>
      <a:accent1>
        <a:srgbClr val="A1CD55"/>
      </a:accent1>
      <a:accent2>
        <a:srgbClr val="2CB34A"/>
      </a:accent2>
      <a:accent3>
        <a:srgbClr val="F3716D"/>
      </a:accent3>
      <a:accent4>
        <a:srgbClr val="EE3439"/>
      </a:accent4>
      <a:accent5>
        <a:srgbClr val="6C54A3"/>
      </a:accent5>
      <a:accent6>
        <a:srgbClr val="2E3192"/>
      </a:accent6>
      <a:hlink>
        <a:srgbClr val="2E3192"/>
      </a:hlink>
      <a:folHlink>
        <a:srgbClr val="EE3439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8036</TotalTime>
  <Words>203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Verdana</vt:lpstr>
      <vt:lpstr>Wingdings 2</vt:lpstr>
      <vt:lpstr>NWA 2017 Theme</vt:lpstr>
      <vt:lpstr> TWIST to WEB   Oregon WIC Program</vt:lpstr>
      <vt:lpstr>TWIST TO WEB project overview</vt:lpstr>
      <vt:lpstr>TWIST TO WEB Project Benefits </vt:lpstr>
      <vt:lpstr>PowerPoint Presentation</vt:lpstr>
    </vt:vector>
  </TitlesOfParts>
  <Company>Oregon DHS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on template use – don’t use this slide in your project</dc:title>
  <dc:creator>Lowe Susannah E</dc:creator>
  <cp:lastModifiedBy>WOODBURY Susan</cp:lastModifiedBy>
  <cp:revision>32</cp:revision>
  <dcterms:created xsi:type="dcterms:W3CDTF">2017-03-02T19:32:52Z</dcterms:created>
  <dcterms:modified xsi:type="dcterms:W3CDTF">2017-05-10T17:29:39Z</dcterms:modified>
</cp:coreProperties>
</file>