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8" r:id="rId3"/>
    <p:sldId id="259" r:id="rId4"/>
    <p:sldId id="257" r:id="rId5"/>
    <p:sldId id="260" r:id="rId6"/>
    <p:sldId id="262" r:id="rId7"/>
    <p:sldId id="261"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51" autoAdjust="0"/>
  </p:normalViewPr>
  <p:slideViewPr>
    <p:cSldViewPr snapToGrid="0" snapToObjects="1">
      <p:cViewPr>
        <p:scale>
          <a:sx n="59" d="100"/>
          <a:sy n="59" d="100"/>
        </p:scale>
        <p:origin x="-2952" y="-280"/>
      </p:cViewPr>
      <p:guideLst>
        <p:guide orient="horz" pos="2160"/>
        <p:guide pos="2880"/>
      </p:guideLst>
    </p:cSldViewPr>
  </p:slideViewPr>
  <p:notesTextViewPr>
    <p:cViewPr>
      <p:scale>
        <a:sx n="100" d="100"/>
        <a:sy n="100" d="100"/>
      </p:scale>
      <p:origin x="0" y="288"/>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6D6345-93A5-7442-BE35-A594D9C4F9ED}" type="datetimeFigureOut">
              <a:rPr lang="en-US" smtClean="0"/>
              <a:t>7/26/16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D904B0-F063-3E43-BF7A-831911F44A15}" type="slidenum">
              <a:rPr lang="en-US" smtClean="0"/>
              <a:t>‹#›</a:t>
            </a:fld>
            <a:endParaRPr lang="en-US"/>
          </a:p>
        </p:txBody>
      </p:sp>
    </p:spTree>
    <p:extLst>
      <p:ext uri="{BB962C8B-B14F-4D97-AF65-F5344CB8AC3E}">
        <p14:creationId xmlns:p14="http://schemas.microsoft.com/office/powerpoint/2010/main" val="7743548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CLICK THROUGH</a:t>
            </a:r>
            <a:r>
              <a:rPr lang="en-US" b="1" baseline="0" dirty="0" smtClean="0"/>
              <a:t> EACH PICTURE</a:t>
            </a:r>
            <a:endParaRPr lang="en-US" b="1" dirty="0" smtClean="0"/>
          </a:p>
          <a:p>
            <a:endParaRPr lang="en-US" dirty="0" smtClean="0"/>
          </a:p>
          <a:p>
            <a:r>
              <a:rPr lang="en-US" dirty="0" smtClean="0"/>
              <a:t>Public Health</a:t>
            </a:r>
            <a:r>
              <a:rPr lang="en-US" baseline="0" dirty="0" smtClean="0"/>
              <a:t> achievements over the past century have included</a:t>
            </a:r>
            <a:r>
              <a:rPr lang="en-US" dirty="0" smtClean="0"/>
              <a:t> vaccination campaigns, improvements in motor-vehicle safety, safer workplaces, the control of infectious diseases (like</a:t>
            </a:r>
            <a:r>
              <a:rPr lang="en-US" baseline="0" dirty="0" smtClean="0"/>
              <a:t> tuberculosis, measles</a:t>
            </a:r>
            <a:r>
              <a:rPr lang="en-US" dirty="0" smtClean="0"/>
              <a:t>, and HIV/AIDS), a reduction in </a:t>
            </a:r>
            <a:r>
              <a:rPr lang="en-US" dirty="0" smtClean="0"/>
              <a:t>deaths</a:t>
            </a:r>
            <a:r>
              <a:rPr lang="en-US" baseline="0" dirty="0" smtClean="0"/>
              <a:t> from </a:t>
            </a:r>
            <a:r>
              <a:rPr lang="en-US" dirty="0" smtClean="0"/>
              <a:t>heart </a:t>
            </a:r>
            <a:r>
              <a:rPr lang="en-US" dirty="0" smtClean="0"/>
              <a:t>disease and stroke, more nutritious and safe food, a decline in infant and maternal mortality, an increase in accessibility to family planning services, and the identification of tobacco as a health hazard</a:t>
            </a:r>
            <a:r>
              <a:rPr lang="en-US" baseline="0" dirty="0" smtClean="0"/>
              <a:t> and the decrease in use over time. </a:t>
            </a:r>
            <a:endParaRPr lang="en-US" dirty="0" smtClean="0"/>
          </a:p>
          <a:p>
            <a:endParaRPr lang="en-US" dirty="0" smtClean="0"/>
          </a:p>
          <a:p>
            <a:r>
              <a:rPr lang="en-US" dirty="0" smtClean="0"/>
              <a:t>Public health works tirelessly to keep </a:t>
            </a:r>
            <a:r>
              <a:rPr lang="en-US" dirty="0" smtClean="0"/>
              <a:t>people</a:t>
            </a:r>
            <a:r>
              <a:rPr lang="en-US" baseline="0" dirty="0" smtClean="0"/>
              <a:t> health and</a:t>
            </a:r>
            <a:r>
              <a:rPr lang="en-US" dirty="0" smtClean="0"/>
              <a:t> </a:t>
            </a:r>
            <a:r>
              <a:rPr lang="en-US" dirty="0" smtClean="0"/>
              <a:t>safe, and it is only when something has gone wrong do we usually realize how many aspects of our lives depend on the work of public health.</a:t>
            </a:r>
          </a:p>
          <a:p>
            <a:r>
              <a:rPr lang="en-US" dirty="0" smtClean="0"/>
              <a:t>As a public health workforce we continue to tackle</a:t>
            </a:r>
            <a:r>
              <a:rPr lang="en-US" baseline="0" dirty="0" smtClean="0"/>
              <a:t> </a:t>
            </a:r>
            <a:r>
              <a:rPr lang="en-US" dirty="0" smtClean="0"/>
              <a:t>issues such as:</a:t>
            </a:r>
          </a:p>
          <a:p>
            <a:pPr lvl="1"/>
            <a:r>
              <a:rPr lang="en-US" dirty="0" smtClean="0"/>
              <a:t>Healthcare accessibility </a:t>
            </a:r>
            <a:r>
              <a:rPr lang="en-US" b="1" dirty="0" smtClean="0"/>
              <a:t>(image</a:t>
            </a:r>
            <a:r>
              <a:rPr lang="en-US" b="1" baseline="0" dirty="0" smtClean="0"/>
              <a:t> 1)</a:t>
            </a:r>
            <a:endParaRPr lang="en-US" b="1" dirty="0" smtClean="0"/>
          </a:p>
          <a:p>
            <a:pPr lvl="1"/>
            <a:r>
              <a:rPr lang="en-US" dirty="0" smtClean="0"/>
              <a:t>Disease outbreak control,</a:t>
            </a:r>
            <a:r>
              <a:rPr lang="en-US" baseline="0" dirty="0" smtClean="0"/>
              <a:t> like </a:t>
            </a:r>
            <a:r>
              <a:rPr lang="en-US" baseline="0" dirty="0" err="1" smtClean="0"/>
              <a:t>zika</a:t>
            </a:r>
            <a:r>
              <a:rPr lang="en-US" baseline="0" dirty="0" smtClean="0"/>
              <a:t>, bacterial meningitis, and </a:t>
            </a:r>
            <a:r>
              <a:rPr lang="en-US" baseline="0" dirty="0" err="1" smtClean="0"/>
              <a:t>ebola</a:t>
            </a:r>
            <a:r>
              <a:rPr lang="en-US" baseline="0" dirty="0" smtClean="0"/>
              <a:t>  </a:t>
            </a:r>
            <a:r>
              <a:rPr lang="en-US" dirty="0" smtClean="0"/>
              <a:t>(</a:t>
            </a:r>
            <a:r>
              <a:rPr lang="en-US" b="1" dirty="0" smtClean="0"/>
              <a:t>image</a:t>
            </a:r>
            <a:r>
              <a:rPr lang="en-US" b="1" baseline="0" dirty="0" smtClean="0"/>
              <a:t> 2)</a:t>
            </a:r>
            <a:endParaRPr lang="en-US" b="1" dirty="0" smtClean="0"/>
          </a:p>
          <a:p>
            <a:pPr lvl="1"/>
            <a:r>
              <a:rPr lang="en-US" dirty="0" smtClean="0"/>
              <a:t>Child mortality </a:t>
            </a:r>
            <a:r>
              <a:rPr lang="en-US" b="1" dirty="0" smtClean="0"/>
              <a:t>(Image</a:t>
            </a:r>
            <a:r>
              <a:rPr lang="en-US" b="1" baseline="0" dirty="0" smtClean="0"/>
              <a:t> 3)</a:t>
            </a:r>
            <a:endParaRPr lang="en-US" b="1" dirty="0" smtClean="0"/>
          </a:p>
          <a:p>
            <a:pPr lvl="1"/>
            <a:r>
              <a:rPr lang="en-US" dirty="0" smtClean="0"/>
              <a:t>Food and water safety </a:t>
            </a:r>
            <a:r>
              <a:rPr lang="en-US" b="1" dirty="0" smtClean="0"/>
              <a:t>(Image 4)</a:t>
            </a:r>
          </a:p>
          <a:p>
            <a:pPr lvl="1"/>
            <a:r>
              <a:rPr lang="en-US" dirty="0" smtClean="0"/>
              <a:t>Tobacco use </a:t>
            </a:r>
            <a:r>
              <a:rPr lang="en-US" b="1" dirty="0" smtClean="0"/>
              <a:t>(Image 5)</a:t>
            </a:r>
          </a:p>
          <a:p>
            <a:pPr lvl="1"/>
            <a:r>
              <a:rPr lang="en-US" dirty="0" smtClean="0"/>
              <a:t>Preparing</a:t>
            </a:r>
            <a:r>
              <a:rPr lang="en-US" baseline="0" dirty="0" smtClean="0"/>
              <a:t> for and responding to n</a:t>
            </a:r>
            <a:r>
              <a:rPr lang="en-US" dirty="0" smtClean="0"/>
              <a:t>atural disasters (</a:t>
            </a:r>
            <a:r>
              <a:rPr lang="en-US" b="1" dirty="0" smtClean="0"/>
              <a:t>Image</a:t>
            </a:r>
            <a:r>
              <a:rPr lang="en-US" b="1" baseline="0" dirty="0" smtClean="0"/>
              <a:t> 6)</a:t>
            </a:r>
            <a:endParaRPr lang="en-US" baseline="0" dirty="0" smtClean="0"/>
          </a:p>
          <a:p>
            <a:pPr lvl="0"/>
            <a:endParaRPr lang="en-US" b="1" i="1" baseline="0" dirty="0" smtClean="0"/>
          </a:p>
          <a:p>
            <a:pPr lvl="0"/>
            <a:r>
              <a:rPr lang="en-US" b="1" i="1" baseline="0" dirty="0" smtClean="0"/>
              <a:t>Include </a:t>
            </a:r>
            <a:r>
              <a:rPr lang="en-US" b="1" i="1" baseline="0" dirty="0" smtClean="0"/>
              <a:t>one or two BRIEF examples of work done by your LHD. </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E2D904B0-F063-3E43-BF7A-831911F44A15}" type="slidenum">
              <a:rPr lang="en-US" smtClean="0"/>
              <a:t>3</a:t>
            </a:fld>
            <a:endParaRPr lang="en-US"/>
          </a:p>
        </p:txBody>
      </p:sp>
    </p:spTree>
    <p:extLst>
      <p:ext uri="{BB962C8B-B14F-4D97-AF65-F5344CB8AC3E}">
        <p14:creationId xmlns:p14="http://schemas.microsoft.com/office/powerpoint/2010/main" val="39290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b="1" dirty="0" smtClean="0"/>
              <a:t>ANIMATED</a:t>
            </a:r>
            <a:r>
              <a:rPr lang="en-US" b="1" baseline="0" dirty="0" smtClean="0"/>
              <a:t> SLIDE- CLICK THROUGH IMAGES</a:t>
            </a:r>
          </a:p>
          <a:p>
            <a:pPr marL="0" lvl="0" indent="0">
              <a:buFont typeface="Arial"/>
              <a:buNone/>
            </a:pPr>
            <a:endParaRPr lang="en-US" b="1" dirty="0" smtClean="0"/>
          </a:p>
          <a:p>
            <a:pPr marL="171450" lvl="0" indent="-171450">
              <a:buFont typeface="Arial"/>
              <a:buChar char="•"/>
            </a:pPr>
            <a:r>
              <a:rPr lang="en-US" dirty="0" smtClean="0"/>
              <a:t>Many people in Oregon suffer from preventable illnesses and premature death </a:t>
            </a:r>
            <a:r>
              <a:rPr lang="en-US" b="1" dirty="0" smtClean="0"/>
              <a:t>(image</a:t>
            </a:r>
            <a:r>
              <a:rPr lang="en-US" b="1" baseline="0" dirty="0" smtClean="0"/>
              <a:t> 1</a:t>
            </a:r>
            <a:r>
              <a:rPr lang="en-US" baseline="0" dirty="0" smtClean="0"/>
              <a:t>) </a:t>
            </a:r>
            <a:r>
              <a:rPr lang="en-US" dirty="0" smtClean="0"/>
              <a:t> that public health can help prevent (</a:t>
            </a:r>
            <a:r>
              <a:rPr lang="en-US" b="1" dirty="0" smtClean="0"/>
              <a:t>image 2) </a:t>
            </a:r>
            <a:r>
              <a:rPr lang="en-US" dirty="0" smtClean="0"/>
              <a:t>. </a:t>
            </a:r>
          </a:p>
          <a:p>
            <a:pPr marL="171450" lvl="0" indent="-171450">
              <a:buFont typeface="Arial"/>
              <a:buChar char="•"/>
            </a:pPr>
            <a:r>
              <a:rPr lang="en-US" dirty="0" smtClean="0"/>
              <a:t>In Oregon</a:t>
            </a:r>
            <a:r>
              <a:rPr lang="en-US" baseline="0" dirty="0" smtClean="0"/>
              <a:t> our leading causes of death include Cancer, Heart Disease, chronic respiratory disease, and stroke– all preventable diseases</a:t>
            </a:r>
            <a:endParaRPr lang="en-US" dirty="0" smtClean="0"/>
          </a:p>
          <a:p>
            <a:pPr marL="171450" lvl="0" indent="-171450">
              <a:buFont typeface="Arial"/>
              <a:buChar char="•"/>
            </a:pPr>
            <a:r>
              <a:rPr lang="en-US" dirty="0" smtClean="0"/>
              <a:t>However,</a:t>
            </a:r>
            <a:r>
              <a:rPr lang="en-US" baseline="0" dirty="0" smtClean="0"/>
              <a:t> </a:t>
            </a:r>
            <a:r>
              <a:rPr lang="en-US" dirty="0" smtClean="0"/>
              <a:t>the public health system is often </a:t>
            </a:r>
            <a:r>
              <a:rPr lang="en-US" dirty="0" smtClean="0"/>
              <a:t>public health is often challenged</a:t>
            </a:r>
            <a:r>
              <a:rPr lang="en-US" baseline="0" dirty="0" smtClean="0"/>
              <a:t> </a:t>
            </a:r>
            <a:r>
              <a:rPr lang="en-US" dirty="0" smtClean="0"/>
              <a:t>to proactively address preventable diseases</a:t>
            </a:r>
            <a:r>
              <a:rPr lang="en-US" baseline="0" dirty="0" smtClean="0"/>
              <a:t> and </a:t>
            </a:r>
            <a:r>
              <a:rPr lang="en-US" dirty="0" smtClean="0"/>
              <a:t>instead, focuses on present and emerging threats like</a:t>
            </a:r>
            <a:r>
              <a:rPr lang="en-US" baseline="0" dirty="0" smtClean="0"/>
              <a:t> </a:t>
            </a:r>
            <a:r>
              <a:rPr lang="en-US" dirty="0" smtClean="0"/>
              <a:t>tuberculosis, whooping cough and other communicable diseases </a:t>
            </a:r>
            <a:r>
              <a:rPr lang="en-US" b="1" dirty="0" smtClean="0"/>
              <a:t>(image 3)</a:t>
            </a:r>
            <a:r>
              <a:rPr lang="en-US" dirty="0" smtClean="0"/>
              <a:t>. </a:t>
            </a:r>
            <a:r>
              <a:rPr lang="en-US" b="1" dirty="0" smtClean="0"/>
              <a:t>Include </a:t>
            </a:r>
            <a:r>
              <a:rPr lang="en-US" b="1" dirty="0" smtClean="0"/>
              <a:t>an example</a:t>
            </a:r>
            <a:r>
              <a:rPr lang="en-US" b="1" baseline="0" dirty="0" smtClean="0"/>
              <a:t> here of an outbreak/or mobilizing in prep for potential outbreak and the work that required.</a:t>
            </a:r>
          </a:p>
          <a:p>
            <a:pPr marL="171450" lvl="0" indent="-171450">
              <a:buFont typeface="Arial"/>
              <a:buChar char="•"/>
            </a:pPr>
            <a:r>
              <a:rPr lang="en-US" b="0" baseline="0" dirty="0" smtClean="0"/>
              <a:t>Our public health system should be able to engage in work helping to prevent preventable diseases and death AND respond to emerging threats and outbreaks at the same </a:t>
            </a:r>
            <a:r>
              <a:rPr lang="en-US" b="0" baseline="0" dirty="0" smtClean="0"/>
              <a:t>time.</a:t>
            </a:r>
          </a:p>
          <a:p>
            <a:pPr marL="171450" lvl="0" indent="-171450">
              <a:buFont typeface="Arial"/>
              <a:buChar char="•"/>
            </a:pPr>
            <a:r>
              <a:rPr lang="en-US" dirty="0" smtClean="0"/>
              <a:t>Oregon’s</a:t>
            </a:r>
            <a:r>
              <a:rPr lang="en-US" baseline="0" dirty="0" smtClean="0"/>
              <a:t> challenges in</a:t>
            </a:r>
            <a:r>
              <a:rPr lang="en-US" dirty="0" smtClean="0"/>
              <a:t> maximizing </a:t>
            </a:r>
            <a:r>
              <a:rPr lang="en-US" dirty="0" smtClean="0"/>
              <a:t>the conditions in which people can be healthy continues to take a growing toll on</a:t>
            </a:r>
            <a:r>
              <a:rPr lang="en-US" baseline="0" dirty="0" smtClean="0"/>
              <a:t> our</a:t>
            </a:r>
            <a:r>
              <a:rPr lang="en-US" dirty="0" smtClean="0"/>
              <a:t> economy and on society. </a:t>
            </a:r>
            <a:r>
              <a:rPr lang="en-US" dirty="0" smtClean="0"/>
              <a:t>As the backbone of the health system, public health possesses the skills and expertise that support communities and other partners to improve the conditions in which we live and work, leading to better health outcomes for all in Oregon.</a:t>
            </a:r>
            <a:endParaRPr lang="en-US" baseline="0" dirty="0" smtClean="0"/>
          </a:p>
          <a:p>
            <a:pPr marL="171450" lvl="0" indent="-171450">
              <a:buFont typeface="Arial"/>
              <a:buChar char="•"/>
            </a:pPr>
            <a:r>
              <a:rPr lang="en-US" b="0" dirty="0" smtClean="0"/>
              <a:t>This requires new strategies</a:t>
            </a:r>
            <a:r>
              <a:rPr lang="en-US" b="0" baseline="0" dirty="0" smtClean="0"/>
              <a:t> that</a:t>
            </a:r>
            <a:r>
              <a:rPr lang="en-US" b="0" dirty="0" smtClean="0"/>
              <a:t> preserve and expand the public health protections and prevention currently enjoyed by everyone in Oregon.</a:t>
            </a:r>
            <a:endParaRPr lang="en-US" baseline="0" dirty="0" smtClean="0"/>
          </a:p>
        </p:txBody>
      </p:sp>
      <p:sp>
        <p:nvSpPr>
          <p:cNvPr id="4" name="Slide Number Placeholder 3"/>
          <p:cNvSpPr>
            <a:spLocks noGrp="1"/>
          </p:cNvSpPr>
          <p:nvPr>
            <p:ph type="sldNum" sz="quarter" idx="10"/>
          </p:nvPr>
        </p:nvSpPr>
        <p:spPr/>
        <p:txBody>
          <a:bodyPr/>
          <a:lstStyle/>
          <a:p>
            <a:fld id="{E2D904B0-F063-3E43-BF7A-831911F44A15}" type="slidenum">
              <a:rPr lang="en-US" smtClean="0"/>
              <a:t>4</a:t>
            </a:fld>
            <a:endParaRPr lang="en-US"/>
          </a:p>
        </p:txBody>
      </p:sp>
    </p:spTree>
    <p:extLst>
      <p:ext uri="{BB962C8B-B14F-4D97-AF65-F5344CB8AC3E}">
        <p14:creationId xmlns:p14="http://schemas.microsoft.com/office/powerpoint/2010/main" val="229012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ANIMATED SLIDE- CLICK THROUGH IMAGES</a:t>
            </a:r>
          </a:p>
          <a:p>
            <a:pPr lvl="0"/>
            <a:endParaRPr lang="en-US" dirty="0" smtClean="0"/>
          </a:p>
          <a:p>
            <a:pPr marL="171450" lvl="0" indent="-171450">
              <a:buFont typeface="Arial"/>
              <a:buChar char="•"/>
            </a:pPr>
            <a:r>
              <a:rPr lang="en-US" dirty="0" smtClean="0"/>
              <a:t>Shift our perspective to the population from the individual </a:t>
            </a:r>
            <a:r>
              <a:rPr lang="en-US" b="1" dirty="0" smtClean="0"/>
              <a:t>(Image 1)</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Prioritize public health funding</a:t>
            </a:r>
            <a:r>
              <a:rPr lang="en-US" baseline="0" dirty="0" smtClean="0"/>
              <a:t> </a:t>
            </a:r>
            <a:r>
              <a:rPr lang="en-US" b="1" baseline="0" dirty="0" smtClean="0"/>
              <a:t>(image 2)</a:t>
            </a:r>
            <a:endParaRPr lang="en-US" b="1" dirty="0" smtClean="0"/>
          </a:p>
          <a:p>
            <a:pPr marL="0" indent="0">
              <a:buFont typeface="Arial"/>
              <a:buNone/>
            </a:pPr>
            <a:endParaRPr lang="en-US" dirty="0" smtClean="0"/>
          </a:p>
          <a:p>
            <a:pPr marL="0" indent="0">
              <a:buFont typeface="Arial"/>
              <a:buNone/>
            </a:pPr>
            <a:r>
              <a:rPr lang="en-US" dirty="0" smtClean="0"/>
              <a:t>Chronic </a:t>
            </a:r>
            <a:r>
              <a:rPr lang="en-US" dirty="0" smtClean="0"/>
              <a:t>diseases that drive the bulk our health spending </a:t>
            </a:r>
            <a:r>
              <a:rPr lang="en-US" dirty="0" smtClean="0"/>
              <a:t>and loss of</a:t>
            </a:r>
            <a:r>
              <a:rPr lang="en-US" baseline="0" dirty="0" smtClean="0"/>
              <a:t> workforce productivity </a:t>
            </a:r>
            <a:r>
              <a:rPr lang="en-US" dirty="0" smtClean="0"/>
              <a:t>are </a:t>
            </a:r>
            <a:r>
              <a:rPr lang="en-US" dirty="0" smtClean="0"/>
              <a:t>conditions that could be decreased or prevented through the initiatives, services and expertise that public health departments provide</a:t>
            </a:r>
            <a:r>
              <a:rPr lang="en-US" b="1" i="1" dirty="0" smtClean="0"/>
              <a:t>. Provide an example of some of the innovative work your health department may be engaging in</a:t>
            </a:r>
            <a:r>
              <a:rPr lang="en-US" b="1" i="1" baseline="0" dirty="0" smtClean="0"/>
              <a:t> to address community health (with or without partners).</a:t>
            </a:r>
            <a:endParaRPr lang="en-US" b="1" i="1" dirty="0" smtClean="0"/>
          </a:p>
        </p:txBody>
      </p:sp>
      <p:sp>
        <p:nvSpPr>
          <p:cNvPr id="4" name="Slide Number Placeholder 3"/>
          <p:cNvSpPr>
            <a:spLocks noGrp="1"/>
          </p:cNvSpPr>
          <p:nvPr>
            <p:ph type="sldNum" sz="quarter" idx="10"/>
          </p:nvPr>
        </p:nvSpPr>
        <p:spPr/>
        <p:txBody>
          <a:bodyPr/>
          <a:lstStyle/>
          <a:p>
            <a:fld id="{E2D904B0-F063-3E43-BF7A-831911F44A15}" type="slidenum">
              <a:rPr lang="en-US" smtClean="0"/>
              <a:t>5</a:t>
            </a:fld>
            <a:endParaRPr lang="en-US"/>
          </a:p>
        </p:txBody>
      </p:sp>
    </p:spTree>
    <p:extLst>
      <p:ext uri="{BB962C8B-B14F-4D97-AF65-F5344CB8AC3E}">
        <p14:creationId xmlns:p14="http://schemas.microsoft.com/office/powerpoint/2010/main" val="151959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Public Health</a:t>
            </a:r>
            <a:r>
              <a:rPr lang="en-US" baseline="0" dirty="0" smtClean="0"/>
              <a:t> Modernization is a </a:t>
            </a:r>
            <a:r>
              <a:rPr lang="en-US" dirty="0" smtClean="0"/>
              <a:t>“minimum, or basic, package of services;” in other words,</a:t>
            </a:r>
            <a:r>
              <a:rPr lang="en-US" baseline="0" dirty="0" smtClean="0"/>
              <a:t> </a:t>
            </a:r>
            <a:r>
              <a:rPr lang="en-US" dirty="0" smtClean="0"/>
              <a:t>the suite of skills, programs, and activities that must be available in state</a:t>
            </a:r>
            <a:r>
              <a:rPr lang="en-US" baseline="0" dirty="0" smtClean="0"/>
              <a:t> </a:t>
            </a:r>
            <a:r>
              <a:rPr lang="en-US" dirty="0" smtClean="0"/>
              <a:t>and local health departments everywhere for the health system to work</a:t>
            </a:r>
            <a:r>
              <a:rPr lang="en-US" baseline="0" dirty="0" smtClean="0"/>
              <a:t> </a:t>
            </a:r>
            <a:r>
              <a:rPr lang="en-US" dirty="0" smtClean="0"/>
              <a:t>anywhere</a:t>
            </a:r>
            <a:r>
              <a:rPr lang="en-US" baseline="0" dirty="0" smtClean="0"/>
              <a:t>.</a:t>
            </a:r>
          </a:p>
          <a:p>
            <a:pPr marL="171450" indent="-171450">
              <a:buFont typeface="Arial"/>
              <a:buChar char="•"/>
            </a:pPr>
            <a:r>
              <a:rPr lang="en-US" baseline="0" dirty="0" smtClean="0"/>
              <a:t>A modernized public health system:</a:t>
            </a:r>
          </a:p>
          <a:p>
            <a:pPr marL="628650" lvl="1" indent="-171450">
              <a:buFont typeface="Arial"/>
              <a:buChar char="•"/>
            </a:pPr>
            <a:r>
              <a:rPr lang="en-US" dirty="0" smtClean="0"/>
              <a:t>protects and promote the health of populations, and</a:t>
            </a:r>
          </a:p>
          <a:p>
            <a:pPr marL="628650" lvl="1" indent="-171450">
              <a:buFont typeface="Arial"/>
              <a:buChar char="•"/>
            </a:pPr>
            <a:r>
              <a:rPr lang="en-US" dirty="0" smtClean="0"/>
              <a:t>is available and visible in all communities</a:t>
            </a:r>
            <a:r>
              <a:rPr lang="en-US" baseline="0" dirty="0" smtClean="0"/>
              <a:t> across Oregon</a:t>
            </a:r>
          </a:p>
          <a:p>
            <a:pPr marL="171450" indent="-171450">
              <a:buFont typeface="Arial"/>
              <a:buChar char="•"/>
            </a:pPr>
            <a:r>
              <a:rPr lang="en-US" dirty="0" smtClean="0"/>
              <a:t>A system-wide</a:t>
            </a:r>
            <a:r>
              <a:rPr lang="en-US" baseline="0" dirty="0" smtClean="0"/>
              <a:t> </a:t>
            </a:r>
            <a:r>
              <a:rPr lang="en-US" dirty="0" smtClean="0"/>
              <a:t>assessment conducted in the Spring</a:t>
            </a:r>
            <a:r>
              <a:rPr lang="en-US" baseline="0" dirty="0" smtClean="0"/>
              <a:t> of 2016 </a:t>
            </a:r>
            <a:r>
              <a:rPr lang="en-US" dirty="0" smtClean="0"/>
              <a:t>determined that the following public health programs are limited or minimal in over a third of</a:t>
            </a:r>
            <a:r>
              <a:rPr lang="en-US" baseline="0" dirty="0" smtClean="0"/>
              <a:t> </a:t>
            </a:r>
            <a:r>
              <a:rPr lang="en-US" dirty="0" smtClean="0"/>
              <a:t>Oregon communities:</a:t>
            </a:r>
          </a:p>
          <a:p>
            <a:pPr lvl="1"/>
            <a:r>
              <a:rPr lang="en-US" dirty="0" smtClean="0"/>
              <a:t>• Capacity to investigate and respond to disease outbreaks.</a:t>
            </a:r>
          </a:p>
          <a:p>
            <a:pPr lvl="1"/>
            <a:r>
              <a:rPr lang="en-US" dirty="0" smtClean="0"/>
              <a:t>• Ability to identify and prevent environmental health hazards, including air toxics and lead.</a:t>
            </a:r>
          </a:p>
          <a:p>
            <a:pPr lvl="1"/>
            <a:r>
              <a:rPr lang="en-US" dirty="0" smtClean="0"/>
              <a:t>• Promote health equity through partnerships and engagement with communities that</a:t>
            </a:r>
            <a:r>
              <a:rPr lang="en-US" baseline="0" dirty="0" smtClean="0"/>
              <a:t> </a:t>
            </a:r>
            <a:r>
              <a:rPr lang="en-US" dirty="0" smtClean="0"/>
              <a:t>experience an excess burden of disease and death.</a:t>
            </a:r>
          </a:p>
          <a:p>
            <a:pPr lvl="1"/>
            <a:r>
              <a:rPr lang="en-US" dirty="0" smtClean="0"/>
              <a:t>• Access to local, timely and accurate population health data that helps drive</a:t>
            </a:r>
            <a:r>
              <a:rPr lang="en-US" baseline="0" dirty="0" smtClean="0"/>
              <a:t> </a:t>
            </a:r>
            <a:r>
              <a:rPr lang="en-US" dirty="0" smtClean="0"/>
              <a:t>community-based decision-making and resource allocation.</a:t>
            </a:r>
          </a:p>
          <a:p>
            <a:pPr marL="171450" indent="-171450">
              <a:buFont typeface="Arial"/>
              <a:buChar char="•"/>
            </a:pPr>
            <a:r>
              <a:rPr lang="en-US" dirty="0" smtClean="0"/>
              <a:t>The Public Health Advisory Board is recommending investment in these areas as a first step in implementing the</a:t>
            </a:r>
            <a:r>
              <a:rPr lang="en-US" baseline="0" dirty="0" smtClean="0"/>
              <a:t> </a:t>
            </a:r>
            <a:r>
              <a:rPr lang="en-US" dirty="0" smtClean="0"/>
              <a:t>Public Health Modernization model.</a:t>
            </a:r>
            <a:endParaRPr lang="en-US" dirty="0"/>
          </a:p>
        </p:txBody>
      </p:sp>
      <p:sp>
        <p:nvSpPr>
          <p:cNvPr id="4" name="Slide Number Placeholder 3"/>
          <p:cNvSpPr>
            <a:spLocks noGrp="1"/>
          </p:cNvSpPr>
          <p:nvPr>
            <p:ph type="sldNum" sz="quarter" idx="10"/>
          </p:nvPr>
        </p:nvSpPr>
        <p:spPr/>
        <p:txBody>
          <a:bodyPr/>
          <a:lstStyle/>
          <a:p>
            <a:fld id="{E2D904B0-F063-3E43-BF7A-831911F44A15}" type="slidenum">
              <a:rPr lang="en-US" smtClean="0"/>
              <a:t>6</a:t>
            </a:fld>
            <a:endParaRPr lang="en-US"/>
          </a:p>
        </p:txBody>
      </p:sp>
    </p:spTree>
    <p:extLst>
      <p:ext uri="{BB962C8B-B14F-4D97-AF65-F5344CB8AC3E}">
        <p14:creationId xmlns:p14="http://schemas.microsoft.com/office/powerpoint/2010/main" val="2517480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CLICK THROUGH IMAGES</a:t>
            </a:r>
          </a:p>
          <a:p>
            <a:endParaRPr lang="en-US" b="1" baseline="0" dirty="0" smtClean="0"/>
          </a:p>
          <a:p>
            <a:pPr marL="171450" indent="-171450">
              <a:buFont typeface="Arial"/>
              <a:buChar char="•"/>
            </a:pPr>
            <a:r>
              <a:rPr lang="en-US" b="0" baseline="0" dirty="0" smtClean="0"/>
              <a:t>If we apply the previous model shown to an image of a tree this is what it would look like. The trunk our foundational capabilities, the branches our foundational programs. </a:t>
            </a:r>
            <a:r>
              <a:rPr lang="en-US" b="1" baseline="0" dirty="0" smtClean="0"/>
              <a:t>(IMAGE 1) </a:t>
            </a:r>
          </a:p>
          <a:p>
            <a:pPr marL="171450" indent="-171450">
              <a:buFont typeface="Arial"/>
              <a:buChar char="•"/>
            </a:pPr>
            <a:r>
              <a:rPr lang="en-US" b="0" baseline="0" dirty="0" smtClean="0"/>
              <a:t>What our tree CURRENTLY looks like using this same model is a tree with very heavy branches and spindly trunk – an unsustainable state </a:t>
            </a:r>
            <a:r>
              <a:rPr lang="en-US" b="1" baseline="0" dirty="0" smtClean="0"/>
              <a:t>(IMAGE 2</a:t>
            </a:r>
            <a:r>
              <a:rPr lang="en-US" b="0" baseline="0" dirty="0" smtClean="0"/>
              <a:t>).</a:t>
            </a:r>
          </a:p>
          <a:p>
            <a:pPr marL="628650" lvl="1" indent="-171450">
              <a:buFont typeface="Arial"/>
              <a:buChar char="•"/>
            </a:pPr>
            <a:r>
              <a:rPr lang="en-US" b="0" baseline="0" dirty="0" smtClean="0"/>
              <a:t>The majority of programs are categorically funded</a:t>
            </a:r>
          </a:p>
          <a:p>
            <a:pPr marL="628650" lvl="1" indent="-171450">
              <a:buFont typeface="Arial"/>
              <a:buChar char="•"/>
            </a:pPr>
            <a:r>
              <a:rPr lang="en-US" b="0" baseline="0" dirty="0" smtClean="0"/>
              <a:t>We receive minimal, if any funding, to support foundational capabilities for which most of our programs and services rely upon. </a:t>
            </a:r>
          </a:p>
        </p:txBody>
      </p:sp>
      <p:sp>
        <p:nvSpPr>
          <p:cNvPr id="4" name="Slide Number Placeholder 3"/>
          <p:cNvSpPr>
            <a:spLocks noGrp="1"/>
          </p:cNvSpPr>
          <p:nvPr>
            <p:ph type="sldNum" sz="quarter" idx="10"/>
          </p:nvPr>
        </p:nvSpPr>
        <p:spPr/>
        <p:txBody>
          <a:bodyPr/>
          <a:lstStyle/>
          <a:p>
            <a:fld id="{E2D904B0-F063-3E43-BF7A-831911F44A15}" type="slidenum">
              <a:rPr lang="en-US" smtClean="0"/>
              <a:t>7</a:t>
            </a:fld>
            <a:endParaRPr lang="en-US"/>
          </a:p>
        </p:txBody>
      </p:sp>
    </p:spTree>
    <p:extLst>
      <p:ext uri="{BB962C8B-B14F-4D97-AF65-F5344CB8AC3E}">
        <p14:creationId xmlns:p14="http://schemas.microsoft.com/office/powerpoint/2010/main" val="143225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 need to focus our</a:t>
            </a:r>
            <a:r>
              <a:rPr lang="en-US" baseline="0" dirty="0" smtClean="0"/>
              <a:t> </a:t>
            </a:r>
            <a:r>
              <a:rPr lang="en-US" dirty="0" smtClean="0"/>
              <a:t>resources on targeted programs and skills that build upon existing capacity and fill identified gaps</a:t>
            </a:r>
            <a:r>
              <a:rPr lang="en-US" dirty="0" smtClean="0"/>
              <a:t>.</a:t>
            </a:r>
            <a:r>
              <a:rPr lang="en-US" baseline="0" dirty="0" smtClean="0"/>
              <a:t> The Public Health Advisory Board is recommending that Oregon’s public health system first focus 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Capacity to investigate and respond to disease outbreaks.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Ability to identify and prevent environmental health hazards, including air toxics and lead.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Promote health equity through partnerships and engagement with communities that</a:t>
            </a:r>
            <a:r>
              <a:rPr lang="en-US" baseline="0" dirty="0" smtClean="0"/>
              <a:t> </a:t>
            </a:r>
            <a:r>
              <a:rPr lang="en-US" dirty="0" smtClean="0"/>
              <a:t>experience an excess burden of disease and death.</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Access to local, timely and accurate population health data that helps drive</a:t>
            </a:r>
            <a:r>
              <a:rPr lang="en-US" baseline="0" dirty="0" smtClean="0"/>
              <a:t> </a:t>
            </a:r>
            <a:r>
              <a:rPr lang="en-US" dirty="0" smtClean="0"/>
              <a:t>community-based decision-making and resource allocation.</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2D904B0-F063-3E43-BF7A-831911F44A15}" type="slidenum">
              <a:rPr lang="en-US" smtClean="0"/>
              <a:t>8</a:t>
            </a:fld>
            <a:endParaRPr lang="en-US"/>
          </a:p>
        </p:txBody>
      </p:sp>
    </p:spTree>
    <p:extLst>
      <p:ext uri="{BB962C8B-B14F-4D97-AF65-F5344CB8AC3E}">
        <p14:creationId xmlns:p14="http://schemas.microsoft.com/office/powerpoint/2010/main" val="2763853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E76556-CECE-DD44-975E-42F2C0EF4CFF}"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2983588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76556-CECE-DD44-975E-42F2C0EF4CFF}"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186295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76556-CECE-DD44-975E-42F2C0EF4CFF}"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236056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76556-CECE-DD44-975E-42F2C0EF4CFF}"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422938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E76556-CECE-DD44-975E-42F2C0EF4CFF}"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306493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E76556-CECE-DD44-975E-42F2C0EF4CFF}"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234657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E76556-CECE-DD44-975E-42F2C0EF4CFF}" type="datetimeFigureOut">
              <a:rPr lang="en-US" smtClean="0"/>
              <a:t>7/26/16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54327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E76556-CECE-DD44-975E-42F2C0EF4CFF}" type="datetimeFigureOut">
              <a:rPr lang="en-US" smtClean="0"/>
              <a:t>7/26/16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105007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76556-CECE-DD44-975E-42F2C0EF4CFF}" type="datetimeFigureOut">
              <a:rPr lang="en-US" smtClean="0"/>
              <a:t>7/26/16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420491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E76556-CECE-DD44-975E-42F2C0EF4CFF}"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196159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E76556-CECE-DD44-975E-42F2C0EF4CFF}"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Tree>
    <p:extLst>
      <p:ext uri="{BB962C8B-B14F-4D97-AF65-F5344CB8AC3E}">
        <p14:creationId xmlns:p14="http://schemas.microsoft.com/office/powerpoint/2010/main" val="17192618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76556-CECE-DD44-975E-42F2C0EF4CFF}" type="datetimeFigureOut">
              <a:rPr lang="en-US" smtClean="0"/>
              <a:t>7/26/16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C8F54-5E93-6143-957D-A7914390E847}" type="slidenum">
              <a:rPr lang="en-US" smtClean="0"/>
              <a:t>‹#›</a:t>
            </a:fld>
            <a:endParaRPr lang="en-US"/>
          </a:p>
        </p:txBody>
      </p:sp>
    </p:spTree>
    <p:extLst>
      <p:ext uri="{BB962C8B-B14F-4D97-AF65-F5344CB8AC3E}">
        <p14:creationId xmlns:p14="http://schemas.microsoft.com/office/powerpoint/2010/main" val="419059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HO_PP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2571" cy="6858000"/>
          </a:xfrm>
          <a:prstGeom prst="rect">
            <a:avLst/>
          </a:prstGeom>
        </p:spPr>
      </p:pic>
      <p:sp>
        <p:nvSpPr>
          <p:cNvPr id="2" name="Title 1"/>
          <p:cNvSpPr>
            <a:spLocks noGrp="1"/>
          </p:cNvSpPr>
          <p:nvPr>
            <p:ph type="ctrTitle"/>
          </p:nvPr>
        </p:nvSpPr>
        <p:spPr>
          <a:xfrm>
            <a:off x="635000" y="1851025"/>
            <a:ext cx="7772400" cy="1470025"/>
          </a:xfrm>
        </p:spPr>
        <p:txBody>
          <a:bodyPr>
            <a:normAutofit/>
          </a:bodyPr>
          <a:lstStyle/>
          <a:p>
            <a:r>
              <a:rPr lang="en-US" sz="4000" dirty="0" smtClean="0">
                <a:latin typeface="Century Gothic"/>
                <a:cs typeface="Century Gothic"/>
              </a:rPr>
              <a:t>Modernizing Our Public</a:t>
            </a:r>
            <a:br>
              <a:rPr lang="en-US" sz="4000" dirty="0" smtClean="0">
                <a:latin typeface="Century Gothic"/>
                <a:cs typeface="Century Gothic"/>
              </a:rPr>
            </a:br>
            <a:r>
              <a:rPr lang="en-US" sz="4000" dirty="0" smtClean="0">
                <a:latin typeface="Century Gothic"/>
                <a:cs typeface="Century Gothic"/>
              </a:rPr>
              <a:t> Health System</a:t>
            </a:r>
            <a:endParaRPr lang="en-US" sz="4000" dirty="0">
              <a:latin typeface="Century Gothic"/>
              <a:cs typeface="Century Gothic"/>
            </a:endParaRPr>
          </a:p>
        </p:txBody>
      </p:sp>
      <p:sp>
        <p:nvSpPr>
          <p:cNvPr id="3" name="Subtitle 2"/>
          <p:cNvSpPr>
            <a:spLocks noGrp="1"/>
          </p:cNvSpPr>
          <p:nvPr>
            <p:ph type="subTitle" idx="1"/>
          </p:nvPr>
        </p:nvSpPr>
        <p:spPr/>
        <p:txBody>
          <a:bodyPr/>
          <a:lstStyle/>
          <a:p>
            <a:r>
              <a:rPr lang="en-US" dirty="0" smtClean="0"/>
              <a:t>PRESENTER NAME</a:t>
            </a:r>
          </a:p>
          <a:p>
            <a:r>
              <a:rPr lang="en-US" dirty="0" smtClean="0"/>
              <a:t>DATE</a:t>
            </a:r>
          </a:p>
          <a:p>
            <a:r>
              <a:rPr lang="en-US" dirty="0" smtClean="0"/>
              <a:t>LOCATION</a:t>
            </a:r>
          </a:p>
          <a:p>
            <a:endParaRPr lang="en-US" dirty="0"/>
          </a:p>
        </p:txBody>
      </p:sp>
      <p:pic>
        <p:nvPicPr>
          <p:cNvPr id="5" name="Picture 4" descr="CLHO_lo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5200"/>
            <a:ext cx="2082800" cy="2082800"/>
          </a:xfrm>
          <a:prstGeom prst="rect">
            <a:avLst/>
          </a:prstGeom>
        </p:spPr>
      </p:pic>
      <p:sp>
        <p:nvSpPr>
          <p:cNvPr id="6" name="TextBox 5"/>
          <p:cNvSpPr txBox="1"/>
          <p:nvPr/>
        </p:nvSpPr>
        <p:spPr>
          <a:xfrm>
            <a:off x="6858000" y="5283200"/>
            <a:ext cx="1651000" cy="1077218"/>
          </a:xfrm>
          <a:prstGeom prst="rect">
            <a:avLst/>
          </a:prstGeom>
          <a:noFill/>
        </p:spPr>
        <p:txBody>
          <a:bodyPr wrap="square" rtlCol="0">
            <a:spAutoFit/>
          </a:bodyPr>
          <a:lstStyle/>
          <a:p>
            <a:pPr algn="ctr"/>
            <a:r>
              <a:rPr lang="en-US" sz="3200" dirty="0" smtClean="0"/>
              <a:t>LHD LOGO</a:t>
            </a:r>
            <a:endParaRPr lang="en-US" sz="3200" dirty="0"/>
          </a:p>
        </p:txBody>
      </p:sp>
    </p:spTree>
    <p:extLst>
      <p:ext uri="{BB962C8B-B14F-4D97-AF65-F5344CB8AC3E}">
        <p14:creationId xmlns:p14="http://schemas.microsoft.com/office/powerpoint/2010/main" val="355624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HO_PP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2571" cy="6858000"/>
          </a:xfrm>
          <a:prstGeom prst="rect">
            <a:avLst/>
          </a:prstGeom>
        </p:spPr>
      </p:pic>
      <p:sp>
        <p:nvSpPr>
          <p:cNvPr id="3" name="Content Placeholder 2"/>
          <p:cNvSpPr>
            <a:spLocks noGrp="1"/>
          </p:cNvSpPr>
          <p:nvPr>
            <p:ph idx="1"/>
          </p:nvPr>
        </p:nvSpPr>
        <p:spPr/>
        <p:txBody>
          <a:bodyPr/>
          <a:lstStyle/>
          <a:p>
            <a:pPr marL="0" indent="0">
              <a:buNone/>
            </a:pPr>
            <a:r>
              <a:rPr lang="en-US" b="1" i="1" dirty="0">
                <a:latin typeface="Century Gothic"/>
                <a:cs typeface="Century Gothic"/>
              </a:rPr>
              <a:t>Public Health Modernization means everyone in Oregon can expect public</a:t>
            </a:r>
          </a:p>
          <a:p>
            <a:pPr marL="0" indent="0">
              <a:buNone/>
            </a:pPr>
            <a:r>
              <a:rPr lang="en-US" b="1" i="1" dirty="0">
                <a:latin typeface="Century Gothic"/>
                <a:cs typeface="Century Gothic"/>
              </a:rPr>
              <a:t>protections critical to their health and the health of future generations— these</a:t>
            </a:r>
          </a:p>
          <a:p>
            <a:pPr marL="0" indent="0">
              <a:buNone/>
            </a:pPr>
            <a:r>
              <a:rPr lang="en-US" b="1" i="1" dirty="0">
                <a:latin typeface="Century Gothic"/>
                <a:cs typeface="Century Gothic"/>
              </a:rPr>
              <a:t>include clean air, safe food and water, health promotion and prevention of</a:t>
            </a:r>
          </a:p>
          <a:p>
            <a:pPr marL="0" indent="0">
              <a:buNone/>
            </a:pPr>
            <a:r>
              <a:rPr lang="en-US" b="1" i="1" dirty="0">
                <a:latin typeface="Century Gothic"/>
                <a:cs typeface="Century Gothic"/>
              </a:rPr>
              <a:t>diseases, and responding to new health threats.</a:t>
            </a:r>
            <a:endParaRPr lang="en-US" b="1" i="1" dirty="0">
              <a:latin typeface="Century Gothic"/>
              <a:cs typeface="Century Gothic"/>
            </a:endParaRPr>
          </a:p>
        </p:txBody>
      </p:sp>
    </p:spTree>
    <p:extLst>
      <p:ext uri="{BB962C8B-B14F-4D97-AF65-F5344CB8AC3E}">
        <p14:creationId xmlns:p14="http://schemas.microsoft.com/office/powerpoint/2010/main" val="35971490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LHO_PP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34603"/>
            <a:ext cx="9142571" cy="6858000"/>
          </a:xfrm>
          <a:prstGeom prst="rect">
            <a:avLst/>
          </a:prstGeom>
        </p:spPr>
      </p:pic>
      <p:sp>
        <p:nvSpPr>
          <p:cNvPr id="8" name="TextBox 7"/>
          <p:cNvSpPr txBox="1"/>
          <p:nvPr/>
        </p:nvSpPr>
        <p:spPr>
          <a:xfrm>
            <a:off x="236461" y="6555345"/>
            <a:ext cx="9393291" cy="276999"/>
          </a:xfrm>
          <a:prstGeom prst="rect">
            <a:avLst/>
          </a:prstGeom>
          <a:noFill/>
        </p:spPr>
        <p:txBody>
          <a:bodyPr wrap="square" rtlCol="0">
            <a:spAutoFit/>
          </a:bodyPr>
          <a:lstStyle/>
          <a:p>
            <a:r>
              <a:rPr lang="en-US" sz="1200" dirty="0" smtClean="0"/>
              <a:t>Picture Source:  1. Russell Sage Foundation 2. </a:t>
            </a:r>
            <a:r>
              <a:rPr lang="en-US" sz="1200" dirty="0" err="1" smtClean="0"/>
              <a:t>OregonLive</a:t>
            </a:r>
            <a:r>
              <a:rPr lang="en-US" sz="1200" dirty="0" smtClean="0"/>
              <a:t> 3.medicaldaily.com 4. </a:t>
            </a:r>
            <a:r>
              <a:rPr lang="en-US" sz="1200" dirty="0" err="1" smtClean="0"/>
              <a:t>annarbor.com</a:t>
            </a:r>
            <a:r>
              <a:rPr lang="en-US" sz="1200" dirty="0" smtClean="0"/>
              <a:t> 5. </a:t>
            </a:r>
            <a:r>
              <a:rPr lang="en-US" sz="1200" dirty="0" err="1" smtClean="0"/>
              <a:t>kidfocused.com</a:t>
            </a:r>
            <a:r>
              <a:rPr lang="en-US" sz="1200" dirty="0" smtClean="0"/>
              <a:t>. 6.National Geographic, </a:t>
            </a:r>
            <a:endParaRPr lang="en-US" sz="1200" dirty="0"/>
          </a:p>
        </p:txBody>
      </p:sp>
      <p:pic>
        <p:nvPicPr>
          <p:cNvPr id="9" name="Picture 8"/>
          <p:cNvPicPr>
            <a:picLocks noChangeAspect="1"/>
          </p:cNvPicPr>
          <p:nvPr/>
        </p:nvPicPr>
        <p:blipFill>
          <a:blip r:embed="rId4"/>
          <a:stretch>
            <a:fillRect/>
          </a:stretch>
        </p:blipFill>
        <p:spPr>
          <a:xfrm>
            <a:off x="296072" y="1524000"/>
            <a:ext cx="4716945" cy="3026706"/>
          </a:xfrm>
          <a:prstGeom prst="rect">
            <a:avLst/>
          </a:prstGeom>
        </p:spPr>
      </p:pic>
      <p:pic>
        <p:nvPicPr>
          <p:cNvPr id="10" name="Picture 9"/>
          <p:cNvPicPr>
            <a:picLocks noChangeAspect="1"/>
          </p:cNvPicPr>
          <p:nvPr/>
        </p:nvPicPr>
        <p:blipFill>
          <a:blip r:embed="rId5"/>
          <a:stretch>
            <a:fillRect/>
          </a:stretch>
        </p:blipFill>
        <p:spPr>
          <a:xfrm>
            <a:off x="4267201" y="1490880"/>
            <a:ext cx="4660077" cy="3613381"/>
          </a:xfrm>
          <a:prstGeom prst="rect">
            <a:avLst/>
          </a:prstGeom>
        </p:spPr>
      </p:pic>
      <p:pic>
        <p:nvPicPr>
          <p:cNvPr id="11" name="Picture 10"/>
          <p:cNvPicPr>
            <a:picLocks noChangeAspect="1"/>
          </p:cNvPicPr>
          <p:nvPr/>
        </p:nvPicPr>
        <p:blipFill>
          <a:blip r:embed="rId6"/>
          <a:stretch>
            <a:fillRect/>
          </a:stretch>
        </p:blipFill>
        <p:spPr>
          <a:xfrm>
            <a:off x="163804" y="3429000"/>
            <a:ext cx="4523589" cy="3015727"/>
          </a:xfrm>
          <a:prstGeom prst="rect">
            <a:avLst/>
          </a:prstGeom>
        </p:spPr>
      </p:pic>
      <p:pic>
        <p:nvPicPr>
          <p:cNvPr id="12" name="Picture 11"/>
          <p:cNvPicPr>
            <a:picLocks noChangeAspect="1"/>
          </p:cNvPicPr>
          <p:nvPr/>
        </p:nvPicPr>
        <p:blipFill>
          <a:blip r:embed="rId7"/>
          <a:stretch>
            <a:fillRect/>
          </a:stretch>
        </p:blipFill>
        <p:spPr>
          <a:xfrm>
            <a:off x="3698332" y="2903694"/>
            <a:ext cx="5254778" cy="3489628"/>
          </a:xfrm>
          <a:prstGeom prst="rect">
            <a:avLst/>
          </a:prstGeom>
        </p:spPr>
      </p:pic>
      <p:pic>
        <p:nvPicPr>
          <p:cNvPr id="13" name="Picture 12"/>
          <p:cNvPicPr>
            <a:picLocks noChangeAspect="1"/>
          </p:cNvPicPr>
          <p:nvPr/>
        </p:nvPicPr>
        <p:blipFill>
          <a:blip r:embed="rId8"/>
          <a:stretch>
            <a:fillRect/>
          </a:stretch>
        </p:blipFill>
        <p:spPr>
          <a:xfrm>
            <a:off x="188505" y="1490880"/>
            <a:ext cx="4104096" cy="2733328"/>
          </a:xfrm>
          <a:prstGeom prst="rect">
            <a:avLst/>
          </a:prstGeom>
        </p:spPr>
      </p:pic>
      <p:pic>
        <p:nvPicPr>
          <p:cNvPr id="14" name="Picture 13"/>
          <p:cNvPicPr>
            <a:picLocks noChangeAspect="1"/>
          </p:cNvPicPr>
          <p:nvPr/>
        </p:nvPicPr>
        <p:blipFill>
          <a:blip r:embed="rId9"/>
          <a:stretch>
            <a:fillRect/>
          </a:stretch>
        </p:blipFill>
        <p:spPr>
          <a:xfrm>
            <a:off x="2401307" y="2244594"/>
            <a:ext cx="4350647" cy="3262986"/>
          </a:xfrm>
          <a:prstGeom prst="rect">
            <a:avLst/>
          </a:prstGeom>
        </p:spPr>
      </p:pic>
      <p:sp>
        <p:nvSpPr>
          <p:cNvPr id="16" name="Title 1"/>
          <p:cNvSpPr>
            <a:spLocks noGrp="1"/>
          </p:cNvSpPr>
          <p:nvPr>
            <p:ph type="title"/>
          </p:nvPr>
        </p:nvSpPr>
        <p:spPr>
          <a:xfrm>
            <a:off x="355600" y="561088"/>
            <a:ext cx="8229600" cy="951699"/>
          </a:xfrm>
        </p:spPr>
        <p:txBody>
          <a:bodyPr/>
          <a:lstStyle/>
          <a:p>
            <a:r>
              <a:rPr lang="en-US" dirty="0" smtClean="0">
                <a:latin typeface="Century Gothic"/>
                <a:cs typeface="Century Gothic"/>
              </a:rPr>
              <a:t>Our Public Health System</a:t>
            </a:r>
            <a:endParaRPr lang="en-US" dirty="0">
              <a:latin typeface="Century Gothic"/>
              <a:cs typeface="Century Gothic"/>
            </a:endParaRPr>
          </a:p>
        </p:txBody>
      </p:sp>
    </p:spTree>
    <p:extLst>
      <p:ext uri="{BB962C8B-B14F-4D97-AF65-F5344CB8AC3E}">
        <p14:creationId xmlns:p14="http://schemas.microsoft.com/office/powerpoint/2010/main" val="368930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HO_PP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9142571" cy="6858000"/>
          </a:xfrm>
          <a:prstGeom prst="rect">
            <a:avLst/>
          </a:prstGeom>
        </p:spPr>
      </p:pic>
      <p:sp>
        <p:nvSpPr>
          <p:cNvPr id="2" name="Title 1"/>
          <p:cNvSpPr>
            <a:spLocks noGrp="1"/>
          </p:cNvSpPr>
          <p:nvPr>
            <p:ph type="title"/>
          </p:nvPr>
        </p:nvSpPr>
        <p:spPr>
          <a:xfrm>
            <a:off x="457200" y="637288"/>
            <a:ext cx="8229600" cy="951699"/>
          </a:xfrm>
        </p:spPr>
        <p:txBody>
          <a:bodyPr/>
          <a:lstStyle/>
          <a:p>
            <a:r>
              <a:rPr lang="en-US" dirty="0" smtClean="0">
                <a:latin typeface="Century Gothic"/>
                <a:cs typeface="Century Gothic"/>
              </a:rPr>
              <a:t>The Challenges We Face</a:t>
            </a:r>
            <a:endParaRPr lang="en-US" dirty="0">
              <a:latin typeface="Century Gothic"/>
              <a:cs typeface="Century Gothic"/>
            </a:endParaRPr>
          </a:p>
        </p:txBody>
      </p:sp>
      <p:pic>
        <p:nvPicPr>
          <p:cNvPr id="6" name="Picture 5"/>
          <p:cNvPicPr>
            <a:picLocks noChangeAspect="1"/>
          </p:cNvPicPr>
          <p:nvPr/>
        </p:nvPicPr>
        <p:blipFill rotWithShape="1">
          <a:blip r:embed="rId4"/>
          <a:srcRect b="10755"/>
          <a:stretch/>
        </p:blipFill>
        <p:spPr>
          <a:xfrm>
            <a:off x="1269999" y="1573687"/>
            <a:ext cx="6434923" cy="4776122"/>
          </a:xfrm>
          <a:prstGeom prst="rect">
            <a:avLst/>
          </a:prstGeom>
        </p:spPr>
      </p:pic>
      <p:sp>
        <p:nvSpPr>
          <p:cNvPr id="7" name="TextBox 6"/>
          <p:cNvSpPr txBox="1"/>
          <p:nvPr/>
        </p:nvSpPr>
        <p:spPr>
          <a:xfrm>
            <a:off x="306564" y="6336077"/>
            <a:ext cx="8510799" cy="369332"/>
          </a:xfrm>
          <a:prstGeom prst="rect">
            <a:avLst/>
          </a:prstGeom>
          <a:noFill/>
        </p:spPr>
        <p:txBody>
          <a:bodyPr wrap="square" rtlCol="0">
            <a:spAutoFit/>
          </a:bodyPr>
          <a:lstStyle/>
          <a:p>
            <a:r>
              <a:rPr lang="en-US" dirty="0" smtClean="0"/>
              <a:t>Image Source: 1) CDC Food Safety </a:t>
            </a:r>
            <a:r>
              <a:rPr lang="en-US" dirty="0" smtClean="0"/>
              <a:t>News 3) Oregon Health Authority</a:t>
            </a:r>
            <a:endParaRPr lang="en-US" dirty="0"/>
          </a:p>
        </p:txBody>
      </p:sp>
      <p:pic>
        <p:nvPicPr>
          <p:cNvPr id="10" name="Picture 9"/>
          <p:cNvPicPr>
            <a:picLocks noChangeAspect="1"/>
          </p:cNvPicPr>
          <p:nvPr/>
        </p:nvPicPr>
        <p:blipFill>
          <a:blip r:embed="rId5"/>
          <a:stretch>
            <a:fillRect/>
          </a:stretch>
        </p:blipFill>
        <p:spPr>
          <a:xfrm>
            <a:off x="926561" y="1588987"/>
            <a:ext cx="7303039" cy="4760821"/>
          </a:xfrm>
          <a:prstGeom prst="rect">
            <a:avLst/>
          </a:prstGeom>
        </p:spPr>
      </p:pic>
      <p:pic>
        <p:nvPicPr>
          <p:cNvPr id="3" name="Picture 2" descr="Screen Shot 2016-07-26 at 2.22.5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782" y="723709"/>
            <a:ext cx="7962900" cy="5626100"/>
          </a:xfrm>
          <a:prstGeom prst="rect">
            <a:avLst/>
          </a:prstGeom>
        </p:spPr>
      </p:pic>
    </p:spTree>
    <p:extLst>
      <p:ext uri="{BB962C8B-B14F-4D97-AF65-F5344CB8AC3E}">
        <p14:creationId xmlns:p14="http://schemas.microsoft.com/office/powerpoint/2010/main" val="3152571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HO_PP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2571" cy="6858000"/>
          </a:xfrm>
          <a:prstGeom prst="rect">
            <a:avLst/>
          </a:prstGeom>
        </p:spPr>
      </p:pic>
      <p:sp>
        <p:nvSpPr>
          <p:cNvPr id="2" name="Title 1"/>
          <p:cNvSpPr>
            <a:spLocks noGrp="1"/>
          </p:cNvSpPr>
          <p:nvPr>
            <p:ph type="title"/>
          </p:nvPr>
        </p:nvSpPr>
        <p:spPr>
          <a:xfrm>
            <a:off x="457200" y="505022"/>
            <a:ext cx="8229600" cy="1143000"/>
          </a:xfrm>
        </p:spPr>
        <p:txBody>
          <a:bodyPr>
            <a:normAutofit/>
          </a:bodyPr>
          <a:lstStyle/>
          <a:p>
            <a:r>
              <a:rPr lang="en-US" sz="4000" dirty="0" smtClean="0">
                <a:latin typeface="Century Gothic"/>
                <a:cs typeface="Century Gothic"/>
              </a:rPr>
              <a:t>Finishing the Work </a:t>
            </a:r>
            <a:r>
              <a:rPr lang="en-US" sz="4000" dirty="0">
                <a:latin typeface="Century Gothic"/>
                <a:cs typeface="Century Gothic"/>
              </a:rPr>
              <a:t>W</a:t>
            </a:r>
            <a:r>
              <a:rPr lang="en-US" sz="4000" dirty="0" smtClean="0">
                <a:latin typeface="Century Gothic"/>
                <a:cs typeface="Century Gothic"/>
              </a:rPr>
              <a:t>e Started</a:t>
            </a:r>
            <a:endParaRPr lang="en-US" sz="4000" dirty="0">
              <a:latin typeface="Century Gothic"/>
              <a:cs typeface="Century Gothic"/>
            </a:endParaRPr>
          </a:p>
        </p:txBody>
      </p:sp>
      <p:sp>
        <p:nvSpPr>
          <p:cNvPr id="3" name="Content Placeholder 2"/>
          <p:cNvSpPr>
            <a:spLocks noGrp="1"/>
          </p:cNvSpPr>
          <p:nvPr>
            <p:ph idx="1"/>
          </p:nvPr>
        </p:nvSpPr>
        <p:spPr>
          <a:xfrm>
            <a:off x="265238" y="1521542"/>
            <a:ext cx="8229600" cy="1673115"/>
          </a:xfrm>
        </p:spPr>
        <p:txBody>
          <a:bodyPr>
            <a:normAutofit fontScale="92500" lnSpcReduction="20000"/>
          </a:bodyPr>
          <a:lstStyle/>
          <a:p>
            <a:pPr marL="0" indent="0">
              <a:buNone/>
            </a:pPr>
            <a:r>
              <a:rPr lang="en-US" dirty="0" smtClean="0">
                <a:latin typeface="Century Gothic"/>
                <a:cs typeface="Century Gothic"/>
              </a:rPr>
              <a:t>To improve the health of everyone in Oregon and reduce deaths from preventable disease while maintaining our health protections, we must:</a:t>
            </a:r>
          </a:p>
        </p:txBody>
      </p:sp>
      <p:pic>
        <p:nvPicPr>
          <p:cNvPr id="6" name="Picture 5"/>
          <p:cNvPicPr>
            <a:picLocks noChangeAspect="1"/>
          </p:cNvPicPr>
          <p:nvPr/>
        </p:nvPicPr>
        <p:blipFill rotWithShape="1">
          <a:blip r:embed="rId4"/>
          <a:srcRect l="21514" r="18842"/>
          <a:stretch/>
        </p:blipFill>
        <p:spPr>
          <a:xfrm>
            <a:off x="151908" y="3074733"/>
            <a:ext cx="4127639" cy="3308085"/>
          </a:xfrm>
          <a:prstGeom prst="rect">
            <a:avLst/>
          </a:prstGeom>
        </p:spPr>
      </p:pic>
      <p:sp>
        <p:nvSpPr>
          <p:cNvPr id="7" name="TextBox 6"/>
          <p:cNvSpPr txBox="1"/>
          <p:nvPr/>
        </p:nvSpPr>
        <p:spPr>
          <a:xfrm>
            <a:off x="151908" y="6365110"/>
            <a:ext cx="8678309" cy="369332"/>
          </a:xfrm>
          <a:prstGeom prst="rect">
            <a:avLst/>
          </a:prstGeom>
          <a:noFill/>
        </p:spPr>
        <p:txBody>
          <a:bodyPr wrap="square" rtlCol="0">
            <a:spAutoFit/>
          </a:bodyPr>
          <a:lstStyle/>
          <a:p>
            <a:r>
              <a:rPr lang="en-US" dirty="0" smtClean="0"/>
              <a:t>Image Source: 1.Huffington Post 2. City Funders  </a:t>
            </a:r>
            <a:endParaRPr lang="en-US" dirty="0"/>
          </a:p>
        </p:txBody>
      </p:sp>
      <p:pic>
        <p:nvPicPr>
          <p:cNvPr id="5" name="Picture 4"/>
          <p:cNvPicPr>
            <a:picLocks noChangeAspect="1"/>
          </p:cNvPicPr>
          <p:nvPr/>
        </p:nvPicPr>
        <p:blipFill>
          <a:blip r:embed="rId5"/>
          <a:stretch>
            <a:fillRect/>
          </a:stretch>
        </p:blipFill>
        <p:spPr>
          <a:xfrm>
            <a:off x="4328310" y="3297590"/>
            <a:ext cx="4614169" cy="3067520"/>
          </a:xfrm>
          <a:prstGeom prst="rect">
            <a:avLst/>
          </a:prstGeom>
        </p:spPr>
      </p:pic>
    </p:spTree>
    <p:extLst>
      <p:ext uri="{BB962C8B-B14F-4D97-AF65-F5344CB8AC3E}">
        <p14:creationId xmlns:p14="http://schemas.microsoft.com/office/powerpoint/2010/main" val="379861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HO_PP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2571" cy="6858000"/>
          </a:xfrm>
          <a:prstGeom prst="rect">
            <a:avLst/>
          </a:prstGeom>
        </p:spPr>
      </p:pic>
      <p:sp>
        <p:nvSpPr>
          <p:cNvPr id="2" name="Title 1"/>
          <p:cNvSpPr>
            <a:spLocks noGrp="1"/>
          </p:cNvSpPr>
          <p:nvPr>
            <p:ph type="title"/>
          </p:nvPr>
        </p:nvSpPr>
        <p:spPr>
          <a:xfrm>
            <a:off x="436383" y="815984"/>
            <a:ext cx="8229600" cy="1143000"/>
          </a:xfrm>
        </p:spPr>
        <p:txBody>
          <a:bodyPr>
            <a:normAutofit/>
          </a:bodyPr>
          <a:lstStyle/>
          <a:p>
            <a:r>
              <a:rPr lang="en-US" sz="3600" dirty="0" smtClean="0">
                <a:latin typeface="Century Gothic"/>
                <a:cs typeface="Century Gothic"/>
              </a:rPr>
              <a:t>A New Model For Public Health</a:t>
            </a:r>
            <a:endParaRPr lang="en-US" sz="3600" dirty="0">
              <a:latin typeface="Century Gothic"/>
              <a:cs typeface="Century Gothic"/>
            </a:endParaRPr>
          </a:p>
        </p:txBody>
      </p:sp>
      <p:pic>
        <p:nvPicPr>
          <p:cNvPr id="4" name="Content Placeholder 7" descr="Oregon FPHS Model.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3412" t="2664" r="14780" b="7610"/>
          <a:stretch/>
        </p:blipFill>
        <p:spPr>
          <a:xfrm rot="5400000">
            <a:off x="2286305" y="240370"/>
            <a:ext cx="4551663" cy="8001704"/>
          </a:xfrm>
          <a:prstGeom prst="rect">
            <a:avLst/>
          </a:prstGeom>
          <a:noFill/>
          <a:ln>
            <a:noFill/>
          </a:ln>
        </p:spPr>
      </p:pic>
    </p:spTree>
    <p:extLst>
      <p:ext uri="{BB962C8B-B14F-4D97-AF65-F5344CB8AC3E}">
        <p14:creationId xmlns:p14="http://schemas.microsoft.com/office/powerpoint/2010/main" val="17354948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HO_PP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326"/>
            <a:ext cx="9142571" cy="6858000"/>
          </a:xfrm>
          <a:prstGeom prst="rect">
            <a:avLst/>
          </a:prstGeom>
        </p:spPr>
      </p:pic>
      <p:sp>
        <p:nvSpPr>
          <p:cNvPr id="2" name="Title 1"/>
          <p:cNvSpPr>
            <a:spLocks noGrp="1"/>
          </p:cNvSpPr>
          <p:nvPr>
            <p:ph type="title"/>
          </p:nvPr>
        </p:nvSpPr>
        <p:spPr>
          <a:xfrm>
            <a:off x="457200" y="482848"/>
            <a:ext cx="8229600" cy="1143000"/>
          </a:xfrm>
        </p:spPr>
        <p:txBody>
          <a:bodyPr>
            <a:normAutofit/>
          </a:bodyPr>
          <a:lstStyle/>
          <a:p>
            <a:r>
              <a:rPr lang="en-US" sz="3600" dirty="0" smtClean="0">
                <a:latin typeface="Century Gothic"/>
                <a:cs typeface="Century Gothic"/>
              </a:rPr>
              <a:t>Why We Need a New Model</a:t>
            </a:r>
            <a:endParaRPr lang="en-US" sz="3600" dirty="0">
              <a:latin typeface="Century Gothic"/>
              <a:cs typeface="Century Gothic"/>
            </a:endParaRPr>
          </a:p>
        </p:txBody>
      </p:sp>
      <p:sp>
        <p:nvSpPr>
          <p:cNvPr id="5" name="TextBox 4"/>
          <p:cNvSpPr txBox="1"/>
          <p:nvPr/>
        </p:nvSpPr>
        <p:spPr>
          <a:xfrm>
            <a:off x="221494" y="6320805"/>
            <a:ext cx="8608723" cy="369206"/>
          </a:xfrm>
          <a:prstGeom prst="rect">
            <a:avLst/>
          </a:prstGeom>
          <a:noFill/>
        </p:spPr>
        <p:txBody>
          <a:bodyPr wrap="square" rtlCol="0">
            <a:spAutoFit/>
          </a:bodyPr>
          <a:lstStyle/>
          <a:p>
            <a:r>
              <a:rPr lang="en-US" dirty="0" smtClean="0"/>
              <a:t>Image source: Association of Ohio Health Commissioners</a:t>
            </a:r>
            <a:endParaRPr lang="en-US" dirty="0"/>
          </a:p>
        </p:txBody>
      </p:sp>
      <p:pic>
        <p:nvPicPr>
          <p:cNvPr id="6" name="Picture 5" descr="Screen Shot 2016-06-14 at 10.54.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91707"/>
            <a:ext cx="8329281" cy="4954402"/>
          </a:xfrm>
          <a:prstGeom prst="rect">
            <a:avLst/>
          </a:prstGeom>
        </p:spPr>
      </p:pic>
      <p:sp>
        <p:nvSpPr>
          <p:cNvPr id="7" name="Content Placeholder 6"/>
          <p:cNvSpPr>
            <a:spLocks noGrp="1"/>
          </p:cNvSpPr>
          <p:nvPr>
            <p:ph idx="1"/>
          </p:nvPr>
        </p:nvSpPr>
        <p:spPr/>
        <p:txBody>
          <a:bodyPr/>
          <a:lstStyle/>
          <a:p>
            <a:endParaRPr lang="en-US"/>
          </a:p>
        </p:txBody>
      </p:sp>
      <p:pic>
        <p:nvPicPr>
          <p:cNvPr id="8" name="Content Placeholder 3" descr="Screen Shot 2016-06-14 at 10.32.06 AM.png"/>
          <p:cNvPicPr>
            <a:picLocks noChangeAspect="1"/>
          </p:cNvPicPr>
          <p:nvPr/>
        </p:nvPicPr>
        <p:blipFill>
          <a:blip r:embed="rId5">
            <a:extLst>
              <a:ext uri="{28A0092B-C50C-407E-A947-70E740481C1C}">
                <a14:useLocalDpi xmlns:a14="http://schemas.microsoft.com/office/drawing/2010/main" val="0"/>
              </a:ext>
            </a:extLst>
          </a:blip>
          <a:srcRect t="927" b="927"/>
          <a:stretch>
            <a:fillRect/>
          </a:stretch>
        </p:blipFill>
        <p:spPr>
          <a:xfrm>
            <a:off x="457200" y="1417638"/>
            <a:ext cx="8561554" cy="4708525"/>
          </a:xfrm>
          <a:prstGeom prst="rect">
            <a:avLst/>
          </a:prstGeom>
        </p:spPr>
      </p:pic>
    </p:spTree>
    <p:extLst>
      <p:ext uri="{BB962C8B-B14F-4D97-AF65-F5344CB8AC3E}">
        <p14:creationId xmlns:p14="http://schemas.microsoft.com/office/powerpoint/2010/main" val="2978479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HO_PP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326"/>
            <a:ext cx="9142571" cy="6858000"/>
          </a:xfrm>
          <a:prstGeom prst="rect">
            <a:avLst/>
          </a:prstGeom>
        </p:spPr>
      </p:pic>
      <p:sp>
        <p:nvSpPr>
          <p:cNvPr id="2" name="Title 1"/>
          <p:cNvSpPr>
            <a:spLocks noGrp="1"/>
          </p:cNvSpPr>
          <p:nvPr>
            <p:ph type="title"/>
          </p:nvPr>
        </p:nvSpPr>
        <p:spPr>
          <a:xfrm>
            <a:off x="394749" y="524490"/>
            <a:ext cx="8229600" cy="1143000"/>
          </a:xfrm>
        </p:spPr>
        <p:txBody>
          <a:bodyPr>
            <a:normAutofit/>
          </a:bodyPr>
          <a:lstStyle/>
          <a:p>
            <a:r>
              <a:rPr lang="en-US" sz="3600" dirty="0" smtClean="0">
                <a:latin typeface="Century Gothic"/>
                <a:cs typeface="Century Gothic"/>
              </a:rPr>
              <a:t>Where Do We Go From Here?</a:t>
            </a:r>
            <a:endParaRPr lang="en-US" sz="3600" dirty="0">
              <a:latin typeface="Century Gothic"/>
              <a:cs typeface="Century Gothic"/>
            </a:endParaRPr>
          </a:p>
        </p:txBody>
      </p:sp>
      <p:sp>
        <p:nvSpPr>
          <p:cNvPr id="3" name="Content Placeholder 2"/>
          <p:cNvSpPr>
            <a:spLocks noGrp="1"/>
          </p:cNvSpPr>
          <p:nvPr>
            <p:ph idx="1"/>
          </p:nvPr>
        </p:nvSpPr>
        <p:spPr>
          <a:xfrm>
            <a:off x="457200" y="1600200"/>
            <a:ext cx="8229600" cy="4958494"/>
          </a:xfrm>
        </p:spPr>
        <p:txBody>
          <a:bodyPr>
            <a:normAutofit/>
          </a:bodyPr>
          <a:lstStyle/>
          <a:p>
            <a:pPr lvl="0"/>
            <a:r>
              <a:rPr lang="en-US" dirty="0" smtClean="0"/>
              <a:t>A critical </a:t>
            </a:r>
            <a:r>
              <a:rPr lang="en-US" dirty="0"/>
              <a:t>first step investment of $15M of the $105M per year identified </a:t>
            </a:r>
            <a:r>
              <a:rPr lang="en-US" dirty="0" smtClean="0"/>
              <a:t>need</a:t>
            </a:r>
            <a:r>
              <a:rPr lang="en-US" dirty="0"/>
              <a:t> </a:t>
            </a:r>
            <a:endParaRPr lang="en-US" dirty="0" smtClean="0"/>
          </a:p>
          <a:p>
            <a:pPr lvl="0"/>
            <a:r>
              <a:rPr lang="en-US" dirty="0" smtClean="0"/>
              <a:t> Focus our initial efforts on responding </a:t>
            </a:r>
            <a:r>
              <a:rPr lang="en-US" dirty="0"/>
              <a:t>to emerging </a:t>
            </a:r>
            <a:r>
              <a:rPr lang="en-US" dirty="0" smtClean="0"/>
              <a:t>communicable diseases </a:t>
            </a:r>
            <a:r>
              <a:rPr lang="en-US" dirty="0"/>
              <a:t>and environmental health threats. </a:t>
            </a:r>
            <a:endParaRPr lang="en-US" dirty="0"/>
          </a:p>
        </p:txBody>
      </p:sp>
    </p:spTree>
    <p:extLst>
      <p:ext uri="{BB962C8B-B14F-4D97-AF65-F5344CB8AC3E}">
        <p14:creationId xmlns:p14="http://schemas.microsoft.com/office/powerpoint/2010/main" val="3301027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HO_PP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326"/>
            <a:ext cx="9142571" cy="6858000"/>
          </a:xfrm>
          <a:prstGeom prst="rect">
            <a:avLst/>
          </a:prstGeom>
        </p:spPr>
      </p:pic>
      <p:sp>
        <p:nvSpPr>
          <p:cNvPr id="3" name="Content Placeholder 2"/>
          <p:cNvSpPr>
            <a:spLocks noGrp="1"/>
          </p:cNvSpPr>
          <p:nvPr>
            <p:ph idx="1"/>
          </p:nvPr>
        </p:nvSpPr>
        <p:spPr>
          <a:xfrm>
            <a:off x="457200" y="1537737"/>
            <a:ext cx="8229600" cy="4525963"/>
          </a:xfrm>
        </p:spPr>
        <p:txBody>
          <a:bodyPr/>
          <a:lstStyle/>
          <a:p>
            <a:pPr marL="0" indent="0">
              <a:buNone/>
            </a:pPr>
            <a:r>
              <a:rPr lang="en-US" dirty="0" smtClean="0">
                <a:latin typeface="Century Gothic"/>
                <a:cs typeface="Century Gothic"/>
              </a:rPr>
              <a:t>Add Contact Information</a:t>
            </a:r>
            <a:endParaRPr lang="en-US" dirty="0">
              <a:latin typeface="Century Gothic"/>
              <a:cs typeface="Century Gothic"/>
            </a:endParaRPr>
          </a:p>
        </p:txBody>
      </p:sp>
    </p:spTree>
    <p:extLst>
      <p:ext uri="{BB962C8B-B14F-4D97-AF65-F5344CB8AC3E}">
        <p14:creationId xmlns:p14="http://schemas.microsoft.com/office/powerpoint/2010/main" val="25513635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5802</TotalTime>
  <Words>1147</Words>
  <Application>Microsoft Macintosh PowerPoint</Application>
  <PresentationFormat>On-screen Show (4:3)</PresentationFormat>
  <Paragraphs>78</Paragraphs>
  <Slides>9</Slides>
  <Notes>6</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Modernizing Our Public  Health System</vt:lpstr>
      <vt:lpstr>PowerPoint Presentation</vt:lpstr>
      <vt:lpstr>Our Public Health System</vt:lpstr>
      <vt:lpstr>The Challenges We Face</vt:lpstr>
      <vt:lpstr>Finishing the Work We Started</vt:lpstr>
      <vt:lpstr>A New Model For Public Health</vt:lpstr>
      <vt:lpstr>Why We Need a New Model</vt:lpstr>
      <vt:lpstr>Where Do We Go From Here?</vt:lpstr>
      <vt:lpstr>PowerPoint Presentation</vt:lpstr>
    </vt:vector>
  </TitlesOfParts>
  <Company>Oregon Coalition of Local Health Officials,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Mowlds</dc:creator>
  <cp:lastModifiedBy>Erin Mowlds</cp:lastModifiedBy>
  <cp:revision>39</cp:revision>
  <dcterms:created xsi:type="dcterms:W3CDTF">2016-06-13T23:26:32Z</dcterms:created>
  <dcterms:modified xsi:type="dcterms:W3CDTF">2016-07-26T22:14:30Z</dcterms:modified>
</cp:coreProperties>
</file>