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374" r:id="rId2"/>
    <p:sldId id="363" r:id="rId3"/>
    <p:sldId id="298" r:id="rId4"/>
    <p:sldId id="284" r:id="rId5"/>
    <p:sldId id="354" r:id="rId6"/>
    <p:sldId id="300" r:id="rId7"/>
    <p:sldId id="356" r:id="rId8"/>
    <p:sldId id="272" r:id="rId9"/>
    <p:sldId id="283" r:id="rId10"/>
    <p:sldId id="273" r:id="rId11"/>
    <p:sldId id="260" r:id="rId12"/>
    <p:sldId id="265" r:id="rId13"/>
    <p:sldId id="261" r:id="rId14"/>
    <p:sldId id="376" r:id="rId15"/>
    <p:sldId id="274" r:id="rId16"/>
    <p:sldId id="259" r:id="rId17"/>
    <p:sldId id="264" r:id="rId18"/>
    <p:sldId id="263" r:id="rId19"/>
    <p:sldId id="267" r:id="rId20"/>
    <p:sldId id="268" r:id="rId21"/>
    <p:sldId id="269" r:id="rId22"/>
    <p:sldId id="257" r:id="rId23"/>
    <p:sldId id="270" r:id="rId24"/>
    <p:sldId id="256" r:id="rId25"/>
    <p:sldId id="303" r:id="rId26"/>
    <p:sldId id="275" r:id="rId27"/>
    <p:sldId id="365" r:id="rId28"/>
    <p:sldId id="366" r:id="rId29"/>
    <p:sldId id="371" r:id="rId30"/>
    <p:sldId id="301" r:id="rId31"/>
    <p:sldId id="302" r:id="rId32"/>
    <p:sldId id="364" r:id="rId33"/>
    <p:sldId id="370" r:id="rId34"/>
    <p:sldId id="306" r:id="rId35"/>
    <p:sldId id="304" r:id="rId36"/>
    <p:sldId id="377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072" y="9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36245F-79D6-4E1B-A366-C3E010006814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C8DE9B4-5CAE-4E81-B89E-06634FBE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86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B28A16-4C9A-4B15-BCE8-64BF4BFCA59A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F34217-5B6D-479F-8B73-3D18F5E6E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5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09D0DC4-A648-460F-8960-2CF9307C0B43}" type="datetimeFigureOut">
              <a:rPr lang="en-US" smtClean="0"/>
              <a:t>12/15/14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66C223E-4F10-4F8D-8A19-EAA38F69E0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enterforriskcommunication.org/" TargetMode="External"/><Relationship Id="rId3" Type="http://schemas.openxmlformats.org/officeDocument/2006/relationships/hyperlink" Target="http://www.psandman.com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t.cdc.gov/CERC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04800" y="1676400"/>
            <a:ext cx="8534400" cy="1600200"/>
          </a:xfrm>
        </p:spPr>
        <p:txBody>
          <a:bodyPr>
            <a:normAutofit fontScale="90000"/>
          </a:bodyPr>
          <a:lstStyle/>
          <a:p>
            <a:r>
              <a:rPr lang="en-US" dirty="0"/>
              <a:t>Risk Communication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Message Mapping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2514600" y="4114800"/>
            <a:ext cx="64008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CLHO Mentorship Program</a:t>
            </a:r>
          </a:p>
          <a:p>
            <a:r>
              <a:rPr lang="en-US" sz="2000" dirty="0" smtClean="0"/>
              <a:t>12-14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88063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Will result in providing the public with</a:t>
            </a:r>
          </a:p>
          <a:p>
            <a:r>
              <a:rPr lang="en-US" dirty="0" smtClean="0"/>
              <a:t>Knowledge and Understanding</a:t>
            </a:r>
          </a:p>
          <a:p>
            <a:r>
              <a:rPr lang="en-US" dirty="0" smtClean="0"/>
              <a:t>Trust and Credibility</a:t>
            </a:r>
          </a:p>
          <a:p>
            <a:r>
              <a:rPr lang="en-US" dirty="0" smtClean="0"/>
              <a:t>Informed Decisions, Attitudes, Beliefs, and Behaviors.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Communication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394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/>
              <a:t>Risk Communication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7467600" cy="3810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Actions, words, and other interactions that incorporate and respect the perceptions of the information recipients, and are intended to help people make more informed decisions about threats to their health and safety.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1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Ignore the Public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Improve explaining risk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Dialogue with the community</a:t>
            </a:r>
          </a:p>
          <a:p>
            <a:pPr marL="914400" lvl="1" indent="-514350"/>
            <a:r>
              <a:rPr lang="en-US" dirty="0" smtClean="0"/>
              <a:t>especially interested and concerned, even fanatic, stakeholders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Treat the Public as a full partner</a:t>
            </a:r>
          </a:p>
          <a:p>
            <a:pPr marL="914400" lvl="1" indent="-514350"/>
            <a:r>
              <a:rPr lang="en-US" dirty="0" smtClean="0"/>
              <a:t>requires fundamental shifts in an organization’s values and culture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 of Risk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85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not only a matter of what an organization says, but what it does.</a:t>
            </a:r>
          </a:p>
          <a:p>
            <a:r>
              <a:rPr lang="en-US" dirty="0" smtClean="0"/>
              <a:t>Must account for the affective (emotion) component in people’s </a:t>
            </a:r>
            <a:r>
              <a:rPr lang="en-US" u="sng" dirty="0" smtClean="0"/>
              <a:t>perceptions of risk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dual process of facts and feelings.</a:t>
            </a:r>
          </a:p>
          <a:p>
            <a:pPr lvl="1"/>
            <a:r>
              <a:rPr lang="en-US" dirty="0" smtClean="0"/>
              <a:t>shift from presenting facts &amp; data to addressing perceptions</a:t>
            </a:r>
          </a:p>
          <a:p>
            <a:r>
              <a:rPr lang="en-US" dirty="0" smtClean="0"/>
              <a:t>Will be more effective when conducted as dialogue, not an instruction.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520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Risk Perception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Lower Perceived Risk</a:t>
            </a:r>
          </a:p>
          <a:p>
            <a:pPr lvl="1"/>
            <a:r>
              <a:rPr lang="en-US" dirty="0" smtClean="0"/>
              <a:t>Trustworthy sources</a:t>
            </a:r>
          </a:p>
          <a:p>
            <a:pPr lvl="1"/>
            <a:r>
              <a:rPr lang="en-US" dirty="0" smtClean="0"/>
              <a:t>Substantial benefits</a:t>
            </a:r>
          </a:p>
          <a:p>
            <a:pPr lvl="1"/>
            <a:r>
              <a:rPr lang="en-US" dirty="0" smtClean="0"/>
              <a:t>Voluntary</a:t>
            </a:r>
          </a:p>
          <a:p>
            <a:pPr lvl="1"/>
            <a:r>
              <a:rPr lang="en-US" dirty="0" smtClean="0"/>
              <a:t>Controllable</a:t>
            </a:r>
          </a:p>
          <a:p>
            <a:pPr lvl="1"/>
            <a:r>
              <a:rPr lang="en-US" dirty="0" smtClean="0"/>
              <a:t>Fair/equitable</a:t>
            </a:r>
          </a:p>
          <a:p>
            <a:pPr lvl="1"/>
            <a:r>
              <a:rPr lang="en-US" dirty="0" smtClean="0"/>
              <a:t>Natural origin</a:t>
            </a:r>
          </a:p>
          <a:p>
            <a:pPr lvl="1"/>
            <a:r>
              <a:rPr lang="en-US" dirty="0" smtClean="0"/>
              <a:t>Familiar</a:t>
            </a:r>
          </a:p>
          <a:p>
            <a:pPr lvl="1"/>
            <a:r>
              <a:rPr lang="en-US" dirty="0" smtClean="0"/>
              <a:t>Not dreaded</a:t>
            </a:r>
          </a:p>
          <a:p>
            <a:pPr lvl="1"/>
            <a:r>
              <a:rPr lang="en-US" dirty="0" smtClean="0"/>
              <a:t>Certain</a:t>
            </a:r>
          </a:p>
          <a:p>
            <a:pPr lvl="1"/>
            <a:r>
              <a:rPr lang="en-US" dirty="0" smtClean="0"/>
              <a:t>Children not victims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High Perceived Risk</a:t>
            </a:r>
          </a:p>
          <a:p>
            <a:pPr lvl="1"/>
            <a:r>
              <a:rPr lang="en-US" dirty="0" smtClean="0"/>
              <a:t>Untrustworthy sources</a:t>
            </a:r>
          </a:p>
          <a:p>
            <a:pPr lvl="1"/>
            <a:r>
              <a:rPr lang="en-US" dirty="0" smtClean="0"/>
              <a:t>Few benefits</a:t>
            </a:r>
          </a:p>
          <a:p>
            <a:pPr lvl="1"/>
            <a:r>
              <a:rPr lang="en-US" dirty="0" smtClean="0"/>
              <a:t>Involuntary</a:t>
            </a:r>
          </a:p>
          <a:p>
            <a:pPr lvl="1"/>
            <a:r>
              <a:rPr lang="en-US" dirty="0" smtClean="0"/>
              <a:t>Uncontrollable</a:t>
            </a:r>
          </a:p>
          <a:p>
            <a:pPr lvl="1"/>
            <a:r>
              <a:rPr lang="en-US" dirty="0" smtClean="0"/>
              <a:t>Unfair/inequitable</a:t>
            </a:r>
          </a:p>
          <a:p>
            <a:pPr lvl="1"/>
            <a:r>
              <a:rPr lang="en-US" dirty="0" smtClean="0"/>
              <a:t>Human origin/manmade</a:t>
            </a:r>
          </a:p>
          <a:p>
            <a:pPr lvl="1"/>
            <a:r>
              <a:rPr lang="en-US" dirty="0" smtClean="0"/>
              <a:t>Unfamiliar/exotic</a:t>
            </a:r>
          </a:p>
          <a:p>
            <a:pPr lvl="1"/>
            <a:r>
              <a:rPr lang="en-US" dirty="0" smtClean="0"/>
              <a:t>Dreaded</a:t>
            </a:r>
          </a:p>
          <a:p>
            <a:pPr lvl="1"/>
            <a:r>
              <a:rPr lang="en-US" dirty="0" smtClean="0"/>
              <a:t>Uncertain</a:t>
            </a:r>
          </a:p>
          <a:p>
            <a:pPr lvl="1"/>
            <a:r>
              <a:rPr lang="en-US" dirty="0" smtClean="0"/>
              <a:t>Children as victims</a:t>
            </a:r>
          </a:p>
        </p:txBody>
      </p:sp>
    </p:spTree>
    <p:extLst>
      <p:ext uri="{BB962C8B-B14F-4D97-AF65-F5344CB8AC3E}">
        <p14:creationId xmlns:p14="http://schemas.microsoft.com/office/powerpoint/2010/main" val="875119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key for successful Risk Communication is a sound and logical message structure developed with </a:t>
            </a:r>
            <a:r>
              <a:rPr lang="en-US" b="1" dirty="0" smtClean="0"/>
              <a:t>APP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Anticipation</a:t>
            </a:r>
          </a:p>
          <a:p>
            <a:pPr lvl="1"/>
            <a:r>
              <a:rPr lang="en-US" dirty="0" smtClean="0"/>
              <a:t>Preparation</a:t>
            </a:r>
          </a:p>
          <a:p>
            <a:pPr lvl="1"/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Message 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975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stake holders early in the communication process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Anticipate questions and concerns, before they are raised</a:t>
            </a:r>
          </a:p>
          <a:p>
            <a:pPr marL="914400" lvl="1" indent="-514350"/>
            <a:r>
              <a:rPr lang="en-US" dirty="0" smtClean="0"/>
              <a:t>95% of questions can be predicted in advance.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Organize our thinking and develop prepared messages in response to anticipated questions and concerns.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key messages and supporting information within a clear &amp; concise framework.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Steps for Message 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886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Develop supporting facts &amp; proofs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Conduct systematic message testing</a:t>
            </a:r>
          </a:p>
          <a:p>
            <a:pPr marL="914400" lvl="1" indent="-514350"/>
            <a:r>
              <a:rPr lang="en-US" dirty="0" smtClean="0"/>
              <a:t>Preferred, but not always possible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Plan for delivery of messages</a:t>
            </a:r>
          </a:p>
          <a:p>
            <a:pPr marL="914400" lvl="1" indent="-514350"/>
            <a:r>
              <a:rPr lang="en-US" dirty="0" smtClean="0"/>
              <a:t>Provide user-friendly guidance to spokesperson.</a:t>
            </a:r>
          </a:p>
          <a:p>
            <a:pPr marL="914400" lvl="1" indent="-514350"/>
            <a:r>
              <a:rPr lang="en-US" dirty="0" smtClean="0"/>
              <a:t>Ensure a central repository of consistent messages.</a:t>
            </a:r>
          </a:p>
          <a:p>
            <a:pPr marL="914400" lvl="1" indent="-514350"/>
            <a:r>
              <a:rPr lang="en-US" dirty="0" smtClean="0"/>
              <a:t>Promote the agency speaking with one voice.</a:t>
            </a:r>
          </a:p>
          <a:p>
            <a:pPr marL="914400" lvl="1" indent="-514350"/>
            <a:r>
              <a:rPr lang="en-US" dirty="0" smtClean="0"/>
              <a:t>Establish open dialogue about the messages, both within and outside the agency.</a:t>
            </a:r>
          </a:p>
          <a:p>
            <a:pPr marL="914400" lvl="1" indent="-51435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Steps for Message 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06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Mapping Team</a:t>
            </a:r>
          </a:p>
          <a:p>
            <a:r>
              <a:rPr lang="en-US" dirty="0" smtClean="0"/>
              <a:t>Stakeholders and their Concerns</a:t>
            </a:r>
          </a:p>
          <a:p>
            <a:r>
              <a:rPr lang="en-US" dirty="0" smtClean="0"/>
              <a:t>Key Messages and Supporting Facts</a:t>
            </a:r>
          </a:p>
          <a:p>
            <a:r>
              <a:rPr lang="en-US" dirty="0" smtClean="0"/>
              <a:t>Review</a:t>
            </a:r>
          </a:p>
          <a:p>
            <a:r>
              <a:rPr lang="en-US" dirty="0" smtClean="0"/>
              <a:t>Message Preparation</a:t>
            </a:r>
          </a:p>
          <a:p>
            <a:r>
              <a:rPr lang="en-US" dirty="0" smtClean="0"/>
              <a:t>Message Use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46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Message Teams</a:t>
            </a:r>
          </a:p>
          <a:p>
            <a:pPr lvl="1"/>
            <a:r>
              <a:rPr lang="en-US" sz="2400" dirty="0" smtClean="0"/>
              <a:t>Subject Matter Experts</a:t>
            </a:r>
          </a:p>
          <a:p>
            <a:pPr lvl="1"/>
            <a:r>
              <a:rPr lang="en-US" sz="2400" dirty="0" smtClean="0"/>
              <a:t>Communication specialists or point-person</a:t>
            </a:r>
          </a:p>
          <a:p>
            <a:pPr lvl="1"/>
            <a:r>
              <a:rPr lang="en-US" sz="2400" dirty="0" smtClean="0"/>
              <a:t>Policy/management/legal guidance</a:t>
            </a:r>
          </a:p>
          <a:p>
            <a:r>
              <a:rPr lang="en-US" sz="2800" dirty="0" smtClean="0"/>
              <a:t>Reviewers</a:t>
            </a:r>
          </a:p>
          <a:p>
            <a:pPr lvl="1"/>
            <a:r>
              <a:rPr lang="en-US" sz="2400" dirty="0" smtClean="0"/>
              <a:t>Knowledgeable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Mapping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1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3459163"/>
          </a:xfrm>
        </p:spPr>
        <p:txBody>
          <a:bodyPr/>
          <a:lstStyle/>
          <a:p>
            <a:r>
              <a:rPr lang="en-US" dirty="0" smtClean="0"/>
              <a:t>Vince </a:t>
            </a:r>
            <a:r>
              <a:rPr lang="en-US" dirty="0" err="1" smtClean="0"/>
              <a:t>Covello</a:t>
            </a:r>
            <a:endParaRPr lang="en-US" dirty="0" smtClean="0"/>
          </a:p>
          <a:p>
            <a:pPr lvl="1"/>
            <a:r>
              <a:rPr lang="en-US" dirty="0" smtClean="0"/>
              <a:t>Center for Risk Communication</a:t>
            </a:r>
          </a:p>
          <a:p>
            <a:pPr lvl="1"/>
            <a:r>
              <a:rPr lang="en-US" dirty="0">
                <a:hlinkClick r:id="rId2"/>
              </a:rPr>
              <a:t>http://centerforriskcommunication.org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Peter Sandman</a:t>
            </a:r>
          </a:p>
          <a:p>
            <a:pPr lvl="1"/>
            <a:r>
              <a:rPr lang="en-US" dirty="0" smtClean="0">
                <a:hlinkClick r:id="rId3"/>
              </a:rPr>
              <a:t>www.psandman.com/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i="1" dirty="0" smtClean="0"/>
              <a:t>Sources: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Risk Communication </a:t>
            </a:r>
            <a:br>
              <a:rPr lang="en-US" dirty="0" smtClean="0"/>
            </a:br>
            <a:r>
              <a:rPr lang="en-US" dirty="0" smtClean="0"/>
              <a:t>Message 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974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Who </a:t>
            </a:r>
            <a:r>
              <a:rPr lang="en-US" sz="2800" dirty="0" smtClean="0"/>
              <a:t>is:</a:t>
            </a:r>
            <a:endParaRPr lang="en-US" sz="2800" dirty="0" smtClean="0"/>
          </a:p>
          <a:p>
            <a:pPr lvl="1"/>
            <a:r>
              <a:rPr lang="en-US" sz="2800" dirty="0" smtClean="0"/>
              <a:t>Affected?</a:t>
            </a:r>
            <a:endParaRPr lang="en-US" sz="2800" dirty="0" smtClean="0"/>
          </a:p>
          <a:p>
            <a:pPr lvl="1"/>
            <a:r>
              <a:rPr lang="en-US" sz="2800" dirty="0" smtClean="0"/>
              <a:t>Interested?</a:t>
            </a:r>
            <a:endParaRPr lang="en-US" sz="2800" dirty="0" smtClean="0"/>
          </a:p>
          <a:p>
            <a:pPr lvl="1"/>
            <a:r>
              <a:rPr lang="en-US" sz="2800" dirty="0" smtClean="0"/>
              <a:t>Influential?</a:t>
            </a:r>
            <a:endParaRPr lang="en-US" sz="2800" dirty="0" smtClean="0"/>
          </a:p>
          <a:p>
            <a:r>
              <a:rPr lang="en-US" sz="2800" dirty="0" smtClean="0"/>
              <a:t>Determining Stakeholder’s concerns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826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Addresses</a:t>
            </a:r>
          </a:p>
          <a:p>
            <a:pPr lvl="1"/>
            <a:r>
              <a:rPr lang="en-US" dirty="0" smtClean="0"/>
              <a:t>What should people know about the issue/event?</a:t>
            </a:r>
          </a:p>
          <a:p>
            <a:pPr lvl="1"/>
            <a:r>
              <a:rPr lang="en-US" dirty="0" smtClean="0"/>
              <a:t>What they should know regardless of the questions asked?</a:t>
            </a:r>
          </a:p>
          <a:p>
            <a:pPr lvl="1"/>
            <a:r>
              <a:rPr lang="en-US" dirty="0" smtClean="0"/>
              <a:t>What you would put into the opening statement</a:t>
            </a:r>
          </a:p>
          <a:p>
            <a:r>
              <a:rPr lang="en-US" dirty="0" smtClean="0"/>
              <a:t>Be sure these get delivered</a:t>
            </a:r>
          </a:p>
          <a:p>
            <a:r>
              <a:rPr lang="en-US" dirty="0" smtClean="0"/>
              <a:t>Serves as a “harbor in a storm” in case the delivery becomes tense or stressful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Message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61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it all about?</a:t>
            </a:r>
          </a:p>
          <a:p>
            <a:pPr lvl="1"/>
            <a:r>
              <a:rPr lang="en-US" dirty="0" smtClean="0"/>
              <a:t>What happened?</a:t>
            </a:r>
          </a:p>
          <a:p>
            <a:pPr lvl="1"/>
            <a:r>
              <a:rPr lang="en-US" dirty="0" smtClean="0"/>
              <a:t>What caused it to happen?</a:t>
            </a:r>
          </a:p>
          <a:p>
            <a:pPr lvl="1"/>
            <a:r>
              <a:rPr lang="en-US" dirty="0" smtClean="0"/>
              <a:t>What does it mean?</a:t>
            </a:r>
          </a:p>
          <a:p>
            <a:r>
              <a:rPr lang="en-US" dirty="0" smtClean="0"/>
              <a:t>What do you want from stake holders?</a:t>
            </a:r>
          </a:p>
          <a:p>
            <a:r>
              <a:rPr lang="en-US" dirty="0" smtClean="0"/>
              <a:t>What’s in it for stake holders?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 When </a:t>
            </a:r>
            <a:br>
              <a:rPr lang="en-US" dirty="0" smtClean="0"/>
            </a:br>
            <a:r>
              <a:rPr lang="en-US" dirty="0" smtClean="0"/>
              <a:t>Developing Messages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97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3/9/27</a:t>
            </a:r>
          </a:p>
          <a:p>
            <a:pPr lvl="1"/>
            <a:r>
              <a:rPr lang="en-US" dirty="0" smtClean="0"/>
              <a:t>3 messages</a:t>
            </a:r>
          </a:p>
          <a:p>
            <a:pPr lvl="1"/>
            <a:r>
              <a:rPr lang="en-US" dirty="0" smtClean="0"/>
              <a:t>spoken in 9 seconds</a:t>
            </a:r>
          </a:p>
          <a:p>
            <a:pPr lvl="1"/>
            <a:r>
              <a:rPr lang="en-US" dirty="0" smtClean="0"/>
              <a:t>27 words (9/9/9 or 12/6/9)</a:t>
            </a:r>
          </a:p>
          <a:p>
            <a:r>
              <a:rPr lang="en-US" dirty="0" smtClean="0"/>
              <a:t>Order of importance: 1/3/2</a:t>
            </a:r>
          </a:p>
          <a:p>
            <a:pPr lvl="1"/>
            <a:r>
              <a:rPr lang="en-US" dirty="0" smtClean="0"/>
              <a:t>Primacy/</a:t>
            </a:r>
            <a:r>
              <a:rPr lang="en-US" dirty="0" err="1" smtClean="0"/>
              <a:t>Rescency</a:t>
            </a:r>
            <a:endParaRPr lang="en-US" dirty="0" smtClean="0"/>
          </a:p>
          <a:p>
            <a:r>
              <a:rPr lang="en-US" dirty="0" smtClean="0"/>
              <a:t>Each message should be able to stand alone</a:t>
            </a:r>
          </a:p>
          <a:p>
            <a:r>
              <a:rPr lang="en-US" dirty="0" smtClean="0"/>
              <a:t>Avoid absolutes and unnecessary negatives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Construction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1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CCO – Compassion, Conviction, Optimism</a:t>
            </a:r>
          </a:p>
          <a:p>
            <a:pPr lvl="1"/>
            <a:r>
              <a:rPr lang="en-US" dirty="0" smtClean="0"/>
              <a:t>Shift competence to caring</a:t>
            </a:r>
          </a:p>
          <a:p>
            <a:pPr lvl="1"/>
            <a:r>
              <a:rPr lang="en-US" dirty="0" smtClean="0"/>
              <a:t>Listening, caring, &amp; empathy assessed by stake holders in first 30 seconds.</a:t>
            </a:r>
          </a:p>
          <a:p>
            <a:r>
              <a:rPr lang="en-US" dirty="0" smtClean="0"/>
              <a:t>Rule of 3</a:t>
            </a:r>
          </a:p>
          <a:p>
            <a:pPr lvl="1"/>
            <a:r>
              <a:rPr lang="en-US" dirty="0" smtClean="0"/>
              <a:t>3 messages</a:t>
            </a:r>
          </a:p>
          <a:p>
            <a:pPr lvl="1"/>
            <a:r>
              <a:rPr lang="en-US" dirty="0" smtClean="0"/>
              <a:t>Each message repeated 3 times</a:t>
            </a:r>
          </a:p>
          <a:p>
            <a:pPr lvl="1"/>
            <a:r>
              <a:rPr lang="en-US" dirty="0" smtClean="0"/>
              <a:t>Each message supported by 3 supporting messages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336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high stress situations, 1 negative message = 3 positive </a:t>
            </a:r>
            <a:r>
              <a:rPr lang="en-US" dirty="0" smtClean="0"/>
              <a:t>messages</a:t>
            </a:r>
          </a:p>
          <a:p>
            <a:r>
              <a:rPr lang="en-US" dirty="0" smtClean="0"/>
              <a:t>When stating 1 negative, follow-up with 3 positives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1N=3P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86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do you respond if you don’t have an answer?</a:t>
            </a:r>
          </a:p>
          <a:p>
            <a:pPr marL="0" indent="0">
              <a:buNone/>
            </a:pPr>
            <a:r>
              <a:rPr lang="en-US" dirty="0" smtClean="0"/>
              <a:t>“I Don’t Know” template</a:t>
            </a:r>
          </a:p>
          <a:p>
            <a:pPr lvl="1"/>
            <a:r>
              <a:rPr lang="en-US" dirty="0" smtClean="0"/>
              <a:t>Repeat the question</a:t>
            </a:r>
          </a:p>
          <a:p>
            <a:pPr lvl="1"/>
            <a:r>
              <a:rPr lang="en-US" dirty="0" smtClean="0"/>
              <a:t>Say you don’t know, or can’t answer the question, but wish you could</a:t>
            </a:r>
          </a:p>
          <a:p>
            <a:pPr lvl="1"/>
            <a:r>
              <a:rPr lang="en-US" dirty="0" smtClean="0"/>
              <a:t>Give reasons why you don’t know or can’t answer the question</a:t>
            </a:r>
          </a:p>
          <a:p>
            <a:pPr lvl="1"/>
            <a:r>
              <a:rPr lang="en-US" dirty="0" smtClean="0"/>
              <a:t>Indicate a follow-up with a deadline</a:t>
            </a:r>
          </a:p>
          <a:p>
            <a:pPr lvl="1"/>
            <a:r>
              <a:rPr lang="en-US" dirty="0" smtClean="0"/>
              <a:t>Bridge back to what you can say, core messages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997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“The most important thing for people to know is….”</a:t>
            </a:r>
          </a:p>
          <a:p>
            <a:r>
              <a:rPr lang="en-US" i="1" dirty="0" smtClean="0"/>
              <a:t>“What this all boils down to is…”</a:t>
            </a:r>
          </a:p>
          <a:p>
            <a:r>
              <a:rPr lang="en-US" i="1" dirty="0" smtClean="0"/>
              <a:t>“What needs to be emphasized is…”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Bridging Statements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15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Presentation: 10 to 15 minutes</a:t>
            </a:r>
          </a:p>
          <a:p>
            <a:r>
              <a:rPr lang="en-US" dirty="0" smtClean="0"/>
              <a:t>Responses to questions: 1 to 2 minutes</a:t>
            </a:r>
          </a:p>
          <a:p>
            <a:r>
              <a:rPr lang="en-US" dirty="0" smtClean="0"/>
              <a:t>Sound bites</a:t>
            </a:r>
          </a:p>
          <a:p>
            <a:pPr lvl="1"/>
            <a:r>
              <a:rPr lang="en-US" dirty="0" smtClean="0"/>
              <a:t>27 words, 9 seconds, 3 messages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90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 </a:t>
            </a:r>
            <a:r>
              <a:rPr lang="en-US" dirty="0"/>
              <a:t>have </a:t>
            </a:r>
            <a:r>
              <a:rPr lang="en-US" dirty="0" smtClean="0"/>
              <a:t>strong </a:t>
            </a:r>
            <a:r>
              <a:rPr lang="en-US" dirty="0"/>
              <a:t>community partnerships.</a:t>
            </a:r>
          </a:p>
          <a:p>
            <a:r>
              <a:rPr lang="en-US" dirty="0" smtClean="0"/>
              <a:t>HOs </a:t>
            </a:r>
            <a:r>
              <a:rPr lang="en-US" dirty="0"/>
              <a:t>have </a:t>
            </a:r>
            <a:r>
              <a:rPr lang="en-US" dirty="0" smtClean="0"/>
              <a:t>clear public </a:t>
            </a:r>
            <a:r>
              <a:rPr lang="en-US" dirty="0"/>
              <a:t>health roles and responsibilities in their communities</a:t>
            </a:r>
          </a:p>
          <a:p>
            <a:r>
              <a:rPr lang="en-US" dirty="0" smtClean="0"/>
              <a:t>HOs </a:t>
            </a:r>
            <a:r>
              <a:rPr lang="en-US" dirty="0"/>
              <a:t>have acquired effective risk </a:t>
            </a:r>
            <a:r>
              <a:rPr lang="en-US" dirty="0" smtClean="0"/>
              <a:t>communication </a:t>
            </a:r>
            <a:r>
              <a:rPr lang="en-US" dirty="0"/>
              <a:t>skills.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 Officer Risk </a:t>
            </a:r>
            <a:r>
              <a:rPr lang="en-US" dirty="0"/>
              <a:t>Communication </a:t>
            </a:r>
            <a:r>
              <a:rPr lang="en-US" dirty="0" smtClean="0"/>
              <a:t>Most Effective When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185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“Communication Regret”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91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Vapor Intrusion at Monona High School </a:t>
            </a:r>
          </a:p>
          <a:p>
            <a:pPr marL="400050" lvl="1" indent="0">
              <a:buNone/>
            </a:pPr>
            <a:r>
              <a:rPr lang="en-US" sz="1800" dirty="0" smtClean="0"/>
              <a:t>(May </a:t>
            </a:r>
            <a:r>
              <a:rPr lang="en-US" sz="1800" dirty="0"/>
              <a:t>9, </a:t>
            </a:r>
            <a:r>
              <a:rPr lang="en-US" sz="1800" dirty="0" smtClean="0"/>
              <a:t>2012)</a:t>
            </a:r>
            <a:endParaRPr lang="en-US" sz="1800" dirty="0"/>
          </a:p>
          <a:p>
            <a:pPr lvl="1"/>
            <a:r>
              <a:rPr lang="en-US" dirty="0" smtClean="0"/>
              <a:t>Testing </a:t>
            </a:r>
            <a:r>
              <a:rPr lang="en-US" dirty="0"/>
              <a:t>inside the school found solvents above acceptable </a:t>
            </a:r>
            <a:r>
              <a:rPr lang="en-US" dirty="0" smtClean="0"/>
              <a:t>levels.</a:t>
            </a:r>
          </a:p>
          <a:p>
            <a:pPr lvl="1"/>
            <a:r>
              <a:rPr lang="en-US" dirty="0" smtClean="0"/>
              <a:t>Breathing </a:t>
            </a:r>
            <a:r>
              <a:rPr lang="en-US" dirty="0"/>
              <a:t>these levels is not harmful, but exposures should be </a:t>
            </a:r>
            <a:r>
              <a:rPr lang="en-US" dirty="0" smtClean="0"/>
              <a:t>stopped.</a:t>
            </a:r>
          </a:p>
          <a:p>
            <a:pPr lvl="1"/>
            <a:r>
              <a:rPr lang="en-US" dirty="0" smtClean="0"/>
              <a:t>Mitigation will halt solvents </a:t>
            </a:r>
            <a:r>
              <a:rPr lang="en-US" dirty="0"/>
              <a:t>from entering the school.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Map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861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Arsenic in Keyes Lake Wells</a:t>
            </a:r>
            <a:r>
              <a:rPr lang="en-US" sz="2000" dirty="0" smtClean="0"/>
              <a:t> </a:t>
            </a:r>
          </a:p>
          <a:p>
            <a:pPr marL="400050" lvl="1" indent="0">
              <a:buNone/>
            </a:pPr>
            <a:r>
              <a:rPr lang="en-US" sz="1600" dirty="0" smtClean="0"/>
              <a:t>(July 16, 2012)</a:t>
            </a:r>
          </a:p>
          <a:p>
            <a:pPr lvl="1"/>
            <a:r>
              <a:rPr lang="en-US" dirty="0"/>
              <a:t>Testing found arsenic </a:t>
            </a:r>
            <a:r>
              <a:rPr lang="en-US" dirty="0" smtClean="0"/>
              <a:t>a health concern </a:t>
            </a:r>
            <a:r>
              <a:rPr lang="en-US" dirty="0"/>
              <a:t>in 27% of wells.</a:t>
            </a:r>
          </a:p>
          <a:p>
            <a:pPr lvl="1"/>
            <a:r>
              <a:rPr lang="en-US" dirty="0"/>
              <a:t>Agencies are helping residents obtain safe drinking water.</a:t>
            </a:r>
          </a:p>
          <a:p>
            <a:pPr lvl="1"/>
            <a:r>
              <a:rPr lang="en-US" dirty="0"/>
              <a:t>All Keyes Lake wells should be tested for arsenic.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Map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942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Communication is a science-based discipline</a:t>
            </a:r>
          </a:p>
          <a:p>
            <a:r>
              <a:rPr lang="en-US" dirty="0" smtClean="0"/>
              <a:t>High stress situations changes communication rules.</a:t>
            </a:r>
          </a:p>
          <a:p>
            <a:r>
              <a:rPr lang="en-US" dirty="0" smtClean="0"/>
              <a:t>The key to success is Anticipation, Preparation, and Practice.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05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My Stuff\My Documents\Work\Presentations\Risk Communication\Cap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490537"/>
            <a:ext cx="7788275" cy="694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055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Considering the NWS current heat advisories for Monday and Tuesday, develop a message map of the key health messages you think should be provided to the public.</a:t>
            </a:r>
          </a:p>
          <a:p>
            <a:r>
              <a:rPr lang="en-US" dirty="0" smtClean="0"/>
              <a:t>What about </a:t>
            </a:r>
          </a:p>
          <a:p>
            <a:pPr lvl="1"/>
            <a:r>
              <a:rPr lang="en-US" dirty="0" smtClean="0"/>
              <a:t>multiple-day heat warnings?</a:t>
            </a:r>
          </a:p>
          <a:p>
            <a:pPr lvl="1"/>
            <a:r>
              <a:rPr lang="en-US" dirty="0" smtClean="0"/>
              <a:t>pavement buckling</a:t>
            </a:r>
            <a:r>
              <a:rPr lang="en-US" dirty="0"/>
              <a:t>?</a:t>
            </a:r>
            <a:endParaRPr lang="en-US" dirty="0" smtClean="0"/>
          </a:p>
          <a:p>
            <a:pPr lvl="1"/>
            <a:r>
              <a:rPr lang="en-US" dirty="0"/>
              <a:t>people medications  (</a:t>
            </a:r>
            <a:r>
              <a:rPr lang="en-US" dirty="0" smtClean="0"/>
              <a:t>psychotropic)?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42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reporter with the local TV station will be arriving in 10 minutes to interview you about the death of a 87 year-old woman who was discovered this afternoon alone in her apartment.</a:t>
            </a:r>
          </a:p>
          <a:p>
            <a:r>
              <a:rPr lang="en-US" dirty="0" smtClean="0"/>
              <a:t>How would you prepare?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Heat-related Fatality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52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State Public Health – Risk Communications Training</a:t>
            </a:r>
          </a:p>
          <a:p>
            <a:pPr marL="109728" indent="0">
              <a:buNone/>
            </a:pPr>
            <a:r>
              <a:rPr lang="en-US" dirty="0" smtClean="0"/>
              <a:t>CDC – Risk Communication</a:t>
            </a:r>
          </a:p>
          <a:p>
            <a:pPr marL="109728" indent="0">
              <a:buNone/>
            </a:pPr>
            <a:r>
              <a:rPr lang="en-US">
                <a:hlinkClick r:id="rId2"/>
              </a:rPr>
              <a:t>http://www.bt.cdc.gov/CERC</a:t>
            </a:r>
            <a:r>
              <a:rPr lang="en-US" smtClean="0">
                <a:hlinkClick r:id="rId2"/>
              </a:rPr>
              <a:t>/</a:t>
            </a:r>
            <a:endParaRPr lang="en-US" smtClean="0"/>
          </a:p>
          <a:p>
            <a:pPr marL="109728" indent="0">
              <a:buNone/>
            </a:pPr>
            <a:endParaRPr lang="en-US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81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= Hazard + Outrage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90800" y="1828800"/>
            <a:ext cx="5562600" cy="3505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14993" y="4800600"/>
            <a:ext cx="69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743200"/>
            <a:ext cx="15594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b="1" dirty="0" smtClean="0"/>
              <a:t>Level</a:t>
            </a:r>
          </a:p>
          <a:p>
            <a:pPr algn="r"/>
            <a:r>
              <a:rPr lang="en-US" sz="3200" b="1" dirty="0" smtClean="0"/>
              <a:t>of</a:t>
            </a:r>
          </a:p>
          <a:p>
            <a:pPr algn="r"/>
            <a:r>
              <a:rPr lang="en-US" sz="3200" b="1" dirty="0" smtClean="0"/>
              <a:t>Outrage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191000" y="5968425"/>
            <a:ext cx="2779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Level of Hazard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799968" y="1828800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90800" y="5383650"/>
            <a:ext cx="69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81400" y="5653291"/>
            <a:ext cx="3505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176834" y="2362200"/>
            <a:ext cx="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239000" y="5422459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7390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= Hazard + Outrage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90800" y="1828800"/>
            <a:ext cx="5562600" cy="3505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14993" y="4800600"/>
            <a:ext cx="69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743200"/>
            <a:ext cx="15594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b="1" dirty="0" smtClean="0"/>
              <a:t>Level</a:t>
            </a:r>
          </a:p>
          <a:p>
            <a:pPr algn="r"/>
            <a:r>
              <a:rPr lang="en-US" sz="3200" b="1" dirty="0" smtClean="0"/>
              <a:t>of</a:t>
            </a:r>
          </a:p>
          <a:p>
            <a:pPr algn="r"/>
            <a:r>
              <a:rPr lang="en-US" sz="3200" b="1" dirty="0" smtClean="0"/>
              <a:t>Outrage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191000" y="5968425"/>
            <a:ext cx="2779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Level of </a:t>
            </a:r>
            <a:r>
              <a:rPr lang="en-US" sz="3200" b="1" dirty="0"/>
              <a:t>Hazard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99968" y="1828800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90800" y="5383650"/>
            <a:ext cx="69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81400" y="5653291"/>
            <a:ext cx="3505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176834" y="2362200"/>
            <a:ext cx="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239000" y="5422459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3929666" y="3741003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H1N1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481050" y="3727417"/>
            <a:ext cx="14494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Fountain</a:t>
            </a:r>
          </a:p>
          <a:p>
            <a:pPr algn="ctr"/>
            <a:r>
              <a:rPr lang="en-US" sz="2400" dirty="0" smtClean="0"/>
              <a:t>Legionella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3184109" y="2743200"/>
            <a:ext cx="1491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Superfund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05400" y="410711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MGP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46510" y="1946701"/>
            <a:ext cx="9396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Stinky</a:t>
            </a:r>
          </a:p>
          <a:p>
            <a:pPr algn="ctr"/>
            <a:r>
              <a:rPr lang="en-US" sz="2400" dirty="0" smtClean="0"/>
              <a:t>MGP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36041" y="4312153"/>
            <a:ext cx="12057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MGP</a:t>
            </a:r>
          </a:p>
          <a:p>
            <a:pPr algn="ctr"/>
            <a:r>
              <a:rPr lang="en-US" sz="2400" dirty="0" smtClean="0"/>
              <a:t>Cleanup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64230" y="2910006"/>
            <a:ext cx="8642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Meth</a:t>
            </a:r>
          </a:p>
          <a:p>
            <a:pPr algn="ctr"/>
            <a:r>
              <a:rPr lang="en-US" sz="2400" dirty="0" smtClean="0"/>
              <a:t>Labs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9334" y="2974032"/>
            <a:ext cx="11117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DuPont</a:t>
            </a:r>
          </a:p>
          <a:p>
            <a:pPr algn="ctr"/>
            <a:r>
              <a:rPr lang="en-US" sz="2400" dirty="0" smtClean="0"/>
              <a:t>Wells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66873" y="4431268"/>
            <a:ext cx="1272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DuPont</a:t>
            </a:r>
          </a:p>
          <a:p>
            <a:pPr algn="ctr"/>
            <a:r>
              <a:rPr lang="en-US" sz="2400" dirty="0" smtClean="0"/>
              <a:t>Property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75273" y="4431267"/>
            <a:ext cx="13302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Crawford</a:t>
            </a:r>
          </a:p>
          <a:p>
            <a:pPr algn="ctr"/>
            <a:r>
              <a:rPr lang="en-US" sz="2400" dirty="0" smtClean="0"/>
              <a:t>Creek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43579" y="3165901"/>
            <a:ext cx="9378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Wind</a:t>
            </a:r>
          </a:p>
          <a:p>
            <a:pPr algn="ctr"/>
            <a:r>
              <a:rPr lang="en-US" sz="2400" dirty="0" smtClean="0"/>
              <a:t>Farms</a:t>
            </a:r>
          </a:p>
        </p:txBody>
      </p:sp>
    </p:spTree>
    <p:extLst>
      <p:ext uri="{BB962C8B-B14F-4D97-AF65-F5344CB8AC3E}">
        <p14:creationId xmlns:p14="http://schemas.microsoft.com/office/powerpoint/2010/main" val="3239546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= Hazard + Outrage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90800" y="1828800"/>
            <a:ext cx="5562600" cy="3505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14993" y="4800600"/>
            <a:ext cx="69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743200"/>
            <a:ext cx="15594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b="1" dirty="0" smtClean="0"/>
              <a:t>Level</a:t>
            </a:r>
          </a:p>
          <a:p>
            <a:pPr algn="r"/>
            <a:r>
              <a:rPr lang="en-US" sz="3200" b="1" dirty="0" smtClean="0"/>
              <a:t>of</a:t>
            </a:r>
          </a:p>
          <a:p>
            <a:pPr algn="r"/>
            <a:r>
              <a:rPr lang="en-US" sz="3200" b="1" dirty="0" smtClean="0"/>
              <a:t>Outrage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191000" y="5968425"/>
            <a:ext cx="2779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Level of </a:t>
            </a:r>
            <a:r>
              <a:rPr lang="en-US" sz="3200" b="1" dirty="0"/>
              <a:t>Hazard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99968" y="1828800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90800" y="5383650"/>
            <a:ext cx="694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016034" y="2288491"/>
            <a:ext cx="18607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Outrage</a:t>
            </a:r>
          </a:p>
          <a:p>
            <a:pPr algn="ctr"/>
            <a:r>
              <a:rPr lang="en-US" sz="2400" dirty="0" smtClean="0"/>
              <a:t>Management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81400" y="5653291"/>
            <a:ext cx="3505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176834" y="2362200"/>
            <a:ext cx="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667000" y="3528030"/>
            <a:ext cx="532573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329866" y="1905000"/>
            <a:ext cx="6159" cy="335726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239000" y="5422459"/>
            <a:ext cx="753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High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2861136" y="4114800"/>
            <a:ext cx="2223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Public Relations 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5638800" y="2290465"/>
            <a:ext cx="21637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Risk/Crisis</a:t>
            </a:r>
          </a:p>
          <a:p>
            <a:pPr algn="ctr"/>
            <a:r>
              <a:rPr lang="en-US" sz="2400" dirty="0" smtClean="0"/>
              <a:t>Communication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5863929" y="3969603"/>
            <a:ext cx="16624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“Precaution</a:t>
            </a:r>
          </a:p>
          <a:p>
            <a:pPr algn="ctr"/>
            <a:r>
              <a:rPr lang="en-US" sz="2400" dirty="0" smtClean="0"/>
              <a:t>Advocacy”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1623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Risk Communication</a:t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Message Mapping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588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Science-based approach for communicating effectively in situations </a:t>
            </a:r>
            <a:r>
              <a:rPr lang="en-US" sz="2800" dirty="0" smtClean="0"/>
              <a:t>with: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800" dirty="0" smtClean="0"/>
              <a:t>High Concern</a:t>
            </a:r>
          </a:p>
          <a:p>
            <a:pPr lvl="1"/>
            <a:r>
              <a:rPr lang="en-US" sz="2800" dirty="0" smtClean="0"/>
              <a:t>High Stress</a:t>
            </a:r>
          </a:p>
          <a:p>
            <a:pPr lvl="1"/>
            <a:r>
              <a:rPr lang="en-US" sz="2800" dirty="0" smtClean="0"/>
              <a:t>Emotionally Charged</a:t>
            </a:r>
          </a:p>
          <a:p>
            <a:pPr lvl="1"/>
            <a:r>
              <a:rPr lang="en-US" sz="2800" dirty="0" smtClean="0"/>
              <a:t>Controversial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76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Accurate and </a:t>
            </a:r>
            <a:r>
              <a:rPr lang="en-US" dirty="0" smtClean="0"/>
              <a:t>clear information </a:t>
            </a:r>
            <a:r>
              <a:rPr lang="en-US" dirty="0"/>
              <a:t>for understanding potential health risks.</a:t>
            </a:r>
          </a:p>
          <a:p>
            <a:r>
              <a:rPr lang="en-US" dirty="0" smtClean="0"/>
              <a:t>Addresses and avoids </a:t>
            </a:r>
            <a:r>
              <a:rPr lang="en-US" dirty="0"/>
              <a:t>undue health concerns.</a:t>
            </a:r>
          </a:p>
          <a:p>
            <a:r>
              <a:rPr lang="en-US" dirty="0"/>
              <a:t>Acknowledges areas of uncertainty.</a:t>
            </a:r>
          </a:p>
          <a:p>
            <a:r>
              <a:rPr lang="en-US" dirty="0"/>
              <a:t>Reassures public of intentions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Fosters </a:t>
            </a:r>
            <a:r>
              <a:rPr lang="en-US" dirty="0"/>
              <a:t>public support for actions.</a:t>
            </a:r>
          </a:p>
        </p:txBody>
      </p:sp>
      <p:sp>
        <p:nvSpPr>
          <p:cNvPr id="304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Communication</a:t>
            </a:r>
          </a:p>
        </p:txBody>
      </p:sp>
    </p:spTree>
    <p:extLst>
      <p:ext uri="{BB962C8B-B14F-4D97-AF65-F5344CB8AC3E}">
        <p14:creationId xmlns:p14="http://schemas.microsoft.com/office/powerpoint/2010/main" val="4024514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688</TotalTime>
  <Words>1180</Words>
  <Application>Microsoft Macintosh PowerPoint</Application>
  <PresentationFormat>On-screen Show (4:3)</PresentationFormat>
  <Paragraphs>244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Concourse</vt:lpstr>
      <vt:lpstr>Risk Communication and Message Mapping</vt:lpstr>
      <vt:lpstr>Sources: Risk Communication  Message Mapping</vt:lpstr>
      <vt:lpstr>“Communication Regret”</vt:lpstr>
      <vt:lpstr>Risk = Hazard + Outrage</vt:lpstr>
      <vt:lpstr>Risk = Hazard + Outrage</vt:lpstr>
      <vt:lpstr>Risk = Hazard + Outrage</vt:lpstr>
      <vt:lpstr>Risk Communication and Message Mapping</vt:lpstr>
      <vt:lpstr>Risk Communication</vt:lpstr>
      <vt:lpstr>Risk Communication</vt:lpstr>
      <vt:lpstr>Risk Communication Goals</vt:lpstr>
      <vt:lpstr>Risk Communication</vt:lpstr>
      <vt:lpstr>Evolution of Risk Communication</vt:lpstr>
      <vt:lpstr>Risk Communication</vt:lpstr>
      <vt:lpstr>Factors Affecting Risk Perception</vt:lpstr>
      <vt:lpstr>Message Mapping</vt:lpstr>
      <vt:lpstr>Key Steps for Message Mapping</vt:lpstr>
      <vt:lpstr>Key Steps for Message Mapping</vt:lpstr>
      <vt:lpstr>Process</vt:lpstr>
      <vt:lpstr>Message Mapping Team</vt:lpstr>
      <vt:lpstr>Identifying Stakeholders</vt:lpstr>
      <vt:lpstr>Core Message Map</vt:lpstr>
      <vt:lpstr>Consider When  Developing Messages</vt:lpstr>
      <vt:lpstr>Message Construction</vt:lpstr>
      <vt:lpstr>PowerPoint Presentation</vt:lpstr>
      <vt:lpstr>1N=3P</vt:lpstr>
      <vt:lpstr>IDK</vt:lpstr>
      <vt:lpstr>Bridging Statements</vt:lpstr>
      <vt:lpstr>Briefings</vt:lpstr>
      <vt:lpstr>Health Officer Risk Communication Most Effective When</vt:lpstr>
      <vt:lpstr>Message Map Examples</vt:lpstr>
      <vt:lpstr>Message Map Examples</vt:lpstr>
      <vt:lpstr>In Summary</vt:lpstr>
      <vt:lpstr>PowerPoint Presentation</vt:lpstr>
      <vt:lpstr>Exercise </vt:lpstr>
      <vt:lpstr>Exercise: Heat-related Fatality</vt:lpstr>
      <vt:lpstr>Resources</vt:lpstr>
    </vt:vector>
  </TitlesOfParts>
  <Company>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Nehls-Lowe, Henry L.</dc:creator>
  <cp:lastModifiedBy>Erin Mowlds</cp:lastModifiedBy>
  <cp:revision>65</cp:revision>
  <cp:lastPrinted>2012-07-16T15:03:32Z</cp:lastPrinted>
  <dcterms:created xsi:type="dcterms:W3CDTF">2012-07-14T20:10:48Z</dcterms:created>
  <dcterms:modified xsi:type="dcterms:W3CDTF">2014-12-16T05:22:17Z</dcterms:modified>
</cp:coreProperties>
</file>