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2" r:id="rId6"/>
    <p:sldId id="273" r:id="rId7"/>
    <p:sldId id="274" r:id="rId8"/>
    <p:sldId id="275" r:id="rId9"/>
    <p:sldId id="260" r:id="rId10"/>
    <p:sldId id="261" r:id="rId11"/>
    <p:sldId id="270" r:id="rId12"/>
    <p:sldId id="262" r:id="rId13"/>
    <p:sldId id="263" r:id="rId14"/>
    <p:sldId id="271" r:id="rId15"/>
    <p:sldId id="264" r:id="rId16"/>
    <p:sldId id="265" r:id="rId17"/>
    <p:sldId id="266" r:id="rId18"/>
    <p:sldId id="268" r:id="rId19"/>
    <p:sldId id="269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608" y="4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D78239-E096-4C6F-A659-34EF551F0854}" type="datetimeFigureOut">
              <a:rPr lang="en-US" smtClean="0"/>
              <a:t>12/12/14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1982DC-2E35-4F2B-A6C0-E1CC2A06C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97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 in the assessment</a:t>
            </a:r>
            <a:r>
              <a:rPr lang="en-US" baseline="0" dirty="0" smtClean="0"/>
              <a:t> were: attend cultural or ceremonial functions, purchase goods or services from a variety of merchants, subcontracts for services from a variety of vendors, participate in recreation or leisure time activities, participate in career awareness days, or participate in community education activities.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982DC-2E35-4F2B-A6C0-E1CC2A06C7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9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982DC-2E35-4F2B-A6C0-E1CC2A06C7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05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E5040D2-4EDE-4543-9557-A2028C59AA04}" type="datetimeFigureOut">
              <a:rPr lang="en-US" smtClean="0"/>
              <a:t>12/12/14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8817AF-367A-47AE-ADC8-1ACB4D45FF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040D2-4EDE-4543-9557-A2028C59AA04}" type="datetimeFigureOut">
              <a:rPr lang="en-US" smtClean="0"/>
              <a:t>12/12/14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8817AF-367A-47AE-ADC8-1ACB4D45FF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040D2-4EDE-4543-9557-A2028C59AA04}" type="datetimeFigureOut">
              <a:rPr lang="en-US" smtClean="0"/>
              <a:t>12/12/14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8817AF-367A-47AE-ADC8-1ACB4D45FF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040D2-4EDE-4543-9557-A2028C59AA04}" type="datetimeFigureOut">
              <a:rPr lang="en-US" smtClean="0"/>
              <a:t>12/12/14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8817AF-367A-47AE-ADC8-1ACB4D45FF2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040D2-4EDE-4543-9557-A2028C59AA04}" type="datetimeFigureOut">
              <a:rPr lang="en-US" smtClean="0"/>
              <a:t>12/12/14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8817AF-367A-47AE-ADC8-1ACB4D45FF2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040D2-4EDE-4543-9557-A2028C59AA04}" type="datetimeFigureOut">
              <a:rPr lang="en-US" smtClean="0"/>
              <a:t>12/12/14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8817AF-367A-47AE-ADC8-1ACB4D45FF2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040D2-4EDE-4543-9557-A2028C59AA04}" type="datetimeFigureOut">
              <a:rPr lang="en-US" smtClean="0"/>
              <a:t>12/12/14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8817AF-367A-47AE-ADC8-1ACB4D45FF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040D2-4EDE-4543-9557-A2028C59AA04}" type="datetimeFigureOut">
              <a:rPr lang="en-US" smtClean="0"/>
              <a:t>12/12/14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8817AF-367A-47AE-ADC8-1ACB4D45FF2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040D2-4EDE-4543-9557-A2028C59AA04}" type="datetimeFigureOut">
              <a:rPr lang="en-US" smtClean="0"/>
              <a:t>12/12/14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8817AF-367A-47AE-ADC8-1ACB4D45FF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E5040D2-4EDE-4543-9557-A2028C59AA04}" type="datetimeFigureOut">
              <a:rPr lang="en-US" smtClean="0"/>
              <a:t>12/12/14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8817AF-367A-47AE-ADC8-1ACB4D45FF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E5040D2-4EDE-4543-9557-A2028C59AA04}" type="datetimeFigureOut">
              <a:rPr lang="en-US" smtClean="0"/>
              <a:t>12/12/14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88817AF-367A-47AE-ADC8-1ACB4D45FF2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E5040D2-4EDE-4543-9557-A2028C59AA04}" type="datetimeFigureOut">
              <a:rPr lang="en-US" smtClean="0"/>
              <a:t>12/12/14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88817AF-367A-47AE-ADC8-1ACB4D45FF2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829761"/>
          </a:xfrm>
        </p:spPr>
        <p:txBody>
          <a:bodyPr>
            <a:noAutofit/>
          </a:bodyPr>
          <a:lstStyle/>
          <a:p>
            <a:r>
              <a:rPr lang="en-US" sz="4000" dirty="0" smtClean="0"/>
              <a:t>CLHO Mentorship Program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Cultural Competency</a:t>
            </a:r>
            <a:br>
              <a:rPr lang="en-US" sz="4000" dirty="0" smtClean="0"/>
            </a:br>
            <a:r>
              <a:rPr lang="en-US" sz="4000" dirty="0" smtClean="0"/>
              <a:t>12-14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3705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02291"/>
          </a:xfrm>
        </p:spPr>
        <p:txBody>
          <a:bodyPr/>
          <a:lstStyle/>
          <a:p>
            <a:r>
              <a:rPr lang="en-US" dirty="0" smtClean="0"/>
              <a:t>Leadership commitment</a:t>
            </a:r>
          </a:p>
          <a:p>
            <a:r>
              <a:rPr lang="en-US" dirty="0" smtClean="0"/>
              <a:t>Organizational buy-in</a:t>
            </a:r>
          </a:p>
          <a:p>
            <a:r>
              <a:rPr lang="en-US" dirty="0" smtClean="0"/>
              <a:t>Continuous learning</a:t>
            </a:r>
          </a:p>
          <a:p>
            <a:r>
              <a:rPr lang="en-US" dirty="0" smtClean="0"/>
              <a:t>Quality Improvement</a:t>
            </a:r>
          </a:p>
          <a:p>
            <a:r>
              <a:rPr lang="en-US" dirty="0" smtClean="0"/>
              <a:t>Self-reflection</a:t>
            </a:r>
          </a:p>
          <a:p>
            <a:r>
              <a:rPr lang="en-US" dirty="0" smtClean="0"/>
              <a:t>Partnership</a:t>
            </a:r>
          </a:p>
          <a:p>
            <a:r>
              <a:rPr lang="en-US" dirty="0" smtClean="0"/>
              <a:t>Evaluation and metrics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Achieving Cultural Competence requires…</a:t>
            </a:r>
            <a:endParaRPr lang="en-US" dirty="0"/>
          </a:p>
        </p:txBody>
      </p:sp>
      <p:pic>
        <p:nvPicPr>
          <p:cNvPr id="3075" name="Picture 3" descr="C:\Users\Murield\AppData\Local\Microsoft\Windows\INetCache\IE\U5NBU83K\MP90042253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38600"/>
            <a:ext cx="3159125" cy="2125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531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Diversity Assessment</a:t>
            </a:r>
            <a:endParaRPr lang="en-US" dirty="0"/>
          </a:p>
        </p:txBody>
      </p:sp>
      <p:pic>
        <p:nvPicPr>
          <p:cNvPr id="4098" name="Picture 2" descr="C:\Users\Murield\AppData\Local\Microsoft\Windows\INetCache\IE\BQM2VEON\MP9004265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2971800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urield\AppData\Local\Microsoft\Windows\INetCache\IE\NYP06PZG\MP90040136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2949575" cy="1965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475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02291"/>
          </a:xfrm>
        </p:spPr>
        <p:txBody>
          <a:bodyPr/>
          <a:lstStyle/>
          <a:p>
            <a:pPr lvl="1"/>
            <a:r>
              <a:rPr lang="en-US" dirty="0" smtClean="0"/>
              <a:t>How </a:t>
            </a:r>
            <a:r>
              <a:rPr lang="en-US" dirty="0" smtClean="0"/>
              <a:t>do you feel about working with other cultures?</a:t>
            </a:r>
          </a:p>
          <a:p>
            <a:pPr lvl="1"/>
            <a:r>
              <a:rPr lang="en-US" dirty="0" smtClean="0"/>
              <a:t>Where are the gaps?</a:t>
            </a:r>
          </a:p>
          <a:p>
            <a:pPr lvl="1"/>
            <a:r>
              <a:rPr lang="en-US" dirty="0" smtClean="0"/>
              <a:t>What do you need?</a:t>
            </a:r>
          </a:p>
          <a:p>
            <a:pPr lvl="1"/>
            <a:r>
              <a:rPr lang="en-US" dirty="0" smtClean="0"/>
              <a:t>Policies – What is there available for staff?</a:t>
            </a:r>
          </a:p>
          <a:p>
            <a:pPr lvl="1"/>
            <a:r>
              <a:rPr lang="en-US" dirty="0" smtClean="0"/>
              <a:t>What social supports are available for clients?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Knowledge of Diverse Communities</a:t>
            </a:r>
            <a:endParaRPr lang="en-US" dirty="0"/>
          </a:p>
        </p:txBody>
      </p:sp>
      <p:pic>
        <p:nvPicPr>
          <p:cNvPr id="6146" name="Picture 2" descr="C:\Users\Murield\AppData\Local\Microsoft\Windows\INetCache\IE\NYP06PZG\MP90040681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2514956" cy="1675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564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691"/>
          </a:xfrm>
        </p:spPr>
        <p:txBody>
          <a:bodyPr>
            <a:normAutofit/>
          </a:bodyPr>
          <a:lstStyle/>
          <a:p>
            <a:r>
              <a:rPr lang="en-US" dirty="0" smtClean="0"/>
              <a:t>Mission Statement-incorporates cultural and linguistic competence</a:t>
            </a:r>
          </a:p>
          <a:p>
            <a:r>
              <a:rPr lang="en-US" dirty="0" smtClean="0"/>
              <a:t>Practice Model incorporates Culture </a:t>
            </a:r>
          </a:p>
          <a:p>
            <a:r>
              <a:rPr lang="en-US" dirty="0" smtClean="0"/>
              <a:t>Quality Improvement</a:t>
            </a:r>
          </a:p>
          <a:p>
            <a:r>
              <a:rPr lang="en-US" dirty="0" smtClean="0"/>
              <a:t>Staff felt that we are strong in advocacy for clients of diverse backgrounds </a:t>
            </a:r>
          </a:p>
          <a:p>
            <a:pPr marL="6858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Philosophy</a:t>
            </a:r>
            <a:endParaRPr lang="en-US" dirty="0"/>
          </a:p>
        </p:txBody>
      </p:sp>
      <p:pic>
        <p:nvPicPr>
          <p:cNvPr id="7170" name="Picture 2" descr="C:\Users\Murield\AppData\Local\Microsoft\Windows\INetCache\IE\BQM2VEON\MP90040103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00600"/>
            <a:ext cx="2155825" cy="1436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327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r>
              <a:rPr lang="en-US" dirty="0"/>
              <a:t>Review processes for delivery of services and </a:t>
            </a:r>
            <a:r>
              <a:rPr lang="en-US" dirty="0" smtClean="0"/>
              <a:t>procedures </a:t>
            </a:r>
            <a:endParaRPr lang="en-US" dirty="0"/>
          </a:p>
          <a:p>
            <a:r>
              <a:rPr lang="en-US" dirty="0"/>
              <a:t>Community participation in </a:t>
            </a:r>
            <a:r>
              <a:rPr lang="en-US" dirty="0" smtClean="0"/>
              <a:t>programming through consumer  questionnaires</a:t>
            </a:r>
            <a:endParaRPr lang="en-US" dirty="0"/>
          </a:p>
          <a:p>
            <a:r>
              <a:rPr lang="en-US" dirty="0"/>
              <a:t>Décor in the building?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Philosophy</a:t>
            </a:r>
            <a:endParaRPr lang="en-US" dirty="0"/>
          </a:p>
        </p:txBody>
      </p:sp>
      <p:pic>
        <p:nvPicPr>
          <p:cNvPr id="8194" name="Picture 2" descr="C:\Users\Murield\AppData\Local\Microsoft\Windows\INetCache\IE\NYP06PZG\MC9004419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63" y="4346575"/>
            <a:ext cx="1727200" cy="1733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urield\AppData\Local\Microsoft\Windows\INetCache\IE\NYP06PZG\MC9004419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4094163"/>
            <a:ext cx="17272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872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78491"/>
          </a:xfrm>
        </p:spPr>
        <p:txBody>
          <a:bodyPr/>
          <a:lstStyle/>
          <a:p>
            <a:r>
              <a:rPr lang="en-US" dirty="0" smtClean="0"/>
              <a:t>Does your agency identify opportunities for you to be involved </a:t>
            </a:r>
            <a:r>
              <a:rPr lang="en-US" dirty="0"/>
              <a:t>in </a:t>
            </a:r>
            <a:r>
              <a:rPr lang="en-US" dirty="0" smtClean="0"/>
              <a:t>diverse </a:t>
            </a:r>
            <a:r>
              <a:rPr lang="en-US" dirty="0"/>
              <a:t>c</a:t>
            </a:r>
            <a:r>
              <a:rPr lang="en-US" dirty="0" smtClean="0"/>
              <a:t>ommunities? </a:t>
            </a:r>
          </a:p>
          <a:p>
            <a:r>
              <a:rPr lang="en-US" dirty="0" smtClean="0"/>
              <a:t>Does your agency identify opportunities to share with colleagues your experiences and knowledge about diverse communities?</a:t>
            </a:r>
            <a:endParaRPr lang="en-US" dirty="0"/>
          </a:p>
          <a:p>
            <a:r>
              <a:rPr lang="en-US" dirty="0" smtClean="0"/>
              <a:t>Do policies exist?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Personal Involvement in Diverse Communities</a:t>
            </a:r>
            <a:endParaRPr lang="en-US" dirty="0"/>
          </a:p>
        </p:txBody>
      </p:sp>
      <p:pic>
        <p:nvPicPr>
          <p:cNvPr id="9218" name="Picture 2" descr="C:\Users\Murield\AppData\Local\Microsoft\Windows\INetCache\IE\NYP06PZG\MC90028898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60875"/>
            <a:ext cx="4364038" cy="183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21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your agency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ollaborate with community based organizations in region?</a:t>
            </a:r>
          </a:p>
          <a:p>
            <a:pPr lvl="1"/>
            <a:r>
              <a:rPr lang="en-US" dirty="0" smtClean="0"/>
              <a:t>Establish formal relationships?</a:t>
            </a:r>
          </a:p>
          <a:p>
            <a:pPr lvl="1"/>
            <a:r>
              <a:rPr lang="en-US" dirty="0" smtClean="0"/>
              <a:t>Use resource materials that are culturally and linguistically appropriate?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Resources and Linkages</a:t>
            </a:r>
            <a:endParaRPr lang="en-US" dirty="0"/>
          </a:p>
        </p:txBody>
      </p:sp>
      <p:pic>
        <p:nvPicPr>
          <p:cNvPr id="10242" name="Picture 2" descr="C:\Users\Murield\AppData\Local\Microsoft\Windows\INetCache\IE\NYP06PZG\MP90038778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57600"/>
            <a:ext cx="2133600" cy="2990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59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diverse are the staff?</a:t>
            </a:r>
          </a:p>
          <a:p>
            <a:r>
              <a:rPr lang="en-US" dirty="0" smtClean="0"/>
              <a:t>Are there incentives for improvement of cultural competence?</a:t>
            </a:r>
          </a:p>
          <a:p>
            <a:r>
              <a:rPr lang="en-US" dirty="0" smtClean="0"/>
              <a:t>Are there procedures in place to achieve culturally and linguistically competent workforce?</a:t>
            </a:r>
          </a:p>
          <a:p>
            <a:r>
              <a:rPr lang="en-US" dirty="0" smtClean="0"/>
              <a:t>Is there training for cultural diversity?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Human Resources</a:t>
            </a:r>
            <a:endParaRPr lang="en-US" dirty="0"/>
          </a:p>
        </p:txBody>
      </p:sp>
      <p:pic>
        <p:nvPicPr>
          <p:cNvPr id="11268" name="Picture 4" descr="C:\Users\Murield\AppData\Local\Microsoft\Windows\INetCache\IE\OWVGQ2NH\MP90042442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953000"/>
            <a:ext cx="2247900" cy="1649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081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Cultural Diversity in assessment of clients needs?</a:t>
            </a:r>
          </a:p>
          <a:p>
            <a:r>
              <a:rPr lang="en-US" dirty="0" smtClean="0"/>
              <a:t>Interpreters?</a:t>
            </a:r>
          </a:p>
          <a:p>
            <a:pPr lvl="1"/>
            <a:r>
              <a:rPr lang="en-US" dirty="0" smtClean="0"/>
              <a:t>Policy for use of interpreters, etc. for clients?</a:t>
            </a:r>
          </a:p>
          <a:p>
            <a:pPr lvl="1"/>
            <a:r>
              <a:rPr lang="en-US" dirty="0" smtClean="0"/>
              <a:t>Quality of interpreter services?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Clinical Practice</a:t>
            </a:r>
            <a:endParaRPr lang="en-US" dirty="0"/>
          </a:p>
        </p:txBody>
      </p:sp>
      <p:pic>
        <p:nvPicPr>
          <p:cNvPr id="12290" name="Picture 2" descr="C:\Users\Murield\AppData\Local\Microsoft\Windows\INetCache\IE\NYP06PZG\MP90042301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38600"/>
            <a:ext cx="2590800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657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78491"/>
          </a:xfrm>
        </p:spPr>
        <p:txBody>
          <a:bodyPr/>
          <a:lstStyle/>
          <a:p>
            <a:r>
              <a:rPr lang="en-US" dirty="0" smtClean="0"/>
              <a:t>Analysis or formation of organizational policy </a:t>
            </a:r>
          </a:p>
          <a:p>
            <a:r>
              <a:rPr lang="en-US" dirty="0" smtClean="0"/>
              <a:t>Cultural groups served?</a:t>
            </a:r>
          </a:p>
          <a:p>
            <a:r>
              <a:rPr lang="en-US" dirty="0" smtClean="0"/>
              <a:t>What groups do you feel the most proficient?</a:t>
            </a:r>
          </a:p>
          <a:p>
            <a:r>
              <a:rPr lang="en-US" dirty="0" smtClean="0"/>
              <a:t>What groups do you feel the least proficient?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Demographic Information</a:t>
            </a:r>
            <a:endParaRPr lang="en-US" dirty="0"/>
          </a:p>
        </p:txBody>
      </p:sp>
      <p:pic>
        <p:nvPicPr>
          <p:cNvPr id="13314" name="Picture 2" descr="C:\Users\Murield\AppData\Local\Microsoft\Windows\INetCache\IE\OWVGQ2NH\MC90030360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67200"/>
            <a:ext cx="2438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16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024744" cy="6487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Dimensions of Diversity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0"/>
            <a:ext cx="5029200" cy="483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543800" y="6206319"/>
            <a:ext cx="1447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400" dirty="0" err="1" smtClean="0"/>
              <a:t>Gardenswartz</a:t>
            </a:r>
            <a:r>
              <a:rPr lang="en-US" sz="1400" dirty="0" smtClean="0"/>
              <a:t> &amp; Rowe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56408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691"/>
          </a:xfrm>
        </p:spPr>
        <p:txBody>
          <a:bodyPr/>
          <a:lstStyle/>
          <a:p>
            <a:r>
              <a:rPr lang="en-US" dirty="0" smtClean="0"/>
              <a:t>Lifelong process to:</a:t>
            </a:r>
          </a:p>
          <a:p>
            <a:pPr lvl="1"/>
            <a:r>
              <a:rPr lang="en-US" dirty="0" smtClean="0"/>
              <a:t>Examine values and beliefs</a:t>
            </a:r>
          </a:p>
          <a:p>
            <a:pPr lvl="1"/>
            <a:r>
              <a:rPr lang="en-US" dirty="0" smtClean="0"/>
              <a:t>Develop and apply an inclusive approach</a:t>
            </a:r>
          </a:p>
          <a:p>
            <a:pPr lvl="1"/>
            <a:r>
              <a:rPr lang="en-US" dirty="0" smtClean="0"/>
              <a:t>Recognize the context and complexities of provider-client interactions</a:t>
            </a:r>
          </a:p>
          <a:p>
            <a:pPr lvl="1"/>
            <a:r>
              <a:rPr lang="en-US" dirty="0" smtClean="0"/>
              <a:t>Preserve the dignity of individuals, families and communities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Cultural Competence</a:t>
            </a:r>
            <a:endParaRPr lang="en-US" dirty="0"/>
          </a:p>
        </p:txBody>
      </p:sp>
      <p:pic>
        <p:nvPicPr>
          <p:cNvPr id="5122" name="Picture 2" descr="C:\Users\Murield\AppData\Local\Microsoft\Windows\INetCache\IE\OWVGQ2NH\MP90044871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9" y="5105400"/>
            <a:ext cx="1322144" cy="1293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04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Why Does Cultural Competence Matter?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557563"/>
              </p:ext>
            </p:extLst>
          </p:nvPr>
        </p:nvGraphicFramePr>
        <p:xfrm>
          <a:off x="1219200" y="1524000"/>
          <a:ext cx="66675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750"/>
                <a:gridCol w="3333750"/>
              </a:tblGrid>
              <a:tr h="872067">
                <a:tc>
                  <a:txBody>
                    <a:bodyPr/>
                    <a:lstStyle/>
                    <a:p>
                      <a:r>
                        <a:rPr lang="en-US" dirty="0" smtClean="0"/>
                        <a:t>Race/Ethnicity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Percentage in Your County County (N=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</a:t>
                      </a:r>
                      <a:r>
                        <a:rPr lang="en-US" dirty="0" smtClean="0"/>
                        <a:t>  )</a:t>
                      </a:r>
                    </a:p>
                    <a:p>
                      <a:r>
                        <a:rPr lang="en-US" dirty="0" smtClean="0"/>
                        <a:t>Figure out</a:t>
                      </a:r>
                      <a:r>
                        <a:rPr lang="en-US" baseline="0" dirty="0" smtClean="0"/>
                        <a:t> your %’s</a:t>
                      </a:r>
                      <a:endParaRPr lang="en-US" dirty="0"/>
                    </a:p>
                  </a:txBody>
                  <a:tcPr/>
                </a:tc>
              </a:tr>
              <a:tr h="348827">
                <a:tc>
                  <a:txBody>
                    <a:bodyPr/>
                    <a:lstStyle/>
                    <a:p>
                      <a:r>
                        <a:rPr lang="en-US" dirty="0" smtClean="0"/>
                        <a:t>White, alone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89.0</a:t>
                      </a:r>
                      <a:endParaRPr lang="en-US" dirty="0"/>
                    </a:p>
                  </a:txBody>
                  <a:tcPr/>
                </a:tc>
              </a:tr>
              <a:tr h="610447">
                <a:tc>
                  <a:txBody>
                    <a:bodyPr/>
                    <a:lstStyle/>
                    <a:p>
                      <a:r>
                        <a:rPr lang="en-US" dirty="0" smtClean="0"/>
                        <a:t>Black or African American,</a:t>
                      </a:r>
                      <a:r>
                        <a:rPr lang="en-US" baseline="0" dirty="0" smtClean="0"/>
                        <a:t> alone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</a:tr>
              <a:tr h="610447">
                <a:tc>
                  <a:txBody>
                    <a:bodyPr/>
                    <a:lstStyle/>
                    <a:p>
                      <a:r>
                        <a:rPr lang="en-US" dirty="0" smtClean="0"/>
                        <a:t>American Indian or Alaska Native,</a:t>
                      </a:r>
                      <a:r>
                        <a:rPr lang="en-US" baseline="0" dirty="0" smtClean="0"/>
                        <a:t> alone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/>
                </a:tc>
              </a:tr>
              <a:tr h="348827">
                <a:tc>
                  <a:txBody>
                    <a:bodyPr/>
                    <a:lstStyle/>
                    <a:p>
                      <a:r>
                        <a:rPr lang="en-US" dirty="0" smtClean="0"/>
                        <a:t>Asian, alone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</a:tr>
              <a:tr h="610447">
                <a:tc>
                  <a:txBody>
                    <a:bodyPr/>
                    <a:lstStyle/>
                    <a:p>
                      <a:r>
                        <a:rPr lang="en-US" dirty="0" smtClean="0"/>
                        <a:t>Native Hawaiian and Other Pacific</a:t>
                      </a:r>
                      <a:r>
                        <a:rPr lang="en-US" baseline="0" dirty="0" smtClean="0"/>
                        <a:t> Islander, alone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</a:tr>
              <a:tr h="348827">
                <a:tc>
                  <a:txBody>
                    <a:bodyPr/>
                    <a:lstStyle/>
                    <a:p>
                      <a:r>
                        <a:rPr lang="en-US" dirty="0" smtClean="0"/>
                        <a:t>Two or</a:t>
                      </a:r>
                      <a:r>
                        <a:rPr lang="en-US" baseline="0" dirty="0" smtClean="0"/>
                        <a:t> More Races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/>
                </a:tc>
              </a:tr>
              <a:tr h="348827">
                <a:tc>
                  <a:txBody>
                    <a:bodyPr/>
                    <a:lstStyle/>
                    <a:p>
                      <a:r>
                        <a:rPr lang="en-US" dirty="0" smtClean="0"/>
                        <a:t>Some other race, alone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</a:tr>
              <a:tr h="610447">
                <a:tc>
                  <a:txBody>
                    <a:bodyPr/>
                    <a:lstStyle/>
                    <a:p>
                      <a:r>
                        <a:rPr lang="en-US" dirty="0" smtClean="0"/>
                        <a:t>Hispanic or Latino (of any race)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525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Why Does Cultural Competence Matter?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327090"/>
              </p:ext>
            </p:extLst>
          </p:nvPr>
        </p:nvGraphicFramePr>
        <p:xfrm>
          <a:off x="762000" y="2219960"/>
          <a:ext cx="76962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100"/>
                <a:gridCol w="3848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Income</a:t>
                      </a:r>
                      <a:r>
                        <a:rPr lang="en-US" baseline="0" dirty="0" smtClean="0"/>
                        <a:t> Distribution of Families (in dollars)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Percentage in County</a:t>
                      </a:r>
                    </a:p>
                    <a:p>
                      <a:r>
                        <a:rPr lang="en-US" dirty="0" smtClean="0"/>
                        <a:t>(N=         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Less than 24,999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25,000-49,000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50,000-74,999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75,000-99,999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100,000-149,000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150,000-199,000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200,000 or more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Median</a:t>
                      </a:r>
                      <a:r>
                        <a:rPr lang="en-US" baseline="0" dirty="0" smtClean="0"/>
                        <a:t> Family Income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$45,132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302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Why Does Cultural Competence Matter?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258956"/>
              </p:ext>
            </p:extLst>
          </p:nvPr>
        </p:nvGraphicFramePr>
        <p:xfrm>
          <a:off x="762000" y="2641600"/>
          <a:ext cx="76962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100"/>
                <a:gridCol w="3848100"/>
              </a:tblGrid>
              <a:tr h="482600">
                <a:tc>
                  <a:txBody>
                    <a:bodyPr/>
                    <a:lstStyle/>
                    <a:p>
                      <a:r>
                        <a:rPr lang="en-US" dirty="0" smtClean="0"/>
                        <a:t>Disabled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Percentage in County</a:t>
                      </a:r>
                    </a:p>
                    <a:p>
                      <a:r>
                        <a:rPr lang="en-US" dirty="0" smtClean="0"/>
                        <a:t>Figure </a:t>
                      </a:r>
                      <a:r>
                        <a:rPr lang="en-US" baseline="0" dirty="0" smtClean="0"/>
                        <a:t> Yours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(N=20,638)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Under</a:t>
                      </a:r>
                      <a:r>
                        <a:rPr lang="en-US" baseline="0" dirty="0" smtClean="0"/>
                        <a:t> 18 years (N=4,322)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18-64 years (N=11,802)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65 years and over (N=4,514)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42.1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025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Why Does Cultural Competence Matter?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222312"/>
              </p:ext>
            </p:extLst>
          </p:nvPr>
        </p:nvGraphicFramePr>
        <p:xfrm>
          <a:off x="762000" y="1981200"/>
          <a:ext cx="76962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100"/>
                <a:gridCol w="3848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Age (in years)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Percentage in County (N=20,978) Example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0-9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10-19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20-29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30-39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40-49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50-59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60-69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70-79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80 and</a:t>
                      </a:r>
                      <a:r>
                        <a:rPr lang="en-US" baseline="0" dirty="0" smtClean="0"/>
                        <a:t> over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4.6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Median Age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47.2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15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Why Does Cultural Competence Matter?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501653"/>
              </p:ext>
            </p:extLst>
          </p:nvPr>
        </p:nvGraphicFramePr>
        <p:xfrm>
          <a:off x="762000" y="2219960"/>
          <a:ext cx="76962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100"/>
                <a:gridCol w="3848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Educational</a:t>
                      </a:r>
                      <a:r>
                        <a:rPr lang="en-US" baseline="0" dirty="0" smtClean="0"/>
                        <a:t> Attainment 25 years and 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Percentage in Counties</a:t>
                      </a:r>
                    </a:p>
                    <a:p>
                      <a:r>
                        <a:rPr lang="en-US" dirty="0" smtClean="0"/>
                        <a:t>(N=15,145) Example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Less than 9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-12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grade, no diploma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 school graduate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Some college, no degree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Associate’s degree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Bachelor’s degree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Graduate or professional</a:t>
                      </a:r>
                      <a:r>
                        <a:rPr lang="en-US" baseline="0" dirty="0" smtClean="0"/>
                        <a:t> degree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331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26091"/>
          </a:xfrm>
        </p:spPr>
        <p:txBody>
          <a:bodyPr/>
          <a:lstStyle/>
          <a:p>
            <a:r>
              <a:rPr lang="en-US" dirty="0" smtClean="0"/>
              <a:t>Easy to do in three short steps</a:t>
            </a:r>
          </a:p>
          <a:p>
            <a:r>
              <a:rPr lang="en-US" dirty="0" smtClean="0"/>
              <a:t>“One size fits all”</a:t>
            </a:r>
          </a:p>
          <a:p>
            <a:r>
              <a:rPr lang="en-US" dirty="0" smtClean="0"/>
              <a:t>A task you can delegate to someone else</a:t>
            </a:r>
          </a:p>
          <a:p>
            <a:r>
              <a:rPr lang="en-US" dirty="0" smtClean="0"/>
              <a:t>Summed up in a 2 page article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Cultural Competence Training is not……</a:t>
            </a:r>
            <a:endParaRPr lang="en-US" dirty="0"/>
          </a:p>
        </p:txBody>
      </p:sp>
      <p:pic>
        <p:nvPicPr>
          <p:cNvPr id="2050" name="Picture 2" descr="C:\Users\Murield\AppData\Local\Microsoft\Windows\INetCache\IE\NYP06PZG\MP90042768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19600"/>
            <a:ext cx="2495478" cy="1877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581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539</TotalTime>
  <Words>705</Words>
  <Application>Microsoft Macintosh PowerPoint</Application>
  <PresentationFormat>On-screen Show (4:3)</PresentationFormat>
  <Paragraphs>158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CLHO Mentorship Program  Cultural Competency 12-14</vt:lpstr>
      <vt:lpstr>Dimensions of Diversity</vt:lpstr>
      <vt:lpstr>Cultural Competence</vt:lpstr>
      <vt:lpstr>Why Does Cultural Competence Matter?</vt:lpstr>
      <vt:lpstr>Why Does Cultural Competence Matter?</vt:lpstr>
      <vt:lpstr>Why Does Cultural Competence Matter?</vt:lpstr>
      <vt:lpstr>Why Does Cultural Competence Matter?</vt:lpstr>
      <vt:lpstr>Why Does Cultural Competence Matter?</vt:lpstr>
      <vt:lpstr>What Cultural Competence Training is not……</vt:lpstr>
      <vt:lpstr>Achieving Cultural Competence requires…</vt:lpstr>
      <vt:lpstr>Diversity Assessment</vt:lpstr>
      <vt:lpstr>Knowledge of Diverse Communities</vt:lpstr>
      <vt:lpstr>Organizational Philosophy</vt:lpstr>
      <vt:lpstr>Organizational Philosophy</vt:lpstr>
      <vt:lpstr>Personal Involvement in Diverse Communities</vt:lpstr>
      <vt:lpstr>Resources and Linkages</vt:lpstr>
      <vt:lpstr>Human Resources</vt:lpstr>
      <vt:lpstr>Clinical Practice</vt:lpstr>
      <vt:lpstr>Demographic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Competence</dc:title>
  <dc:creator>Murield</dc:creator>
  <cp:lastModifiedBy>Erin Mowlds</cp:lastModifiedBy>
  <cp:revision>34</cp:revision>
  <cp:lastPrinted>2014-01-13T16:32:47Z</cp:lastPrinted>
  <dcterms:created xsi:type="dcterms:W3CDTF">2013-12-30T01:41:03Z</dcterms:created>
  <dcterms:modified xsi:type="dcterms:W3CDTF">2014-12-13T00:46:41Z</dcterms:modified>
</cp:coreProperties>
</file>