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Lst>
  <p:notesMasterIdLst>
    <p:notesMasterId r:id="rId26"/>
  </p:notesMasterIdLst>
  <p:handoutMasterIdLst>
    <p:handoutMasterId r:id="rId27"/>
  </p:handoutMasterIdLst>
  <p:sldIdLst>
    <p:sldId id="302" r:id="rId2"/>
    <p:sldId id="285" r:id="rId3"/>
    <p:sldId id="304" r:id="rId4"/>
    <p:sldId id="287" r:id="rId5"/>
    <p:sldId id="286" r:id="rId6"/>
    <p:sldId id="305" r:id="rId7"/>
    <p:sldId id="303" r:id="rId8"/>
    <p:sldId id="306" r:id="rId9"/>
    <p:sldId id="307" r:id="rId10"/>
    <p:sldId id="308" r:id="rId11"/>
    <p:sldId id="309" r:id="rId12"/>
    <p:sldId id="310" r:id="rId13"/>
    <p:sldId id="311" r:id="rId14"/>
    <p:sldId id="312" r:id="rId15"/>
    <p:sldId id="314" r:id="rId16"/>
    <p:sldId id="288" r:id="rId17"/>
    <p:sldId id="315" r:id="rId18"/>
    <p:sldId id="289" r:id="rId19"/>
    <p:sldId id="316" r:id="rId20"/>
    <p:sldId id="290" r:id="rId21"/>
    <p:sldId id="317" r:id="rId22"/>
    <p:sldId id="291" r:id="rId23"/>
    <p:sldId id="318" r:id="rId24"/>
    <p:sldId id="313" r:id="rId25"/>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FFCC"/>
    <a:srgbClr val="FFFF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29" autoAdjust="0"/>
  </p:normalViewPr>
  <p:slideViewPr>
    <p:cSldViewPr>
      <p:cViewPr>
        <p:scale>
          <a:sx n="63" d="100"/>
          <a:sy n="63" d="100"/>
        </p:scale>
        <p:origin x="-3024" y="-113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vl1pPr>
          </a:lstStyle>
          <a:p>
            <a:endParaRPr lang="en-US"/>
          </a:p>
        </p:txBody>
      </p:sp>
      <p:sp>
        <p:nvSpPr>
          <p:cNvPr id="34819"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vl1pPr>
          </a:lstStyle>
          <a:p>
            <a:endParaRPr lang="en-US"/>
          </a:p>
        </p:txBody>
      </p:sp>
      <p:sp>
        <p:nvSpPr>
          <p:cNvPr id="34820"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vl1pPr>
          </a:lstStyle>
          <a:p>
            <a:endParaRPr lang="en-US"/>
          </a:p>
        </p:txBody>
      </p:sp>
      <p:sp>
        <p:nvSpPr>
          <p:cNvPr id="34821"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vl1pPr>
          </a:lstStyle>
          <a:p>
            <a:fld id="{CC04C231-FBFA-4901-9668-B42BC7C83E60}" type="slidenum">
              <a:rPr lang="en-US"/>
              <a:pPr/>
              <a:t>‹#›</a:t>
            </a:fld>
            <a:endParaRPr lang="en-US"/>
          </a:p>
        </p:txBody>
      </p:sp>
    </p:spTree>
    <p:extLst>
      <p:ext uri="{BB962C8B-B14F-4D97-AF65-F5344CB8AC3E}">
        <p14:creationId xmlns:p14="http://schemas.microsoft.com/office/powerpoint/2010/main" val="11146452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vl1pPr>
          </a:lstStyle>
          <a:p>
            <a:endParaRPr lang="en-US"/>
          </a:p>
        </p:txBody>
      </p:sp>
      <p:sp>
        <p:nvSpPr>
          <p:cNvPr id="33795"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vl1pPr>
          </a:lstStyle>
          <a:p>
            <a:endParaRPr lang="en-US"/>
          </a:p>
        </p:txBody>
      </p:sp>
      <p:sp>
        <p:nvSpPr>
          <p:cNvPr id="3379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p:spPr>
      </p:sp>
      <p:sp>
        <p:nvSpPr>
          <p:cNvPr id="33797"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3798"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vl1pPr>
          </a:lstStyle>
          <a:p>
            <a:endParaRPr lang="en-US"/>
          </a:p>
        </p:txBody>
      </p:sp>
      <p:sp>
        <p:nvSpPr>
          <p:cNvPr id="33799"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vl1pPr>
          </a:lstStyle>
          <a:p>
            <a:fld id="{74F5148A-4112-4650-ADFB-E071BA821419}" type="slidenum">
              <a:rPr lang="en-US"/>
              <a:pPr/>
              <a:t>‹#›</a:t>
            </a:fld>
            <a:endParaRPr lang="en-US"/>
          </a:p>
        </p:txBody>
      </p:sp>
    </p:spTree>
    <p:extLst>
      <p:ext uri="{BB962C8B-B14F-4D97-AF65-F5344CB8AC3E}">
        <p14:creationId xmlns:p14="http://schemas.microsoft.com/office/powerpoint/2010/main" val="260804632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0260473-7EEB-4DCC-A491-551ACD851F14}" type="slidenum">
              <a:rPr lang="en-US"/>
              <a:pPr/>
              <a:t>1</a:t>
            </a:fld>
            <a:endParaRPr lang="en-US"/>
          </a:p>
        </p:txBody>
      </p:sp>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37029C-2E8D-402B-8141-EBC36FB196F6}" type="slidenum">
              <a:rPr lang="en-US"/>
              <a:pPr/>
              <a:t>10</a:t>
            </a:fld>
            <a:endParaRPr lang="en-US"/>
          </a:p>
        </p:txBody>
      </p:sp>
      <p:sp>
        <p:nvSpPr>
          <p:cNvPr id="115714" name="Rectangle 2"/>
          <p:cNvSpPr>
            <a:spLocks noGrp="1" noRot="1" noChangeAspect="1" noChangeArrowheads="1" noTextEdit="1"/>
          </p:cNvSpPr>
          <p:nvPr>
            <p:ph type="sldImg"/>
          </p:nvPr>
        </p:nvSpPr>
        <p:spPr>
          <a:ln/>
        </p:spPr>
      </p:sp>
      <p:sp>
        <p:nvSpPr>
          <p:cNvPr id="1157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EF842A-A8F9-4FF9-9B2D-147F0799D04C}" type="slidenum">
              <a:rPr lang="en-US"/>
              <a:pPr/>
              <a:t>11</a:t>
            </a:fld>
            <a:endParaRPr lang="en-US"/>
          </a:p>
        </p:txBody>
      </p:sp>
      <p:sp>
        <p:nvSpPr>
          <p:cNvPr id="116738" name="Rectangle 2"/>
          <p:cNvSpPr>
            <a:spLocks noGrp="1" noRot="1" noChangeAspect="1" noChangeArrowheads="1" noTextEdit="1"/>
          </p:cNvSpPr>
          <p:nvPr>
            <p:ph type="sldImg"/>
          </p:nvPr>
        </p:nvSpPr>
        <p:spPr>
          <a:ln/>
        </p:spPr>
      </p:sp>
      <p:sp>
        <p:nvSpPr>
          <p:cNvPr id="1167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9402D9-E800-4AE7-90BE-03C9A203188C}" type="slidenum">
              <a:rPr lang="en-US"/>
              <a:pPr/>
              <a:t>12</a:t>
            </a:fld>
            <a:endParaRPr lang="en-US"/>
          </a:p>
        </p:txBody>
      </p:sp>
      <p:sp>
        <p:nvSpPr>
          <p:cNvPr id="117762" name="Rectangle 2"/>
          <p:cNvSpPr>
            <a:spLocks noGrp="1" noRot="1" noChangeAspect="1" noChangeArrowheads="1" noTextEdit="1"/>
          </p:cNvSpPr>
          <p:nvPr>
            <p:ph type="sldImg"/>
          </p:nvPr>
        </p:nvSpPr>
        <p:spPr>
          <a:ln/>
        </p:spPr>
      </p:sp>
      <p:sp>
        <p:nvSpPr>
          <p:cNvPr id="1177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E8F807C-ED17-4F3D-8699-B4C027563D31}" type="slidenum">
              <a:rPr lang="en-US"/>
              <a:pPr/>
              <a:t>13</a:t>
            </a:fld>
            <a:endParaRPr lang="en-US"/>
          </a:p>
        </p:txBody>
      </p:sp>
      <p:sp>
        <p:nvSpPr>
          <p:cNvPr id="118786" name="Rectangle 2"/>
          <p:cNvSpPr>
            <a:spLocks noGrp="1" noRot="1" noChangeAspect="1" noChangeArrowheads="1" noTextEdit="1"/>
          </p:cNvSpPr>
          <p:nvPr>
            <p:ph type="sldImg"/>
          </p:nvPr>
        </p:nvSpPr>
        <p:spPr>
          <a:ln/>
        </p:spPr>
      </p:sp>
      <p:sp>
        <p:nvSpPr>
          <p:cNvPr id="1187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C9665AD-5764-4FF7-AA2B-C3527D5C3F09}" type="slidenum">
              <a:rPr lang="en-US"/>
              <a:pPr/>
              <a:t>14</a:t>
            </a:fld>
            <a:endParaRPr lang="en-US"/>
          </a:p>
        </p:txBody>
      </p:sp>
      <p:sp>
        <p:nvSpPr>
          <p:cNvPr id="121858" name="Rectangle 2"/>
          <p:cNvSpPr>
            <a:spLocks noGrp="1" noRot="1" noChangeAspect="1" noChangeArrowheads="1" noTextEdit="1"/>
          </p:cNvSpPr>
          <p:nvPr>
            <p:ph type="sldImg"/>
          </p:nvPr>
        </p:nvSpPr>
        <p:spPr>
          <a:ln/>
        </p:spPr>
      </p:sp>
      <p:sp>
        <p:nvSpPr>
          <p:cNvPr id="1218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0F8477-6415-4F85-8FF2-280926FDDE01}" type="slidenum">
              <a:rPr lang="en-US"/>
              <a:pPr/>
              <a:t>16</a:t>
            </a:fld>
            <a:endParaRPr lang="en-US"/>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903BCA-9DD6-404D-9297-77ACBA87ED48}" type="slidenum">
              <a:rPr lang="en-US"/>
              <a:pPr/>
              <a:t>18</a:t>
            </a:fld>
            <a:endParaRPr lang="en-US"/>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BC0954-DD88-4311-AA2B-AA4B6B747086}" type="slidenum">
              <a:rPr lang="en-US"/>
              <a:pPr/>
              <a:t>20</a:t>
            </a:fld>
            <a:endParaRPr lang="en-US"/>
          </a:p>
        </p:txBody>
      </p:sp>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88D2B2-0412-4C68-819E-5EC24A31E9DA}" type="slidenum">
              <a:rPr lang="en-US"/>
              <a:pPr/>
              <a:t>22</a:t>
            </a:fld>
            <a:endParaRPr lang="en-US"/>
          </a:p>
        </p:txBody>
      </p:sp>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25B963-8AEB-4F61-8EF5-132ACA662DA7}" type="slidenum">
              <a:rPr lang="en-US"/>
              <a:pPr/>
              <a:t>24</a:t>
            </a:fld>
            <a:endParaRPr lang="en-US"/>
          </a:p>
        </p:txBody>
      </p:sp>
      <p:sp>
        <p:nvSpPr>
          <p:cNvPr id="122882" name="Rectangle 2"/>
          <p:cNvSpPr>
            <a:spLocks noGrp="1" noRot="1" noChangeAspect="1" noChangeArrowheads="1" noTextEdit="1"/>
          </p:cNvSpPr>
          <p:nvPr>
            <p:ph type="sldImg"/>
          </p:nvPr>
        </p:nvSpPr>
        <p:spPr>
          <a:ln/>
        </p:spPr>
      </p:sp>
      <p:sp>
        <p:nvSpPr>
          <p:cNvPr id="1228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4A7873F-B58F-4F34-A337-2380B879CC2B}" type="slidenum">
              <a:rPr lang="en-US"/>
              <a:pPr/>
              <a:t>2</a:t>
            </a:fld>
            <a:endParaRPr lang="en-US"/>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27310F-5BA8-43FB-A7DC-5ADBC2700CCC}" type="slidenum">
              <a:rPr lang="en-US"/>
              <a:pPr/>
              <a:t>3</a:t>
            </a:fld>
            <a:endParaRPr lang="en-US"/>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33C97B-34F7-4457-BB76-B90956D268CA}" type="slidenum">
              <a:rPr lang="en-US"/>
              <a:pPr/>
              <a:t>4</a:t>
            </a:fld>
            <a:endParaRPr lang="en-US"/>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CEA81E-66B7-4283-B4B8-AF30EF74D0BC}" type="slidenum">
              <a:rPr lang="en-US"/>
              <a:pPr/>
              <a:t>5</a:t>
            </a:fld>
            <a:endParaRPr lang="en-US"/>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048793-4298-4A40-AA9A-249E55920CB2}" type="slidenum">
              <a:rPr lang="en-US"/>
              <a:pPr/>
              <a:t>6</a:t>
            </a:fld>
            <a:endParaRPr lang="en-US"/>
          </a:p>
        </p:txBody>
      </p:sp>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15E081-0D3A-4BD1-BDD8-EB318DB28809}" type="slidenum">
              <a:rPr lang="en-US"/>
              <a:pPr/>
              <a:t>7</a:t>
            </a:fld>
            <a:endParaRPr lang="en-US"/>
          </a:p>
        </p:txBody>
      </p:sp>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640765-3C6E-4BE2-A22A-BECDAECBA6DD}" type="slidenum">
              <a:rPr lang="en-US"/>
              <a:pPr/>
              <a:t>8</a:t>
            </a:fld>
            <a:endParaRPr lang="en-US"/>
          </a:p>
        </p:txBody>
      </p:sp>
      <p:sp>
        <p:nvSpPr>
          <p:cNvPr id="113666" name="Rectangle 2"/>
          <p:cNvSpPr>
            <a:spLocks noGrp="1" noRot="1" noChangeAspect="1" noChangeArrowheads="1" noTextEdit="1"/>
          </p:cNvSpPr>
          <p:nvPr>
            <p:ph type="sldImg"/>
          </p:nvPr>
        </p:nvSpPr>
        <p:spPr>
          <a:ln/>
        </p:spPr>
      </p:sp>
      <p:sp>
        <p:nvSpPr>
          <p:cNvPr id="1136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82449C-B79B-4C50-838C-F82D55C717FE}" type="slidenum">
              <a:rPr lang="en-US"/>
              <a:pPr/>
              <a:t>9</a:t>
            </a:fld>
            <a:endParaRPr lang="en-US"/>
          </a:p>
        </p:txBody>
      </p:sp>
      <p:sp>
        <p:nvSpPr>
          <p:cNvPr id="114690" name="Rectangle 2"/>
          <p:cNvSpPr>
            <a:spLocks noGrp="1" noRot="1" noChangeAspect="1" noChangeArrowheads="1" noTextEdit="1"/>
          </p:cNvSpPr>
          <p:nvPr>
            <p:ph type="sldImg"/>
          </p:nvPr>
        </p:nvSpPr>
        <p:spPr>
          <a:ln/>
        </p:spPr>
      </p:sp>
      <p:sp>
        <p:nvSpPr>
          <p:cNvPr id="11469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57D3EC7C-FD41-4EFD-B226-2A307E27F52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DE0AB13-0D30-4DA7-ACC6-BB1DE5661A6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BB6B156-882F-4656-A7AC-5CF4EDE72B7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C2A8164-B044-4BA9-B2AF-5861C2CC7ED1}"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E9ECD66-6FEC-4892-8F88-728F9BE21948}"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F68A483-3C48-483C-A887-9559F1E12F5D}"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B8A17DE-19C9-41E7-9021-9034E2529D9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BE09C4D-E572-4B59-B3BF-13AC52CCBC8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5F25B419-BE2D-46CE-B8A8-58666D7D7F3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8F91F58-DA04-4918-A688-0CF584CC25A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CD1DDAA3-3932-4E05-A707-BD22EF99245F}"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DBF476A-B4D9-44D6-93CB-FCF408D1B47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1026"/>
          <p:cNvSpPr>
            <a:spLocks noGrp="1" noChangeArrowheads="1"/>
          </p:cNvSpPr>
          <p:nvPr>
            <p:ph type="ctrTitle"/>
          </p:nvPr>
        </p:nvSpPr>
        <p:spPr>
          <a:xfrm>
            <a:off x="685800" y="1676400"/>
            <a:ext cx="7772400" cy="1273175"/>
          </a:xfrm>
        </p:spPr>
        <p:txBody>
          <a:bodyPr/>
          <a:lstStyle/>
          <a:p>
            <a:r>
              <a:rPr lang="en-US" sz="6000" dirty="0"/>
              <a:t>Coalition Building</a:t>
            </a:r>
          </a:p>
        </p:txBody>
      </p:sp>
      <p:sp>
        <p:nvSpPr>
          <p:cNvPr id="92163" name="Rectangle 1027"/>
          <p:cNvSpPr>
            <a:spLocks noGrp="1" noChangeArrowheads="1"/>
          </p:cNvSpPr>
          <p:nvPr>
            <p:ph type="subTitle" idx="1"/>
          </p:nvPr>
        </p:nvSpPr>
        <p:spPr>
          <a:xfrm>
            <a:off x="1676400" y="3559175"/>
            <a:ext cx="6477000" cy="1752600"/>
          </a:xfrm>
        </p:spPr>
        <p:txBody>
          <a:bodyPr/>
          <a:lstStyle/>
          <a:p>
            <a:r>
              <a:rPr lang="en-US" sz="2800" dirty="0" smtClean="0"/>
              <a:t>CHLO </a:t>
            </a:r>
            <a:r>
              <a:rPr lang="en-US" sz="2800" dirty="0" smtClean="0"/>
              <a:t>Mentorship </a:t>
            </a:r>
            <a:r>
              <a:rPr lang="en-US" sz="2800" dirty="0" smtClean="0"/>
              <a:t>Program</a:t>
            </a:r>
          </a:p>
          <a:p>
            <a:r>
              <a:rPr lang="en-US" sz="2800" dirty="0" smtClean="0"/>
              <a:t>12-14</a:t>
            </a:r>
            <a:endParaRPr lang="en-US" sz="2800" dirty="0"/>
          </a:p>
        </p:txBody>
      </p:sp>
    </p:spTree>
  </p:cSld>
  <p:clrMapOvr>
    <a:masterClrMapping/>
  </p:clrMapOvr>
  <mc:AlternateContent xmlns:mc="http://schemas.openxmlformats.org/markup-compatibility/2006" xmlns:p14="http://schemas.microsoft.com/office/powerpoint/2010/main">
    <mc:Choice Requires="p14">
      <p:transition p14:dur="0" advTm="16000"/>
    </mc:Choice>
    <mc:Fallback xmlns="">
      <p:transition advTm="1600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3" name="Rectangle 3"/>
          <p:cNvSpPr>
            <a:spLocks noGrp="1" noChangeArrowheads="1"/>
          </p:cNvSpPr>
          <p:nvPr>
            <p:ph idx="1"/>
          </p:nvPr>
        </p:nvSpPr>
        <p:spPr>
          <a:xfrm>
            <a:off x="457200" y="2057400"/>
            <a:ext cx="8229600" cy="3949891"/>
          </a:xfrm>
        </p:spPr>
        <p:txBody>
          <a:bodyPr/>
          <a:lstStyle/>
          <a:p>
            <a:pPr>
              <a:lnSpc>
                <a:spcPct val="90000"/>
              </a:lnSpc>
            </a:pPr>
            <a:r>
              <a:rPr lang="en-US" sz="2800" dirty="0"/>
              <a:t>Develop mission statement</a:t>
            </a:r>
          </a:p>
          <a:p>
            <a:pPr lvl="1">
              <a:lnSpc>
                <a:spcPct val="90000"/>
              </a:lnSpc>
            </a:pPr>
            <a:r>
              <a:rPr lang="en-US" sz="2400" dirty="0"/>
              <a:t>Overall purpose of the group</a:t>
            </a:r>
          </a:p>
          <a:p>
            <a:pPr lvl="1">
              <a:lnSpc>
                <a:spcPct val="90000"/>
              </a:lnSpc>
            </a:pPr>
            <a:r>
              <a:rPr lang="en-US" sz="2400" dirty="0"/>
              <a:t>What do you hope to accomplish?</a:t>
            </a:r>
          </a:p>
          <a:p>
            <a:pPr lvl="1">
              <a:lnSpc>
                <a:spcPct val="90000"/>
              </a:lnSpc>
            </a:pPr>
            <a:r>
              <a:rPr lang="en-US" sz="2400" dirty="0"/>
              <a:t>What is the benefit of the Coalition?</a:t>
            </a:r>
          </a:p>
          <a:p>
            <a:pPr>
              <a:lnSpc>
                <a:spcPct val="90000"/>
              </a:lnSpc>
            </a:pPr>
            <a:r>
              <a:rPr lang="en-US" sz="2800" dirty="0"/>
              <a:t>Create goals for the project (achieve)</a:t>
            </a:r>
          </a:p>
          <a:p>
            <a:pPr lvl="1">
              <a:lnSpc>
                <a:spcPct val="90000"/>
              </a:lnSpc>
            </a:pPr>
            <a:r>
              <a:rPr lang="en-US" sz="2400" dirty="0"/>
              <a:t>Ultimate results of the project</a:t>
            </a:r>
          </a:p>
          <a:p>
            <a:pPr lvl="1">
              <a:lnSpc>
                <a:spcPct val="90000"/>
              </a:lnSpc>
            </a:pPr>
            <a:r>
              <a:rPr lang="en-US" sz="2400" dirty="0"/>
              <a:t>How do you plan to accomplish these goals?</a:t>
            </a:r>
          </a:p>
          <a:p>
            <a:pPr>
              <a:lnSpc>
                <a:spcPct val="90000"/>
              </a:lnSpc>
            </a:pPr>
            <a:r>
              <a:rPr lang="en-US" sz="2800" dirty="0"/>
              <a:t>Create objectives</a:t>
            </a:r>
          </a:p>
          <a:p>
            <a:pPr lvl="1">
              <a:lnSpc>
                <a:spcPct val="90000"/>
              </a:lnSpc>
            </a:pPr>
            <a:r>
              <a:rPr lang="en-US" sz="2400" dirty="0"/>
              <a:t>Precise, measurable, and timelines</a:t>
            </a:r>
          </a:p>
        </p:txBody>
      </p:sp>
      <p:sp>
        <p:nvSpPr>
          <p:cNvPr id="102402" name="Rectangle 2"/>
          <p:cNvSpPr>
            <a:spLocks noGrp="1" noChangeArrowheads="1"/>
          </p:cNvSpPr>
          <p:nvPr>
            <p:ph type="title"/>
          </p:nvPr>
        </p:nvSpPr>
        <p:spPr/>
        <p:txBody>
          <a:bodyPr>
            <a:normAutofit fontScale="90000"/>
          </a:bodyPr>
          <a:lstStyle/>
          <a:p>
            <a:r>
              <a:rPr lang="en-US" sz="4800"/>
              <a:t>Setting the Mission Statement and Goals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7" name="Rectangle 3"/>
          <p:cNvSpPr>
            <a:spLocks noGrp="1" noChangeArrowheads="1"/>
          </p:cNvSpPr>
          <p:nvPr>
            <p:ph idx="1"/>
          </p:nvPr>
        </p:nvSpPr>
        <p:spPr/>
        <p:txBody>
          <a:bodyPr/>
          <a:lstStyle/>
          <a:p>
            <a:r>
              <a:rPr lang="en-US"/>
              <a:t>Decision Making</a:t>
            </a:r>
          </a:p>
          <a:p>
            <a:r>
              <a:rPr lang="en-US"/>
              <a:t>Committees</a:t>
            </a:r>
          </a:p>
          <a:p>
            <a:r>
              <a:rPr lang="en-US"/>
              <a:t>Leadership</a:t>
            </a:r>
          </a:p>
          <a:p>
            <a:pPr>
              <a:buFont typeface="Wingdings" pitchFamily="2" charset="2"/>
              <a:buNone/>
            </a:pPr>
            <a:endParaRPr lang="en-US"/>
          </a:p>
        </p:txBody>
      </p:sp>
      <p:sp>
        <p:nvSpPr>
          <p:cNvPr id="103426" name="Rectangle 2"/>
          <p:cNvSpPr>
            <a:spLocks noGrp="1" noChangeArrowheads="1"/>
          </p:cNvSpPr>
          <p:nvPr>
            <p:ph type="title"/>
          </p:nvPr>
        </p:nvSpPr>
        <p:spPr/>
        <p:txBody>
          <a:bodyPr/>
          <a:lstStyle/>
          <a:p>
            <a:r>
              <a:rPr lang="en-US" sz="4800"/>
              <a:t>Creating a Structure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1" name="Rectangle 3"/>
          <p:cNvSpPr>
            <a:spLocks noGrp="1" noChangeArrowheads="1"/>
          </p:cNvSpPr>
          <p:nvPr>
            <p:ph idx="1"/>
          </p:nvPr>
        </p:nvSpPr>
        <p:spPr/>
        <p:txBody>
          <a:bodyPr/>
          <a:lstStyle/>
          <a:p>
            <a:r>
              <a:rPr lang="en-US"/>
              <a:t>Speaker’s Bureau</a:t>
            </a:r>
          </a:p>
          <a:p>
            <a:r>
              <a:rPr lang="en-US"/>
              <a:t>Marketing Plan</a:t>
            </a:r>
          </a:p>
          <a:p>
            <a:r>
              <a:rPr lang="en-US"/>
              <a:t>Target Businesses</a:t>
            </a:r>
          </a:p>
          <a:p>
            <a:r>
              <a:rPr lang="en-US"/>
              <a:t>Develop a Project</a:t>
            </a:r>
          </a:p>
          <a:p>
            <a:r>
              <a:rPr lang="en-US"/>
              <a:t>Develop a Volunteer Program</a:t>
            </a:r>
          </a:p>
          <a:p>
            <a:r>
              <a:rPr lang="en-US"/>
              <a:t>Solicit Money</a:t>
            </a:r>
          </a:p>
          <a:p>
            <a:endParaRPr lang="en-US"/>
          </a:p>
        </p:txBody>
      </p:sp>
      <p:sp>
        <p:nvSpPr>
          <p:cNvPr id="104450" name="Rectangle 2"/>
          <p:cNvSpPr>
            <a:spLocks noGrp="1" noChangeArrowheads="1"/>
          </p:cNvSpPr>
          <p:nvPr>
            <p:ph type="title"/>
          </p:nvPr>
        </p:nvSpPr>
        <p:spPr/>
        <p:txBody>
          <a:bodyPr/>
          <a:lstStyle/>
          <a:p>
            <a:r>
              <a:rPr lang="en-US" sz="4800"/>
              <a:t>Activities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5" name="Rectangle 3"/>
          <p:cNvSpPr>
            <a:spLocks noGrp="1" noChangeArrowheads="1"/>
          </p:cNvSpPr>
          <p:nvPr>
            <p:ph idx="1"/>
          </p:nvPr>
        </p:nvSpPr>
        <p:spPr/>
        <p:txBody>
          <a:bodyPr/>
          <a:lstStyle/>
          <a:p>
            <a:r>
              <a:rPr lang="en-US"/>
              <a:t>Communicate to members</a:t>
            </a:r>
          </a:p>
          <a:p>
            <a:r>
              <a:rPr lang="en-US"/>
              <a:t>Share power and leadership</a:t>
            </a:r>
          </a:p>
          <a:p>
            <a:r>
              <a:rPr lang="en-US"/>
              <a:t>Address coalition trouble early</a:t>
            </a:r>
          </a:p>
          <a:p>
            <a:r>
              <a:rPr lang="en-US"/>
              <a:t>Hold meetings with a purpose</a:t>
            </a:r>
          </a:p>
          <a:p>
            <a:r>
              <a:rPr lang="en-US"/>
              <a:t>Perform evaluation and assessments</a:t>
            </a:r>
          </a:p>
          <a:p>
            <a:r>
              <a:rPr lang="en-US"/>
              <a:t>Rewards</a:t>
            </a:r>
          </a:p>
          <a:p>
            <a:r>
              <a:rPr lang="en-US"/>
              <a:t>Thank you</a:t>
            </a:r>
          </a:p>
          <a:p>
            <a:pPr>
              <a:buFont typeface="Wingdings" pitchFamily="2" charset="2"/>
              <a:buNone/>
            </a:pPr>
            <a:endParaRPr lang="en-US"/>
          </a:p>
        </p:txBody>
      </p:sp>
      <p:sp>
        <p:nvSpPr>
          <p:cNvPr id="105474" name="Rectangle 2"/>
          <p:cNvSpPr>
            <a:spLocks noGrp="1" noChangeArrowheads="1"/>
          </p:cNvSpPr>
          <p:nvPr>
            <p:ph type="title"/>
          </p:nvPr>
        </p:nvSpPr>
        <p:spPr/>
        <p:txBody>
          <a:bodyPr/>
          <a:lstStyle/>
          <a:p>
            <a:r>
              <a:rPr lang="en-US" sz="4800"/>
              <a:t>Maintaining the Coalition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1" name="Rectangle 3"/>
          <p:cNvSpPr>
            <a:spLocks noGrp="1" noChangeArrowheads="1"/>
          </p:cNvSpPr>
          <p:nvPr>
            <p:ph idx="1"/>
          </p:nvPr>
        </p:nvSpPr>
        <p:spPr>
          <a:xfrm>
            <a:off x="457200" y="1981200"/>
            <a:ext cx="8001000" cy="4495800"/>
          </a:xfrm>
        </p:spPr>
        <p:txBody>
          <a:bodyPr>
            <a:normAutofit/>
          </a:bodyPr>
          <a:lstStyle/>
          <a:p>
            <a:r>
              <a:rPr lang="en-US" sz="2800" dirty="0"/>
              <a:t>Threats to the sense of autonomy that members organizations may </a:t>
            </a:r>
            <a:r>
              <a:rPr lang="en-US" sz="2800" dirty="0" smtClean="0"/>
              <a:t>perceive</a:t>
            </a:r>
            <a:endParaRPr lang="en-US" sz="2800" dirty="0"/>
          </a:p>
          <a:p>
            <a:r>
              <a:rPr lang="en-US" sz="2800" dirty="0"/>
              <a:t>Disagreements among members regarding community </a:t>
            </a:r>
            <a:r>
              <a:rPr lang="en-US" sz="2800" dirty="0" smtClean="0"/>
              <a:t>needs</a:t>
            </a:r>
            <a:endParaRPr lang="en-US" sz="2800" dirty="0"/>
          </a:p>
          <a:p>
            <a:r>
              <a:rPr lang="en-US" sz="2800" dirty="0"/>
              <a:t>Lack of consensus about membership criteria or coalition </a:t>
            </a:r>
            <a:r>
              <a:rPr lang="en-US" sz="2800" dirty="0" smtClean="0"/>
              <a:t>structure</a:t>
            </a:r>
            <a:endParaRPr lang="en-US" sz="2800" dirty="0"/>
          </a:p>
        </p:txBody>
      </p:sp>
      <p:sp>
        <p:nvSpPr>
          <p:cNvPr id="119810" name="Rectangle 2"/>
          <p:cNvSpPr>
            <a:spLocks noGrp="1" noChangeArrowheads="1"/>
          </p:cNvSpPr>
          <p:nvPr>
            <p:ph type="title"/>
          </p:nvPr>
        </p:nvSpPr>
        <p:spPr/>
        <p:txBody>
          <a:bodyPr>
            <a:normAutofit fontScale="90000"/>
          </a:bodyPr>
          <a:lstStyle/>
          <a:p>
            <a:r>
              <a:rPr lang="en-US" sz="4800" dirty="0"/>
              <a:t>Potential Barriers to </a:t>
            </a:r>
            <a:br>
              <a:rPr lang="en-US" sz="4800" dirty="0"/>
            </a:br>
            <a:r>
              <a:rPr lang="en-US" sz="4800" dirty="0"/>
              <a:t>Successful Coalitions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52600"/>
            <a:ext cx="8229600" cy="4254691"/>
          </a:xfrm>
        </p:spPr>
        <p:txBody>
          <a:bodyPr>
            <a:normAutofit/>
          </a:bodyPr>
          <a:lstStyle/>
          <a:p>
            <a:r>
              <a:rPr lang="en-US" sz="2800" dirty="0"/>
              <a:t>Inadequate participation of key community </a:t>
            </a:r>
            <a:r>
              <a:rPr lang="en-US" sz="2800" dirty="0" smtClean="0"/>
              <a:t>partners</a:t>
            </a:r>
            <a:endParaRPr lang="en-US" sz="2800" dirty="0"/>
          </a:p>
          <a:p>
            <a:r>
              <a:rPr lang="en-US" sz="2800" dirty="0"/>
              <a:t>Lack of leadership and clear sense of </a:t>
            </a:r>
            <a:r>
              <a:rPr lang="en-US" sz="2800" dirty="0" smtClean="0"/>
              <a:t>direction</a:t>
            </a:r>
          </a:p>
          <a:p>
            <a:r>
              <a:rPr lang="en-US" sz="2800" dirty="0" smtClean="0"/>
              <a:t>What else?</a:t>
            </a:r>
            <a:endParaRPr lang="en-US" sz="2800" dirty="0"/>
          </a:p>
          <a:p>
            <a:endParaRPr lang="en-US" sz="2800" dirty="0"/>
          </a:p>
        </p:txBody>
      </p:sp>
      <p:sp>
        <p:nvSpPr>
          <p:cNvPr id="3" name="Title 2"/>
          <p:cNvSpPr>
            <a:spLocks noGrp="1"/>
          </p:cNvSpPr>
          <p:nvPr>
            <p:ph type="title"/>
          </p:nvPr>
        </p:nvSpPr>
        <p:spPr/>
        <p:txBody>
          <a:bodyPr>
            <a:normAutofit fontScale="90000"/>
          </a:bodyPr>
          <a:lstStyle/>
          <a:p>
            <a:r>
              <a:rPr lang="en-US" sz="4400" dirty="0"/>
              <a:t>Potential Barriers to </a:t>
            </a:r>
            <a:br>
              <a:rPr lang="en-US" sz="4400" dirty="0"/>
            </a:br>
            <a:r>
              <a:rPr lang="en-US" sz="4400" dirty="0"/>
              <a:t>Successful Coalitions</a:t>
            </a:r>
            <a:endParaRPr lang="en-US" dirty="0"/>
          </a:p>
        </p:txBody>
      </p:sp>
    </p:spTree>
    <p:extLst>
      <p:ext uri="{BB962C8B-B14F-4D97-AF65-F5344CB8AC3E}">
        <p14:creationId xmlns:p14="http://schemas.microsoft.com/office/powerpoint/2010/main" val="5254253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p:cNvSpPr>
            <a:spLocks noGrp="1" noChangeArrowheads="1"/>
          </p:cNvSpPr>
          <p:nvPr>
            <p:ph idx="1"/>
          </p:nvPr>
        </p:nvSpPr>
        <p:spPr>
          <a:xfrm>
            <a:off x="457200" y="1905000"/>
            <a:ext cx="8229600" cy="4102291"/>
          </a:xfrm>
        </p:spPr>
        <p:txBody>
          <a:bodyPr>
            <a:normAutofit/>
          </a:bodyPr>
          <a:lstStyle/>
          <a:p>
            <a:pPr>
              <a:lnSpc>
                <a:spcPct val="90000"/>
              </a:lnSpc>
            </a:pPr>
            <a:r>
              <a:rPr lang="en-US" sz="2800" dirty="0"/>
              <a:t>Community organization is a complex process.</a:t>
            </a:r>
          </a:p>
          <a:p>
            <a:pPr>
              <a:lnSpc>
                <a:spcPct val="90000"/>
              </a:lnSpc>
            </a:pPr>
            <a:r>
              <a:rPr lang="en-US" sz="2800" dirty="0"/>
              <a:t>Do not underestimate the capacity of all community members to make a contribution.</a:t>
            </a:r>
          </a:p>
          <a:p>
            <a:pPr>
              <a:lnSpc>
                <a:spcPct val="90000"/>
              </a:lnSpc>
            </a:pPr>
            <a:r>
              <a:rPr lang="en-US" sz="2800" dirty="0"/>
              <a:t>Try to get a diverse group of individuals involved in the program.</a:t>
            </a:r>
          </a:p>
          <a:p>
            <a:pPr>
              <a:lnSpc>
                <a:spcPct val="90000"/>
              </a:lnSpc>
              <a:buFont typeface="Wingdings" pitchFamily="2" charset="2"/>
              <a:buNone/>
            </a:pPr>
            <a:endParaRPr lang="en-US" sz="2800" dirty="0"/>
          </a:p>
        </p:txBody>
      </p:sp>
      <p:sp>
        <p:nvSpPr>
          <p:cNvPr id="55298" name="Rectangle 2"/>
          <p:cNvSpPr>
            <a:spLocks noGrp="1" noChangeArrowheads="1"/>
          </p:cNvSpPr>
          <p:nvPr>
            <p:ph type="title"/>
          </p:nvPr>
        </p:nvSpPr>
        <p:spPr/>
        <p:txBody>
          <a:bodyPr>
            <a:normAutofit fontScale="90000"/>
          </a:bodyPr>
          <a:lstStyle/>
          <a:p>
            <a:r>
              <a:rPr lang="en-US" sz="4000" dirty="0"/>
              <a:t/>
            </a:r>
            <a:br>
              <a:rPr lang="en-US" sz="4000" dirty="0"/>
            </a:br>
            <a:r>
              <a:rPr lang="en-US" sz="4000" dirty="0"/>
              <a:t>Points To Remember When Working As A Community Group</a:t>
            </a:r>
            <a:br>
              <a:rPr lang="en-US" sz="4000" dirty="0"/>
            </a:br>
            <a:endParaRPr lang="en-US" sz="4000" dirty="0"/>
          </a:p>
        </p:txBody>
      </p:sp>
    </p:spTree>
  </p:cSld>
  <p:clrMapOvr>
    <a:masterClrMapping/>
  </p:clrMapOvr>
  <mc:AlternateContent xmlns:mc="http://schemas.openxmlformats.org/markup-compatibility/2006" xmlns:p14="http://schemas.microsoft.com/office/powerpoint/2010/main">
    <mc:Choice Requires="p14">
      <p:transition p14:dur="0" advTm="16000"/>
    </mc:Choice>
    <mc:Fallback xmlns="">
      <p:transition advTm="1600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057400"/>
            <a:ext cx="8229600" cy="3949891"/>
          </a:xfrm>
        </p:spPr>
        <p:txBody>
          <a:bodyPr>
            <a:normAutofit/>
          </a:bodyPr>
          <a:lstStyle/>
          <a:p>
            <a:pPr>
              <a:lnSpc>
                <a:spcPct val="90000"/>
              </a:lnSpc>
            </a:pPr>
            <a:r>
              <a:rPr lang="en-US" sz="2800" dirty="0"/>
              <a:t>Collaboration is </a:t>
            </a:r>
            <a:r>
              <a:rPr lang="en-US" sz="2800" dirty="0" smtClean="0"/>
              <a:t>essential</a:t>
            </a:r>
            <a:endParaRPr lang="en-US" sz="2800" dirty="0"/>
          </a:p>
          <a:p>
            <a:pPr>
              <a:lnSpc>
                <a:spcPct val="90000"/>
              </a:lnSpc>
            </a:pPr>
            <a:r>
              <a:rPr lang="en-US" sz="2800" dirty="0"/>
              <a:t>Education and empowerment – one of the solutions to helplessness and </a:t>
            </a:r>
            <a:r>
              <a:rPr lang="en-US" sz="2800" dirty="0" smtClean="0"/>
              <a:t>fatalism</a:t>
            </a:r>
            <a:endParaRPr lang="en-US" sz="2800" dirty="0"/>
          </a:p>
          <a:p>
            <a:pPr>
              <a:lnSpc>
                <a:spcPct val="90000"/>
              </a:lnSpc>
            </a:pPr>
            <a:r>
              <a:rPr lang="en-US" sz="2800" dirty="0"/>
              <a:t>Patience is a </a:t>
            </a:r>
            <a:r>
              <a:rPr lang="en-US" sz="2800" dirty="0" smtClean="0"/>
              <a:t>virtue</a:t>
            </a:r>
            <a:endParaRPr lang="en-US" sz="2800" dirty="0"/>
          </a:p>
          <a:p>
            <a:endParaRPr lang="en-US" sz="2800" dirty="0"/>
          </a:p>
        </p:txBody>
      </p:sp>
      <p:sp>
        <p:nvSpPr>
          <p:cNvPr id="3" name="Title 2"/>
          <p:cNvSpPr>
            <a:spLocks noGrp="1"/>
          </p:cNvSpPr>
          <p:nvPr>
            <p:ph type="title"/>
          </p:nvPr>
        </p:nvSpPr>
        <p:spPr/>
        <p:txBody>
          <a:bodyPr>
            <a:normAutofit fontScale="90000"/>
          </a:bodyPr>
          <a:lstStyle/>
          <a:p>
            <a:r>
              <a:rPr lang="en-US" sz="4400" dirty="0" smtClean="0"/>
              <a:t/>
            </a:r>
            <a:br>
              <a:rPr lang="en-US" sz="4400" dirty="0" smtClean="0"/>
            </a:br>
            <a:r>
              <a:rPr lang="en-US" sz="4400" dirty="0" smtClean="0"/>
              <a:t>Points </a:t>
            </a:r>
            <a:r>
              <a:rPr lang="en-US" sz="4400" dirty="0"/>
              <a:t>To Remember When Working As A Community Group</a:t>
            </a:r>
            <a:br>
              <a:rPr lang="en-US" sz="4400" dirty="0"/>
            </a:br>
            <a:endParaRPr lang="en-US" dirty="0"/>
          </a:p>
        </p:txBody>
      </p:sp>
    </p:spTree>
    <p:extLst>
      <p:ext uri="{BB962C8B-B14F-4D97-AF65-F5344CB8AC3E}">
        <p14:creationId xmlns:p14="http://schemas.microsoft.com/office/powerpoint/2010/main" val="3470280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p:cNvSpPr>
            <a:spLocks noGrp="1" noChangeArrowheads="1"/>
          </p:cNvSpPr>
          <p:nvPr>
            <p:ph idx="1"/>
          </p:nvPr>
        </p:nvSpPr>
        <p:spPr/>
        <p:txBody>
          <a:bodyPr/>
          <a:lstStyle/>
          <a:p>
            <a:pPr>
              <a:lnSpc>
                <a:spcPct val="90000"/>
              </a:lnSpc>
            </a:pPr>
            <a:r>
              <a:rPr lang="en-US" sz="2800" dirty="0"/>
              <a:t>Groping – Group tries to understand what to do and how to do it.</a:t>
            </a:r>
          </a:p>
          <a:p>
            <a:pPr>
              <a:lnSpc>
                <a:spcPct val="90000"/>
              </a:lnSpc>
            </a:pPr>
            <a:r>
              <a:rPr lang="en-US" sz="2800" dirty="0"/>
              <a:t>Griping – Realization that the task is hard; they feel insecure, and complain about resources, times, etc</a:t>
            </a:r>
            <a:r>
              <a:rPr lang="en-US" sz="2800" dirty="0" smtClean="0"/>
              <a:t>.</a:t>
            </a:r>
            <a:endParaRPr lang="en-US" sz="2800" dirty="0"/>
          </a:p>
        </p:txBody>
      </p:sp>
      <p:sp>
        <p:nvSpPr>
          <p:cNvPr id="56322" name="Rectangle 2"/>
          <p:cNvSpPr>
            <a:spLocks noGrp="1" noChangeArrowheads="1"/>
          </p:cNvSpPr>
          <p:nvPr>
            <p:ph type="title"/>
          </p:nvPr>
        </p:nvSpPr>
        <p:spPr/>
        <p:txBody>
          <a:bodyPr>
            <a:normAutofit/>
          </a:bodyPr>
          <a:lstStyle/>
          <a:p>
            <a:r>
              <a:rPr lang="en-US" sz="3600" dirty="0" smtClean="0"/>
              <a:t>Stages of Coalition Development</a:t>
            </a:r>
            <a:endParaRPr lang="en-US" sz="3600" dirty="0"/>
          </a:p>
        </p:txBody>
      </p:sp>
    </p:spTree>
  </p:cSld>
  <p:clrMapOvr>
    <a:masterClrMapping/>
  </p:clrMapOvr>
  <mc:AlternateContent xmlns:mc="http://schemas.openxmlformats.org/markup-compatibility/2006" xmlns:p14="http://schemas.microsoft.com/office/powerpoint/2010/main">
    <mc:Choice Requires="p14">
      <p:transition p14:dur="0" advTm="16000"/>
    </mc:Choice>
    <mc:Fallback xmlns="">
      <p:transition advTm="1600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nSpc>
                <a:spcPct val="90000"/>
              </a:lnSpc>
            </a:pPr>
            <a:r>
              <a:rPr lang="en-US" sz="2800" dirty="0"/>
              <a:t>Grasping – Group now understand it’s tasks, begins to organize to accomplish them.</a:t>
            </a:r>
          </a:p>
          <a:p>
            <a:pPr>
              <a:lnSpc>
                <a:spcPct val="90000"/>
              </a:lnSpc>
            </a:pPr>
            <a:r>
              <a:rPr lang="en-US" sz="2800" dirty="0"/>
              <a:t>Grouping – Group learns what it can do and how all can and must work together to accomplish goals.</a:t>
            </a:r>
          </a:p>
          <a:p>
            <a:endParaRPr lang="en-US" sz="2800" dirty="0"/>
          </a:p>
        </p:txBody>
      </p:sp>
      <p:sp>
        <p:nvSpPr>
          <p:cNvPr id="3" name="Title 2"/>
          <p:cNvSpPr>
            <a:spLocks noGrp="1"/>
          </p:cNvSpPr>
          <p:nvPr>
            <p:ph type="title"/>
          </p:nvPr>
        </p:nvSpPr>
        <p:spPr/>
        <p:txBody>
          <a:bodyPr>
            <a:normAutofit fontScale="90000"/>
          </a:bodyPr>
          <a:lstStyle/>
          <a:p>
            <a:r>
              <a:rPr lang="en-US" dirty="0" smtClean="0"/>
              <a:t>Stages of Coalition Development</a:t>
            </a:r>
            <a:endParaRPr lang="en-US" dirty="0"/>
          </a:p>
        </p:txBody>
      </p:sp>
    </p:spTree>
    <p:extLst>
      <p:ext uri="{BB962C8B-B14F-4D97-AF65-F5344CB8AC3E}">
        <p14:creationId xmlns:p14="http://schemas.microsoft.com/office/powerpoint/2010/main" val="312209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1027"/>
          <p:cNvSpPr>
            <a:spLocks noGrp="1" noChangeArrowheads="1"/>
          </p:cNvSpPr>
          <p:nvPr>
            <p:ph idx="1"/>
          </p:nvPr>
        </p:nvSpPr>
        <p:spPr>
          <a:xfrm>
            <a:off x="1479550" y="2698750"/>
            <a:ext cx="7626350" cy="3397250"/>
          </a:xfrm>
        </p:spPr>
        <p:txBody>
          <a:bodyPr/>
          <a:lstStyle/>
          <a:p>
            <a:r>
              <a:rPr lang="en-US"/>
              <a:t>What does that mean?</a:t>
            </a:r>
          </a:p>
          <a:p>
            <a:r>
              <a:rPr lang="en-US"/>
              <a:t>How do you do it?</a:t>
            </a:r>
          </a:p>
          <a:p>
            <a:r>
              <a:rPr lang="en-US"/>
              <a:t>What do they gain?</a:t>
            </a:r>
          </a:p>
          <a:p>
            <a:r>
              <a:rPr lang="en-US"/>
              <a:t>What do we gain?</a:t>
            </a:r>
          </a:p>
          <a:p>
            <a:r>
              <a:rPr lang="en-US"/>
              <a:t>Turf?????</a:t>
            </a:r>
          </a:p>
        </p:txBody>
      </p:sp>
      <p:sp>
        <p:nvSpPr>
          <p:cNvPr id="52226" name="Rectangle 1026"/>
          <p:cNvSpPr>
            <a:spLocks noGrp="1" noChangeArrowheads="1"/>
          </p:cNvSpPr>
          <p:nvPr>
            <p:ph type="title"/>
          </p:nvPr>
        </p:nvSpPr>
        <p:spPr>
          <a:xfrm>
            <a:off x="457200" y="228600"/>
            <a:ext cx="8382000" cy="1905000"/>
          </a:xfrm>
        </p:spPr>
        <p:txBody>
          <a:bodyPr>
            <a:normAutofit fontScale="90000"/>
          </a:bodyPr>
          <a:lstStyle/>
          <a:p>
            <a:r>
              <a:rPr lang="en-US" dirty="0"/>
              <a:t>Our R</a:t>
            </a:r>
            <a:r>
              <a:rPr lang="en-US" sz="4800" dirty="0"/>
              <a:t>o</a:t>
            </a:r>
            <a:r>
              <a:rPr lang="en-US" dirty="0"/>
              <a:t>le in Public Health is to Mobilize the </a:t>
            </a:r>
            <a:r>
              <a:rPr lang="en-US" dirty="0" smtClean="0"/>
              <a:t>Community to Improve Health</a:t>
            </a:r>
            <a:endParaRPr lang="en-US" dirty="0"/>
          </a:p>
        </p:txBody>
      </p:sp>
    </p:spTree>
  </p:cSld>
  <p:clrMapOvr>
    <a:masterClrMapping/>
  </p:clrMapOvr>
  <mc:AlternateContent xmlns:mc="http://schemas.openxmlformats.org/markup-compatibility/2006" xmlns:p14="http://schemas.microsoft.com/office/powerpoint/2010/main">
    <mc:Choice Requires="p14">
      <p:transition p14:dur="0" advTm="16000"/>
    </mc:Choice>
    <mc:Fallback xmlns="">
      <p:transition advTm="16000"/>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noChangeArrowheads="1"/>
          </p:cNvSpPr>
          <p:nvPr>
            <p:ph idx="1"/>
          </p:nvPr>
        </p:nvSpPr>
        <p:spPr/>
        <p:txBody>
          <a:bodyPr>
            <a:normAutofit/>
          </a:bodyPr>
          <a:lstStyle/>
          <a:p>
            <a:pPr>
              <a:lnSpc>
                <a:spcPct val="90000"/>
              </a:lnSpc>
            </a:pPr>
            <a:r>
              <a:rPr lang="en-US" sz="2800" dirty="0"/>
              <a:t>Provide ongoing training activities</a:t>
            </a:r>
          </a:p>
          <a:p>
            <a:pPr>
              <a:lnSpc>
                <a:spcPct val="90000"/>
              </a:lnSpc>
            </a:pPr>
            <a:r>
              <a:rPr lang="en-US" sz="2800" dirty="0"/>
              <a:t>Agencies must recognize and acknowledge the value of the work</a:t>
            </a:r>
          </a:p>
          <a:p>
            <a:pPr>
              <a:lnSpc>
                <a:spcPct val="90000"/>
              </a:lnSpc>
            </a:pPr>
            <a:r>
              <a:rPr lang="en-US" sz="2800" dirty="0"/>
              <a:t>Treat volunteers as professionals, personalize the job, and emphasize it’s value</a:t>
            </a:r>
          </a:p>
          <a:p>
            <a:pPr>
              <a:lnSpc>
                <a:spcPct val="90000"/>
              </a:lnSpc>
            </a:pPr>
            <a:r>
              <a:rPr lang="en-US" sz="2800" dirty="0"/>
              <a:t>Credit the members for work </a:t>
            </a:r>
            <a:r>
              <a:rPr lang="en-US" sz="2800" dirty="0" smtClean="0"/>
              <a:t>done</a:t>
            </a:r>
            <a:endParaRPr lang="en-US" sz="2800" dirty="0"/>
          </a:p>
        </p:txBody>
      </p:sp>
      <p:sp>
        <p:nvSpPr>
          <p:cNvPr id="57346" name="Rectangle 2"/>
          <p:cNvSpPr>
            <a:spLocks noGrp="1" noChangeArrowheads="1"/>
          </p:cNvSpPr>
          <p:nvPr>
            <p:ph type="title"/>
          </p:nvPr>
        </p:nvSpPr>
        <p:spPr/>
        <p:txBody>
          <a:bodyPr>
            <a:normAutofit fontScale="90000"/>
          </a:bodyPr>
          <a:lstStyle/>
          <a:p>
            <a:r>
              <a:rPr lang="en-US" sz="3200" dirty="0"/>
              <a:t>Society Does Not Place Enough Value on Volunteers - Keep Coalition Members Active</a:t>
            </a:r>
          </a:p>
        </p:txBody>
      </p:sp>
    </p:spTree>
  </p:cSld>
  <p:clrMapOvr>
    <a:masterClrMapping/>
  </p:clrMapOvr>
  <mc:AlternateContent xmlns:mc="http://schemas.openxmlformats.org/markup-compatibility/2006" xmlns:p14="http://schemas.microsoft.com/office/powerpoint/2010/main">
    <mc:Choice Requires="p14">
      <p:transition p14:dur="0" advTm="16000"/>
    </mc:Choice>
    <mc:Fallback xmlns="">
      <p:transition advTm="1600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76400"/>
            <a:ext cx="8229600" cy="4330891"/>
          </a:xfrm>
        </p:spPr>
        <p:txBody>
          <a:bodyPr>
            <a:normAutofit/>
          </a:bodyPr>
          <a:lstStyle/>
          <a:p>
            <a:pPr>
              <a:lnSpc>
                <a:spcPct val="90000"/>
              </a:lnSpc>
            </a:pPr>
            <a:r>
              <a:rPr lang="en-US" sz="2800" dirty="0"/>
              <a:t>Member recognition</a:t>
            </a:r>
          </a:p>
          <a:p>
            <a:pPr>
              <a:lnSpc>
                <a:spcPct val="90000"/>
              </a:lnSpc>
            </a:pPr>
            <a:r>
              <a:rPr lang="en-US" sz="2800" dirty="0"/>
              <a:t>Thank </a:t>
            </a:r>
            <a:r>
              <a:rPr lang="en-US" sz="2800" dirty="0" err="1"/>
              <a:t>You’s</a:t>
            </a:r>
            <a:endParaRPr lang="en-US" sz="2800" dirty="0"/>
          </a:p>
          <a:p>
            <a:pPr>
              <a:lnSpc>
                <a:spcPct val="90000"/>
              </a:lnSpc>
            </a:pPr>
            <a:r>
              <a:rPr lang="en-US" sz="2800" dirty="0"/>
              <a:t>Include them in decision making</a:t>
            </a:r>
          </a:p>
          <a:p>
            <a:pPr>
              <a:lnSpc>
                <a:spcPct val="90000"/>
              </a:lnSpc>
            </a:pPr>
            <a:r>
              <a:rPr lang="en-US" sz="2800" dirty="0"/>
              <a:t>Coalition job description</a:t>
            </a:r>
          </a:p>
          <a:p>
            <a:endParaRPr lang="en-US" sz="2800" dirty="0"/>
          </a:p>
        </p:txBody>
      </p:sp>
      <p:sp>
        <p:nvSpPr>
          <p:cNvPr id="3" name="Title 2"/>
          <p:cNvSpPr>
            <a:spLocks noGrp="1"/>
          </p:cNvSpPr>
          <p:nvPr>
            <p:ph type="title"/>
          </p:nvPr>
        </p:nvSpPr>
        <p:spPr>
          <a:xfrm>
            <a:off x="457200" y="304800"/>
            <a:ext cx="8229600" cy="1143000"/>
          </a:xfrm>
        </p:spPr>
        <p:txBody>
          <a:bodyPr>
            <a:normAutofit/>
          </a:bodyPr>
          <a:lstStyle/>
          <a:p>
            <a:r>
              <a:rPr lang="en-US" sz="2800" dirty="0"/>
              <a:t>Society Does Not Place Enough Value on Volunteers - Keep Coalition Members Active</a:t>
            </a:r>
          </a:p>
        </p:txBody>
      </p:sp>
    </p:spTree>
    <p:extLst>
      <p:ext uri="{BB962C8B-B14F-4D97-AF65-F5344CB8AC3E}">
        <p14:creationId xmlns:p14="http://schemas.microsoft.com/office/powerpoint/2010/main" val="10345616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3"/>
          <p:cNvSpPr>
            <a:spLocks noGrp="1" noChangeArrowheads="1"/>
          </p:cNvSpPr>
          <p:nvPr>
            <p:ph idx="1"/>
          </p:nvPr>
        </p:nvSpPr>
        <p:spPr>
          <a:xfrm>
            <a:off x="457200" y="1981200"/>
            <a:ext cx="8229600" cy="4026091"/>
          </a:xfrm>
        </p:spPr>
        <p:txBody>
          <a:bodyPr>
            <a:normAutofit/>
          </a:bodyPr>
          <a:lstStyle/>
          <a:p>
            <a:pPr>
              <a:lnSpc>
                <a:spcPct val="90000"/>
              </a:lnSpc>
            </a:pPr>
            <a:r>
              <a:rPr lang="en-US" sz="2800" dirty="0"/>
              <a:t>Common unifying purpose</a:t>
            </a:r>
          </a:p>
          <a:p>
            <a:pPr>
              <a:lnSpc>
                <a:spcPct val="90000"/>
              </a:lnSpc>
            </a:pPr>
            <a:r>
              <a:rPr lang="en-US" sz="2800" dirty="0"/>
              <a:t>Goals, objectives, and activities</a:t>
            </a:r>
          </a:p>
          <a:p>
            <a:pPr>
              <a:lnSpc>
                <a:spcPct val="90000"/>
              </a:lnSpc>
            </a:pPr>
            <a:r>
              <a:rPr lang="en-US" sz="2800" dirty="0"/>
              <a:t>Operating procedures</a:t>
            </a:r>
          </a:p>
          <a:p>
            <a:pPr>
              <a:lnSpc>
                <a:spcPct val="90000"/>
              </a:lnSpc>
            </a:pPr>
            <a:r>
              <a:rPr lang="en-US" sz="2800" dirty="0"/>
              <a:t>Clear role definitions</a:t>
            </a:r>
          </a:p>
          <a:p>
            <a:pPr>
              <a:lnSpc>
                <a:spcPct val="90000"/>
              </a:lnSpc>
            </a:pPr>
            <a:r>
              <a:rPr lang="en-US" sz="2800" dirty="0"/>
              <a:t>Support and influence of key </a:t>
            </a:r>
            <a:r>
              <a:rPr lang="en-US" sz="2800" dirty="0" smtClean="0"/>
              <a:t>leaders</a:t>
            </a:r>
            <a:endParaRPr lang="en-US" sz="2800" dirty="0"/>
          </a:p>
        </p:txBody>
      </p:sp>
      <p:sp>
        <p:nvSpPr>
          <p:cNvPr id="58370" name="Rectangle 2"/>
          <p:cNvSpPr>
            <a:spLocks noGrp="1" noChangeArrowheads="1"/>
          </p:cNvSpPr>
          <p:nvPr>
            <p:ph type="title"/>
          </p:nvPr>
        </p:nvSpPr>
        <p:spPr/>
        <p:txBody>
          <a:bodyPr>
            <a:noAutofit/>
          </a:bodyPr>
          <a:lstStyle/>
          <a:p>
            <a:r>
              <a:rPr lang="en-US" sz="3600" dirty="0"/>
              <a:t>Is Your Coalition on the Road to Success?</a:t>
            </a:r>
          </a:p>
        </p:txBody>
      </p:sp>
    </p:spTree>
  </p:cSld>
  <p:clrMapOvr>
    <a:masterClrMapping/>
  </p:clrMapOvr>
  <mc:AlternateContent xmlns:mc="http://schemas.openxmlformats.org/markup-compatibility/2006" xmlns:p14="http://schemas.microsoft.com/office/powerpoint/2010/main">
    <mc:Choice Requires="p14">
      <p:transition p14:dur="0" advTm="16000"/>
    </mc:Choice>
    <mc:Fallback xmlns="">
      <p:transition advTm="1600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28800"/>
            <a:ext cx="8229600" cy="4178491"/>
          </a:xfrm>
        </p:spPr>
        <p:txBody>
          <a:bodyPr>
            <a:normAutofit/>
          </a:bodyPr>
          <a:lstStyle/>
          <a:p>
            <a:pPr>
              <a:lnSpc>
                <a:spcPct val="90000"/>
              </a:lnSpc>
            </a:pPr>
            <a:r>
              <a:rPr lang="en-US" sz="2800" dirty="0"/>
              <a:t>Common vocabulary</a:t>
            </a:r>
          </a:p>
          <a:p>
            <a:pPr>
              <a:lnSpc>
                <a:spcPct val="90000"/>
              </a:lnSpc>
            </a:pPr>
            <a:r>
              <a:rPr lang="en-US" sz="2800" dirty="0"/>
              <a:t>Accepted leadership</a:t>
            </a:r>
          </a:p>
          <a:p>
            <a:pPr>
              <a:lnSpc>
                <a:spcPct val="90000"/>
              </a:lnSpc>
            </a:pPr>
            <a:r>
              <a:rPr lang="en-US" sz="2800" dirty="0"/>
              <a:t>Commitment of time from all members</a:t>
            </a:r>
          </a:p>
          <a:p>
            <a:pPr>
              <a:lnSpc>
                <a:spcPct val="90000"/>
              </a:lnSpc>
            </a:pPr>
            <a:r>
              <a:rPr lang="en-US" sz="2800" dirty="0"/>
              <a:t>Procedures for measuring progress</a:t>
            </a:r>
          </a:p>
          <a:p>
            <a:pPr>
              <a:lnSpc>
                <a:spcPct val="90000"/>
              </a:lnSpc>
            </a:pPr>
            <a:r>
              <a:rPr lang="en-US" sz="2800" dirty="0"/>
              <a:t>Staff Attention - minutes</a:t>
            </a:r>
          </a:p>
          <a:p>
            <a:endParaRPr lang="en-US" sz="2800" dirty="0"/>
          </a:p>
        </p:txBody>
      </p:sp>
      <p:sp>
        <p:nvSpPr>
          <p:cNvPr id="3" name="Title 2"/>
          <p:cNvSpPr>
            <a:spLocks noGrp="1"/>
          </p:cNvSpPr>
          <p:nvPr>
            <p:ph type="title"/>
          </p:nvPr>
        </p:nvSpPr>
        <p:spPr/>
        <p:txBody>
          <a:bodyPr>
            <a:normAutofit fontScale="90000"/>
          </a:bodyPr>
          <a:lstStyle/>
          <a:p>
            <a:r>
              <a:rPr lang="en-US" sz="4400" dirty="0"/>
              <a:t>Is Your Coalition on the Road to Success?</a:t>
            </a:r>
            <a:endParaRPr lang="en-US" dirty="0"/>
          </a:p>
        </p:txBody>
      </p:sp>
    </p:spTree>
    <p:extLst>
      <p:ext uri="{BB962C8B-B14F-4D97-AF65-F5344CB8AC3E}">
        <p14:creationId xmlns:p14="http://schemas.microsoft.com/office/powerpoint/2010/main" val="22471922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5" name="Rectangle 3"/>
          <p:cNvSpPr>
            <a:spLocks noGrp="1" noChangeArrowheads="1"/>
          </p:cNvSpPr>
          <p:nvPr>
            <p:ph idx="1"/>
          </p:nvPr>
        </p:nvSpPr>
        <p:spPr/>
        <p:txBody>
          <a:bodyPr/>
          <a:lstStyle/>
          <a:p>
            <a:pPr>
              <a:lnSpc>
                <a:spcPct val="90000"/>
              </a:lnSpc>
            </a:pPr>
            <a:r>
              <a:rPr lang="en-US" sz="2800"/>
              <a:t>The development and maintenance of effective coalitions is an exciting challenge.  They have tremendous potential to bring about changes conducive to health in communities, provided they are building and maintained with sensitivity, flexibility and appreciation for the time, care and expertise it takes to create a complex organizational entity.</a:t>
            </a:r>
          </a:p>
          <a:p>
            <a:pPr>
              <a:lnSpc>
                <a:spcPct val="90000"/>
              </a:lnSpc>
            </a:pPr>
            <a:r>
              <a:rPr lang="en-US" sz="1800"/>
              <a:t>Health Promotion Resource Center</a:t>
            </a:r>
          </a:p>
          <a:p>
            <a:pPr lvl="1">
              <a:lnSpc>
                <a:spcPct val="90000"/>
              </a:lnSpc>
            </a:pPr>
            <a:r>
              <a:rPr lang="en-US" sz="1600"/>
              <a:t>Stanford University School of Medicine</a:t>
            </a:r>
          </a:p>
          <a:p>
            <a:pPr lvl="1">
              <a:lnSpc>
                <a:spcPct val="90000"/>
              </a:lnSpc>
              <a:buFontTx/>
              <a:buNone/>
            </a:pPr>
            <a:endParaRPr lang="en-US" sz="1600"/>
          </a:p>
        </p:txBody>
      </p:sp>
      <p:sp>
        <p:nvSpPr>
          <p:cNvPr id="120834" name="Rectangle 2"/>
          <p:cNvSpPr>
            <a:spLocks noGrp="1" noChangeArrowheads="1"/>
          </p:cNvSpPr>
          <p:nvPr>
            <p:ph type="title"/>
          </p:nvPr>
        </p:nvSpPr>
        <p:spPr/>
        <p:txBody>
          <a:bodyPr/>
          <a:lstStyle/>
          <a:p>
            <a:r>
              <a:rPr lang="en-US"/>
              <a:t>Coalition Building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9" name="Rectangle 3"/>
          <p:cNvSpPr>
            <a:spLocks noGrp="1" noChangeArrowheads="1"/>
          </p:cNvSpPr>
          <p:nvPr>
            <p:ph idx="1"/>
          </p:nvPr>
        </p:nvSpPr>
        <p:spPr/>
        <p:txBody>
          <a:bodyPr/>
          <a:lstStyle/>
          <a:p>
            <a:r>
              <a:rPr lang="en-US" sz="2800"/>
              <a:t>An group composed of diverse organizations, factions, and constituencies who agree to work together to achieve a specific goal.</a:t>
            </a:r>
          </a:p>
          <a:p>
            <a:r>
              <a:rPr lang="en-US" sz="2800"/>
              <a:t>Formed in response to a community need.</a:t>
            </a:r>
          </a:p>
          <a:p>
            <a:r>
              <a:rPr lang="en-US" sz="2800"/>
              <a:t>Coalitions maximize the power of the members through joint action, pools and makes efficient use of talent and resources, minimizes duplication of effort, and develops public support.</a:t>
            </a:r>
          </a:p>
        </p:txBody>
      </p:sp>
      <p:sp>
        <p:nvSpPr>
          <p:cNvPr id="96258" name="Rectangle 2"/>
          <p:cNvSpPr>
            <a:spLocks noGrp="1" noChangeArrowheads="1"/>
          </p:cNvSpPr>
          <p:nvPr>
            <p:ph type="title"/>
          </p:nvPr>
        </p:nvSpPr>
        <p:spPr/>
        <p:txBody>
          <a:bodyPr/>
          <a:lstStyle/>
          <a:p>
            <a:r>
              <a:rPr lang="en-US" sz="4800"/>
              <a:t>What is a Coalition?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idx="1"/>
          </p:nvPr>
        </p:nvSpPr>
        <p:spPr/>
        <p:txBody>
          <a:bodyPr/>
          <a:lstStyle/>
          <a:p>
            <a:r>
              <a:rPr lang="en-US" sz="2800"/>
              <a:t>Members need to feel they are part of a team.</a:t>
            </a:r>
          </a:p>
          <a:p>
            <a:r>
              <a:rPr lang="en-US" sz="2800"/>
              <a:t>In the simplest and most basic way, a coalition defines the team.</a:t>
            </a:r>
          </a:p>
          <a:p>
            <a:r>
              <a:rPr lang="en-US" sz="2800"/>
              <a:t>Every coalition creates its own pool of shared knowledge, experience, and judgment.</a:t>
            </a:r>
          </a:p>
          <a:p>
            <a:r>
              <a:rPr lang="en-US" sz="2800"/>
              <a:t>A coalition creates in all present a commitment to the decisions it makes and the objectives it pursues.</a:t>
            </a:r>
          </a:p>
        </p:txBody>
      </p:sp>
      <p:sp>
        <p:nvSpPr>
          <p:cNvPr id="54274" name="Rectangle 2"/>
          <p:cNvSpPr>
            <a:spLocks noGrp="1" noChangeArrowheads="1"/>
          </p:cNvSpPr>
          <p:nvPr>
            <p:ph type="title"/>
          </p:nvPr>
        </p:nvSpPr>
        <p:spPr/>
        <p:txBody>
          <a:bodyPr/>
          <a:lstStyle/>
          <a:p>
            <a:r>
              <a:rPr lang="en-US" sz="4800"/>
              <a:t>Why Meet As A Coalition?</a:t>
            </a:r>
          </a:p>
        </p:txBody>
      </p:sp>
    </p:spTree>
  </p:cSld>
  <p:clrMapOvr>
    <a:masterClrMapping/>
  </p:clrMapOvr>
  <mc:AlternateContent xmlns:mc="http://schemas.openxmlformats.org/markup-compatibility/2006" xmlns:p14="http://schemas.microsoft.com/office/powerpoint/2010/main">
    <mc:Choice Requires="p14">
      <p:transition p14:dur="0" advTm="16000"/>
    </mc:Choice>
    <mc:Fallback xmlns="">
      <p:transition advTm="16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p:cNvSpPr>
            <a:spLocks noGrp="1" noChangeArrowheads="1"/>
          </p:cNvSpPr>
          <p:nvPr>
            <p:ph idx="1"/>
          </p:nvPr>
        </p:nvSpPr>
        <p:spPr>
          <a:xfrm>
            <a:off x="1479550" y="2362200"/>
            <a:ext cx="7626350" cy="3733800"/>
          </a:xfrm>
        </p:spPr>
        <p:txBody>
          <a:bodyPr/>
          <a:lstStyle/>
          <a:p>
            <a:r>
              <a:rPr lang="en-US" sz="2800"/>
              <a:t>For what purpose? Look at statistics!</a:t>
            </a:r>
          </a:p>
          <a:p>
            <a:r>
              <a:rPr lang="en-US" sz="2800"/>
              <a:t>What are the the goals?</a:t>
            </a:r>
          </a:p>
          <a:p>
            <a:r>
              <a:rPr lang="en-US" sz="2800"/>
              <a:t>How will it be structured?</a:t>
            </a:r>
          </a:p>
          <a:p>
            <a:r>
              <a:rPr lang="en-US" sz="2800"/>
              <a:t>Will the community support a coalition?</a:t>
            </a:r>
          </a:p>
          <a:p>
            <a:r>
              <a:rPr lang="en-US" sz="2800"/>
              <a:t>How long should the coalition exist?</a:t>
            </a:r>
          </a:p>
        </p:txBody>
      </p:sp>
      <p:sp>
        <p:nvSpPr>
          <p:cNvPr id="53250" name="Rectangle 2"/>
          <p:cNvSpPr>
            <a:spLocks noGrp="1" noChangeArrowheads="1"/>
          </p:cNvSpPr>
          <p:nvPr>
            <p:ph type="title"/>
          </p:nvPr>
        </p:nvSpPr>
        <p:spPr>
          <a:xfrm>
            <a:off x="457200" y="381000"/>
            <a:ext cx="8077200" cy="1143000"/>
          </a:xfrm>
        </p:spPr>
        <p:txBody>
          <a:bodyPr>
            <a:normAutofit fontScale="90000"/>
          </a:bodyPr>
          <a:lstStyle/>
          <a:p>
            <a:r>
              <a:rPr lang="en-US" sz="4800" dirty="0"/>
              <a:t>Going Back to the Basics...</a:t>
            </a:r>
            <a:br>
              <a:rPr lang="en-US" sz="4800" dirty="0"/>
            </a:br>
            <a:r>
              <a:rPr lang="en-US" sz="4800" dirty="0"/>
              <a:t>Initial Considerations</a:t>
            </a:r>
          </a:p>
        </p:txBody>
      </p:sp>
    </p:spTree>
  </p:cSld>
  <p:clrMapOvr>
    <a:masterClrMapping/>
  </p:clrMapOvr>
  <mc:AlternateContent xmlns:mc="http://schemas.openxmlformats.org/markup-compatibility/2006" xmlns:p14="http://schemas.microsoft.com/office/powerpoint/2010/main">
    <mc:Choice Requires="p14">
      <p:transition p14:dur="0" advTm="16000"/>
    </mc:Choice>
    <mc:Fallback xmlns="">
      <p:transition advTm="16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1" name="Rectangle 3"/>
          <p:cNvSpPr>
            <a:spLocks noGrp="1" noChangeArrowheads="1"/>
          </p:cNvSpPr>
          <p:nvPr>
            <p:ph idx="1"/>
          </p:nvPr>
        </p:nvSpPr>
        <p:spPr/>
        <p:txBody>
          <a:bodyPr/>
          <a:lstStyle/>
          <a:p>
            <a:r>
              <a:rPr lang="en-US" sz="2800"/>
              <a:t>Identify key partners</a:t>
            </a:r>
          </a:p>
          <a:p>
            <a:r>
              <a:rPr lang="en-US" sz="2800"/>
              <a:t>Recruit key partners to be involved in the planning process</a:t>
            </a:r>
          </a:p>
          <a:p>
            <a:r>
              <a:rPr lang="en-US" sz="2800"/>
              <a:t>Organize the planning committee</a:t>
            </a:r>
          </a:p>
          <a:p>
            <a:r>
              <a:rPr lang="en-US" sz="2800"/>
              <a:t>Conduct the first planning meeting</a:t>
            </a:r>
          </a:p>
          <a:p>
            <a:r>
              <a:rPr lang="en-US" sz="2800"/>
              <a:t>Form working groups as needed</a:t>
            </a:r>
          </a:p>
          <a:p>
            <a:endParaRPr lang="en-US"/>
          </a:p>
        </p:txBody>
      </p:sp>
      <p:sp>
        <p:nvSpPr>
          <p:cNvPr id="99330" name="Rectangle 2"/>
          <p:cNvSpPr>
            <a:spLocks noGrp="1" noChangeArrowheads="1"/>
          </p:cNvSpPr>
          <p:nvPr>
            <p:ph type="title"/>
          </p:nvPr>
        </p:nvSpPr>
        <p:spPr/>
        <p:txBody>
          <a:bodyPr/>
          <a:lstStyle/>
          <a:p>
            <a:r>
              <a:rPr lang="en-US" sz="4800"/>
              <a:t>Initial Considerations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5" name="Rectangle 3"/>
          <p:cNvSpPr>
            <a:spLocks noGrp="1" noChangeArrowheads="1"/>
          </p:cNvSpPr>
          <p:nvPr>
            <p:ph idx="1"/>
          </p:nvPr>
        </p:nvSpPr>
        <p:spPr/>
        <p:txBody>
          <a:bodyPr/>
          <a:lstStyle/>
          <a:p>
            <a:pPr>
              <a:buFont typeface="Wingdings" pitchFamily="2" charset="2"/>
              <a:buNone/>
            </a:pPr>
            <a:endParaRPr lang="en-US" sz="2800"/>
          </a:p>
          <a:p>
            <a:r>
              <a:rPr lang="en-US" sz="2800"/>
              <a:t>Consider the diversity of the members</a:t>
            </a:r>
          </a:p>
          <a:p>
            <a:r>
              <a:rPr lang="en-US" sz="2800"/>
              <a:t>Consider the size of the coalition</a:t>
            </a:r>
          </a:p>
          <a:p>
            <a:r>
              <a:rPr lang="en-US" sz="2800"/>
              <a:t>Target the recruitment of volunteers</a:t>
            </a:r>
          </a:p>
          <a:p>
            <a:r>
              <a:rPr lang="en-US" sz="2800"/>
              <a:t>Be passionate about recruiting</a:t>
            </a:r>
          </a:p>
          <a:p>
            <a:r>
              <a:rPr lang="en-US" sz="2800"/>
              <a:t>Be clear about the job</a:t>
            </a:r>
          </a:p>
          <a:p>
            <a:r>
              <a:rPr lang="en-US" sz="2800"/>
              <a:t>Seek community members to recruit specific population groups</a:t>
            </a:r>
          </a:p>
          <a:p>
            <a:pPr>
              <a:buFont typeface="Wingdings" pitchFamily="2" charset="2"/>
              <a:buNone/>
            </a:pPr>
            <a:endParaRPr lang="en-US" sz="2800"/>
          </a:p>
        </p:txBody>
      </p:sp>
      <p:sp>
        <p:nvSpPr>
          <p:cNvPr id="95234" name="Rectangle 2"/>
          <p:cNvSpPr>
            <a:spLocks noGrp="1" noChangeArrowheads="1"/>
          </p:cNvSpPr>
          <p:nvPr>
            <p:ph type="title"/>
          </p:nvPr>
        </p:nvSpPr>
        <p:spPr/>
        <p:txBody>
          <a:bodyPr/>
          <a:lstStyle/>
          <a:p>
            <a:r>
              <a:rPr lang="en-US" sz="4800"/>
              <a:t>Who Should Be Involved?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5" name="Rectangle 1027"/>
          <p:cNvSpPr>
            <a:spLocks noGrp="1" noChangeArrowheads="1"/>
          </p:cNvSpPr>
          <p:nvPr>
            <p:ph idx="1"/>
          </p:nvPr>
        </p:nvSpPr>
        <p:spPr/>
        <p:txBody>
          <a:bodyPr/>
          <a:lstStyle/>
          <a:p>
            <a:r>
              <a:rPr lang="en-US"/>
              <a:t>Prepare a letter and state the problem</a:t>
            </a:r>
          </a:p>
          <a:p>
            <a:r>
              <a:rPr lang="en-US"/>
              <a:t>Invite a list of potential candidates</a:t>
            </a:r>
          </a:p>
          <a:p>
            <a:r>
              <a:rPr lang="en-US"/>
              <a:t>Arrange a meeting at a convenient time and location</a:t>
            </a:r>
          </a:p>
          <a:p>
            <a:r>
              <a:rPr lang="en-US"/>
              <a:t>Prepare agenda</a:t>
            </a:r>
          </a:p>
        </p:txBody>
      </p:sp>
      <p:sp>
        <p:nvSpPr>
          <p:cNvPr id="100354" name="Rectangle 1026"/>
          <p:cNvSpPr>
            <a:spLocks noGrp="1" noChangeArrowheads="1"/>
          </p:cNvSpPr>
          <p:nvPr>
            <p:ph type="title"/>
          </p:nvPr>
        </p:nvSpPr>
        <p:spPr/>
        <p:txBody>
          <a:bodyPr/>
          <a:lstStyle/>
          <a:p>
            <a:r>
              <a:rPr lang="en-US" sz="4800"/>
              <a:t>Forming a Coalition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9" name="Rectangle 3"/>
          <p:cNvSpPr>
            <a:spLocks noGrp="1" noChangeArrowheads="1"/>
          </p:cNvSpPr>
          <p:nvPr>
            <p:ph idx="1"/>
          </p:nvPr>
        </p:nvSpPr>
        <p:spPr/>
        <p:txBody>
          <a:bodyPr/>
          <a:lstStyle/>
          <a:p>
            <a:r>
              <a:rPr lang="en-US"/>
              <a:t>Prepare a written agenda</a:t>
            </a:r>
          </a:p>
          <a:p>
            <a:r>
              <a:rPr lang="en-US"/>
              <a:t>Describe the problem</a:t>
            </a:r>
          </a:p>
          <a:p>
            <a:r>
              <a:rPr lang="en-US"/>
              <a:t>Solicit their involvement</a:t>
            </a:r>
          </a:p>
          <a:p>
            <a:r>
              <a:rPr lang="en-US"/>
              <a:t>Ask them to make a specific commitment</a:t>
            </a:r>
          </a:p>
          <a:p>
            <a:r>
              <a:rPr lang="en-US"/>
              <a:t>Follow-up after the meeting</a:t>
            </a:r>
          </a:p>
        </p:txBody>
      </p:sp>
      <p:sp>
        <p:nvSpPr>
          <p:cNvPr id="101378" name="Rectangle 2"/>
          <p:cNvSpPr>
            <a:spLocks noGrp="1" noChangeArrowheads="1"/>
          </p:cNvSpPr>
          <p:nvPr>
            <p:ph type="title"/>
          </p:nvPr>
        </p:nvSpPr>
        <p:spPr/>
        <p:txBody>
          <a:bodyPr/>
          <a:lstStyle/>
          <a:p>
            <a:r>
              <a:rPr lang="en-US" sz="4800"/>
              <a:t>The First Meeting</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1645</TotalTime>
  <Words>833</Words>
  <Application>Microsoft Office PowerPoint</Application>
  <PresentationFormat>On-screen Show (4:3)</PresentationFormat>
  <Paragraphs>145</Paragraphs>
  <Slides>24</Slides>
  <Notes>19</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Concourse</vt:lpstr>
      <vt:lpstr>Coalition Building</vt:lpstr>
      <vt:lpstr>Our Role in Public Health is to Mobilize the Community to Improve Health</vt:lpstr>
      <vt:lpstr>What is a Coalition?</vt:lpstr>
      <vt:lpstr>Why Meet As A Coalition?</vt:lpstr>
      <vt:lpstr>Going Back to the Basics... Initial Considerations</vt:lpstr>
      <vt:lpstr>Initial Considerations</vt:lpstr>
      <vt:lpstr>Who Should Be Involved?</vt:lpstr>
      <vt:lpstr>Forming a Coalition</vt:lpstr>
      <vt:lpstr>The First Meeting</vt:lpstr>
      <vt:lpstr>Setting the Mission Statement and Goals</vt:lpstr>
      <vt:lpstr>Creating a Structure</vt:lpstr>
      <vt:lpstr>Activities</vt:lpstr>
      <vt:lpstr>Maintaining the Coalition</vt:lpstr>
      <vt:lpstr>Potential Barriers to  Successful Coalitions</vt:lpstr>
      <vt:lpstr>Potential Barriers to  Successful Coalitions</vt:lpstr>
      <vt:lpstr> Points To Remember When Working As A Community Group </vt:lpstr>
      <vt:lpstr> Points To Remember When Working As A Community Group </vt:lpstr>
      <vt:lpstr>Stages of Coalition Development</vt:lpstr>
      <vt:lpstr>Stages of Coalition Development</vt:lpstr>
      <vt:lpstr>Society Does Not Place Enough Value on Volunteers - Keep Coalition Members Active</vt:lpstr>
      <vt:lpstr>Society Does Not Place Enough Value on Volunteers - Keep Coalition Members Active</vt:lpstr>
      <vt:lpstr>Is Your Coalition on the Road to Success?</vt:lpstr>
      <vt:lpstr>Is Your Coalition on the Road to Success?</vt:lpstr>
      <vt:lpstr>Coalition Building</vt:lpstr>
    </vt:vector>
  </TitlesOfParts>
  <Company>Schloer &amp; Associates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Harriett Schloer</dc:creator>
  <cp:lastModifiedBy>murield</cp:lastModifiedBy>
  <cp:revision>29</cp:revision>
  <dcterms:created xsi:type="dcterms:W3CDTF">1999-11-01T07:39:11Z</dcterms:created>
  <dcterms:modified xsi:type="dcterms:W3CDTF">2014-12-12T19:25:45Z</dcterms:modified>
</cp:coreProperties>
</file>