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8" r:id="rId3"/>
    <p:sldMasterId id="2147483740" r:id="rId4"/>
    <p:sldMasterId id="2147483764" r:id="rId5"/>
    <p:sldMasterId id="2147483776" r:id="rId6"/>
    <p:sldMasterId id="2147483788" r:id="rId7"/>
    <p:sldMasterId id="2147483800" r:id="rId8"/>
    <p:sldMasterId id="2147483812" r:id="rId9"/>
    <p:sldMasterId id="2147483830" r:id="rId10"/>
  </p:sldMasterIdLst>
  <p:notesMasterIdLst>
    <p:notesMasterId r:id="rId45"/>
  </p:notesMasterIdLst>
  <p:sldIdLst>
    <p:sldId id="304" r:id="rId11"/>
    <p:sldId id="295" r:id="rId12"/>
    <p:sldId id="296" r:id="rId13"/>
    <p:sldId id="297" r:id="rId14"/>
    <p:sldId id="298" r:id="rId15"/>
    <p:sldId id="299" r:id="rId16"/>
    <p:sldId id="300" r:id="rId17"/>
    <p:sldId id="301" r:id="rId18"/>
    <p:sldId id="302" r:id="rId19"/>
    <p:sldId id="303" r:id="rId20"/>
    <p:sldId id="256" r:id="rId21"/>
    <p:sldId id="271" r:id="rId22"/>
    <p:sldId id="276" r:id="rId23"/>
    <p:sldId id="275" r:id="rId24"/>
    <p:sldId id="259" r:id="rId25"/>
    <p:sldId id="273" r:id="rId26"/>
    <p:sldId id="285" r:id="rId27"/>
    <p:sldId id="283" r:id="rId28"/>
    <p:sldId id="266" r:id="rId29"/>
    <p:sldId id="267" r:id="rId30"/>
    <p:sldId id="264" r:id="rId31"/>
    <p:sldId id="277" r:id="rId32"/>
    <p:sldId id="281" r:id="rId33"/>
    <p:sldId id="284" r:id="rId34"/>
    <p:sldId id="269" r:id="rId35"/>
    <p:sldId id="286" r:id="rId36"/>
    <p:sldId id="287" r:id="rId37"/>
    <p:sldId id="288" r:id="rId38"/>
    <p:sldId id="289" r:id="rId39"/>
    <p:sldId id="290" r:id="rId40"/>
    <p:sldId id="291" r:id="rId41"/>
    <p:sldId id="292" r:id="rId42"/>
    <p:sldId id="293" r:id="rId43"/>
    <p:sldId id="29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70" autoAdjust="0"/>
  </p:normalViewPr>
  <p:slideViewPr>
    <p:cSldViewPr>
      <p:cViewPr varScale="1">
        <p:scale>
          <a:sx n="83" d="100"/>
          <a:sy n="83" d="100"/>
        </p:scale>
        <p:origin x="-221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568087-EB70-46D2-90E9-98A4D0C72DF6}" type="datetimeFigureOut">
              <a:rPr lang="en-US" smtClean="0"/>
              <a:t>8/27/15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3539C-B2A6-4F71-BB4A-266F7F14609B}" type="slidenum">
              <a:rPr lang="en-US" smtClean="0"/>
              <a:t>‹#›</a:t>
            </a:fld>
            <a:endParaRPr lang="en-US" dirty="0"/>
          </a:p>
        </p:txBody>
      </p:sp>
    </p:spTree>
    <p:extLst>
      <p:ext uri="{BB962C8B-B14F-4D97-AF65-F5344CB8AC3E}">
        <p14:creationId xmlns:p14="http://schemas.microsoft.com/office/powerpoint/2010/main" val="277312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78051B-4154-41AE-BD26-8A4EE6C7F93C}"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1422882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3539C-B2A6-4F71-BB4A-266F7F14609B}" type="slidenum">
              <a:rPr lang="en-US" smtClean="0"/>
              <a:t>15</a:t>
            </a:fld>
            <a:endParaRPr lang="en-US" dirty="0"/>
          </a:p>
        </p:txBody>
      </p:sp>
    </p:spTree>
    <p:extLst>
      <p:ext uri="{BB962C8B-B14F-4D97-AF65-F5344CB8AC3E}">
        <p14:creationId xmlns:p14="http://schemas.microsoft.com/office/powerpoint/2010/main" val="282704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3539C-B2A6-4F71-BB4A-266F7F14609B}" type="slidenum">
              <a:rPr lang="en-US" smtClean="0"/>
              <a:t>21</a:t>
            </a:fld>
            <a:endParaRPr lang="en-US" dirty="0"/>
          </a:p>
        </p:txBody>
      </p:sp>
    </p:spTree>
    <p:extLst>
      <p:ext uri="{BB962C8B-B14F-4D97-AF65-F5344CB8AC3E}">
        <p14:creationId xmlns:p14="http://schemas.microsoft.com/office/powerpoint/2010/main" val="1182237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Good morning. I</a:t>
            </a:r>
            <a:r>
              <a:rPr lang="en-US" baseline="0" dirty="0" smtClean="0"/>
              <a:t> want to thank Kathleen Johnson and the Coalition of Local Health Officials for inviting me to share with you all how SO Health-e formed lasting relationships with community partners and continues to build relationships with communities in southern Oregon in the effort to increase the health and well-being of all Oregonians. </a:t>
            </a:r>
          </a:p>
          <a:p>
            <a:endParaRPr lang="en-US" baseline="0" dirty="0" smtClean="0"/>
          </a:p>
          <a:p>
            <a:r>
              <a:rPr lang="en-US" baseline="0" dirty="0" smtClean="0"/>
              <a:t>My name is Jennifer Ware and I am the Coalition Coordinator for So Health-E which is one of three programs managed by the Health Care Coalition of Southern Oregon. My position is solely dedicated to the health equity coalition and I love the work that I get to do everyday. Being in a position focused on the coalition is actually an important part of our success. I will get to why later.  </a:t>
            </a:r>
            <a:endParaRPr lang="en-US" dirty="0"/>
          </a:p>
        </p:txBody>
      </p:sp>
      <p:sp>
        <p:nvSpPr>
          <p:cNvPr id="4" name="Slide Number Placeholder 3"/>
          <p:cNvSpPr>
            <a:spLocks noGrp="1"/>
          </p:cNvSpPr>
          <p:nvPr>
            <p:ph type="sldNum" sz="quarter" idx="10"/>
          </p:nvPr>
        </p:nvSpPr>
        <p:spPr/>
        <p:txBody>
          <a:bodyPr/>
          <a:lstStyle/>
          <a:p>
            <a:fld id="{01B3F53E-291B-4748-9F84-48235FE4A5E4}"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1148029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Before</a:t>
            </a:r>
            <a:r>
              <a:rPr lang="en-US" baseline="0" dirty="0" smtClean="0"/>
              <a:t> I jump into how the coalition partnerships were formed I want to show you who is involved with SO Health-E. </a:t>
            </a:r>
          </a:p>
          <a:p>
            <a:endParaRPr lang="en-US" baseline="0" dirty="0" smtClean="0"/>
          </a:p>
          <a:p>
            <a:r>
              <a:rPr lang="en-US" baseline="0" dirty="0" smtClean="0"/>
              <a:t>We have a local nursing school, two federally qualified health centers, two CCOs, the transformation center, Jackson County Health &amp; Human Services, a number of community advocacy networks, and a dental care organization. </a:t>
            </a:r>
          </a:p>
          <a:p>
            <a:endParaRPr lang="en-US" baseline="0" dirty="0" smtClean="0"/>
          </a:p>
          <a:p>
            <a:r>
              <a:rPr lang="en-US" baseline="0" dirty="0" smtClean="0"/>
              <a:t>What you may also notice is there are not only health related organizations represented in our coalition, but also some that are not traditionally linked to an individual’s health; like law enforcement or a local school district.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a steering committee structure within our coalition with smaller work groups focused on specific topics such as data, community engagement, and cultural agility training.  </a:t>
            </a:r>
          </a:p>
          <a:p>
            <a:endParaRPr lang="en-US" dirty="0"/>
          </a:p>
        </p:txBody>
      </p:sp>
      <p:sp>
        <p:nvSpPr>
          <p:cNvPr id="4" name="Slide Number Placeholder 3"/>
          <p:cNvSpPr>
            <a:spLocks noGrp="1"/>
          </p:cNvSpPr>
          <p:nvPr>
            <p:ph type="sldNum" sz="quarter" idx="10"/>
          </p:nvPr>
        </p:nvSpPr>
        <p:spPr/>
        <p:txBody>
          <a:bodyPr/>
          <a:lstStyle/>
          <a:p>
            <a:fld id="{F71D284D-F874-4078-B2EA-3808FC8959C0}"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33552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Our coalition was created to specifically to address health equity after a Latina Health Coalition working to reduce teen pregnancy rates for Latina females found data highlighting that many factors impacting a teen’s life go beyond talking to parents about sex and can include the health and wellness of the teen and their family, safety of their community, school environment, and so much more. These are what we call the social determinants of health.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was</a:t>
            </a:r>
            <a:r>
              <a:rPr lang="en-US" baseline="0" dirty="0" smtClean="0"/>
              <a:t> the social determinants of health that initiated our coalition building process. </a:t>
            </a:r>
          </a:p>
          <a:p>
            <a:endParaRPr lang="en-US" dirty="0"/>
          </a:p>
        </p:txBody>
      </p:sp>
      <p:sp>
        <p:nvSpPr>
          <p:cNvPr id="4" name="Slide Number Placeholder 3"/>
          <p:cNvSpPr>
            <a:spLocks noGrp="1"/>
          </p:cNvSpPr>
          <p:nvPr>
            <p:ph type="sldNum" sz="quarter" idx="10"/>
          </p:nvPr>
        </p:nvSpPr>
        <p:spPr/>
        <p:txBody>
          <a:bodyPr/>
          <a:lstStyle/>
          <a:p>
            <a:fld id="{01B3F53E-291B-4748-9F84-48235FE4A5E4}"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80958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started with an examination of the issues in our community that we were aware of and listed who or what organizations were working to resolve them. </a:t>
            </a:r>
          </a:p>
          <a:p>
            <a:endParaRPr lang="en-US" baseline="0" dirty="0" smtClean="0"/>
          </a:p>
          <a:p>
            <a:r>
              <a:rPr lang="en-US" baseline="0" dirty="0" smtClean="0"/>
              <a:t>From the final list, we were able to determine multiple organizations to invite to join the coalition. Fortunately, requesting partnership in a coalition to improve health outcomes was not a difficult task for healthcare agencies. The tricky part was showing non-healthcare organizations how their work played a part in the overall wellness of the county. </a:t>
            </a:r>
          </a:p>
          <a:p>
            <a:endParaRPr lang="en-US" baseline="0" dirty="0" smtClean="0"/>
          </a:p>
          <a:p>
            <a:r>
              <a:rPr lang="en-US" baseline="0" dirty="0" smtClean="0"/>
              <a:t>Part of our strategy was to use the social determinants of health along with some preliminary data that highlighted the population change in our community and the need for policies and programs to evolve with the growing numbers. By that point organizations wanted to be a part of this change. </a:t>
            </a:r>
          </a:p>
        </p:txBody>
      </p:sp>
      <p:sp>
        <p:nvSpPr>
          <p:cNvPr id="4" name="Slide Number Placeholder 3"/>
          <p:cNvSpPr>
            <a:spLocks noGrp="1"/>
          </p:cNvSpPr>
          <p:nvPr>
            <p:ph type="sldNum" sz="quarter" idx="10"/>
          </p:nvPr>
        </p:nvSpPr>
        <p:spPr/>
        <p:txBody>
          <a:bodyPr/>
          <a:lstStyle/>
          <a:p>
            <a:fld id="{01B3F53E-291B-4748-9F84-48235FE4A5E4}"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1366583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dirty="0" smtClean="0"/>
              <a:t>When our group reached about 12 partners</a:t>
            </a:r>
            <a:r>
              <a:rPr lang="en-US" baseline="0" dirty="0" smtClean="0"/>
              <a:t> discussion on strategies to address health equity began. We meet monthly and not only work on specific projects, but also spend time getting to know one another on a personal level to better understand beliefs and ethics. This was an important step for us to help build trust. We knew that without trust, a group could not be fully committed or willing to tackle difficult work and also could not rely on other members completely. I have found that much of this work is personal and without a personal connection to the partners you are working with, it’s not authentic. </a:t>
            </a:r>
            <a:r>
              <a:rPr lang="en-US" dirty="0" smtClean="0"/>
              <a:t>Every</a:t>
            </a:r>
            <a:r>
              <a:rPr lang="en-US" baseline="0" dirty="0" smtClean="0"/>
              <a:t> one of our meetings begins with a team building activity or check in question. </a:t>
            </a:r>
          </a:p>
          <a:p>
            <a:pPr marL="0" indent="0">
              <a:buFontTx/>
              <a:buNone/>
            </a:pPr>
            <a:r>
              <a:rPr lang="en-US" baseline="0" dirty="0" smtClean="0"/>
              <a:t>Other ways that we were able to build a strong coalition was ….</a:t>
            </a:r>
            <a:endParaRPr lang="en-US" dirty="0" smtClean="0"/>
          </a:p>
          <a:p>
            <a:pPr marL="171450" indent="-171450">
              <a:buFontTx/>
              <a:buChar char="-"/>
            </a:pPr>
            <a:r>
              <a:rPr lang="en-US" baseline="0" dirty="0" smtClean="0"/>
              <a:t>Drafting a charter as the first order of business to </a:t>
            </a:r>
            <a:r>
              <a:rPr lang="en-US" dirty="0" smtClean="0"/>
              <a:t>outline the structure of our coalition and how decisions</a:t>
            </a:r>
            <a:r>
              <a:rPr lang="en-US" baseline="0" dirty="0" smtClean="0"/>
              <a:t> are to be made. This was created collaboratively of course. </a:t>
            </a:r>
          </a:p>
          <a:p>
            <a:pPr marL="171450" indent="-171450">
              <a:buFontTx/>
              <a:buChar char="-"/>
            </a:pPr>
            <a:r>
              <a:rPr lang="en-US" baseline="0" dirty="0" smtClean="0"/>
              <a:t>We rotate facilitation of all meetings to not only keep members engaged, but to also mirror equity in our own group</a:t>
            </a:r>
          </a:p>
          <a:p>
            <a:pPr marL="171450" indent="-171450">
              <a:buFontTx/>
              <a:buChar char="-"/>
            </a:pPr>
            <a:r>
              <a:rPr lang="en-US" baseline="0" dirty="0" smtClean="0"/>
              <a:t>We talk about racism, current events happening nationally, some solutions to the problems,  challenges within our organizations, and offer one another support as needed.</a:t>
            </a:r>
          </a:p>
          <a:p>
            <a:r>
              <a:rPr lang="en-US" dirty="0" smtClean="0"/>
              <a:t>Additionally,</a:t>
            </a:r>
            <a:r>
              <a:rPr lang="en-US" baseline="0" dirty="0" smtClean="0"/>
              <a:t> letters of agreement were created for each partner agency that outlined the minimal amount of time each representative is asked to complete.  Many of our coalition members spend more than the minimum advocating for health equity.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1B3F53E-291B-4748-9F84-48235FE4A5E4}" type="slidenum">
              <a:rPr lang="en-US">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865658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the start of our work together community </a:t>
            </a:r>
            <a:r>
              <a:rPr lang="en-US" baseline="0" dirty="0" smtClean="0"/>
              <a:t>data was assessed and disaggregated to understand the disparities present in Jackson County. In the Winter of 2015 we released two disparity reports one based on race and ethnicity, and another focused on the LGBTQ community.</a:t>
            </a:r>
          </a:p>
          <a:p>
            <a:r>
              <a:rPr lang="en-US" baseline="0" dirty="0" smtClean="0"/>
              <a:t> </a:t>
            </a:r>
          </a:p>
          <a:p>
            <a:r>
              <a:rPr lang="en-US" baseline="0" dirty="0" smtClean="0"/>
              <a:t>After the reports were released the coalition believed it was important to know whether the communities living these disparities agreed with the quantitative data. So we decided to ask. This summer we have been holding multicultural storytelling sessions asking residents who identify with demographic groups represented in the reports what health means to them and what might be the most strategic step to address their needs. </a:t>
            </a:r>
          </a:p>
          <a:p>
            <a:endParaRPr lang="en-US" baseline="0" dirty="0" smtClean="0"/>
          </a:p>
          <a:p>
            <a:r>
              <a:rPr lang="en-US" baseline="0" dirty="0" smtClean="0"/>
              <a:t>We modeled our sessions after the 2006 Minnesota Department of Health Multicultural Storytelling tour. </a:t>
            </a:r>
          </a:p>
          <a:p>
            <a:endParaRPr lang="en-US" baseline="0" dirty="0" smtClean="0"/>
          </a:p>
          <a:p>
            <a:r>
              <a:rPr lang="en-US" baseline="0" dirty="0" smtClean="0"/>
              <a:t>The input that we receive will guide our strategic plan for reducing health disparities. We’ve heard many times from residents that organizations will ask for their input and either do nothing with it or do the opposite of what was recommended. We refuse to do that and make all efforts to make that clear to the groups we work with.  </a:t>
            </a:r>
          </a:p>
          <a:p>
            <a:endParaRPr lang="en-US" baseline="0" dirty="0" smtClean="0"/>
          </a:p>
          <a:p>
            <a:r>
              <a:rPr lang="en-US" baseline="0" dirty="0" smtClean="0"/>
              <a:t>At every session or event we host, coalition members facilitate a space that is health literate and culturally appropriate, fully disclose our goals, and explain how the information shared will be used. We maintain transparency with the community just as we do in our coalition.</a:t>
            </a:r>
          </a:p>
          <a:p>
            <a:endParaRPr lang="en-US" baseline="0" dirty="0" smtClean="0"/>
          </a:p>
          <a:p>
            <a:r>
              <a:rPr lang="en-US" baseline="0" dirty="0" smtClean="0"/>
              <a:t>In my opinion, our manner of engagement not only shows residents that we truly want what is best for every one but also builds trust and empowers each person that participates in our sessions to use their voice to impact change. Through authentic engagement, we are able to make connections with residents and know that they support the changes that we advocate for. </a:t>
            </a:r>
          </a:p>
        </p:txBody>
      </p:sp>
      <p:sp>
        <p:nvSpPr>
          <p:cNvPr id="4" name="Slide Number Placeholder 3"/>
          <p:cNvSpPr>
            <a:spLocks noGrp="1"/>
          </p:cNvSpPr>
          <p:nvPr>
            <p:ph type="sldNum" sz="quarter" idx="10"/>
          </p:nvPr>
        </p:nvSpPr>
        <p:spPr/>
        <p:txBody>
          <a:bodyPr/>
          <a:lstStyle/>
          <a:p>
            <a:fld id="{01B3F53E-291B-4748-9F84-48235FE4A5E4}" type="slidenum">
              <a:rPr lang="en-US">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226176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mentioned a</a:t>
            </a:r>
            <a:r>
              <a:rPr lang="en-US" baseline="0" dirty="0" smtClean="0"/>
              <a:t> moment ago</a:t>
            </a:r>
            <a:r>
              <a:rPr lang="en-US" dirty="0" smtClean="0"/>
              <a:t> our coalition members</a:t>
            </a:r>
            <a:r>
              <a:rPr lang="en-US" baseline="0" dirty="0" smtClean="0"/>
              <a:t> play a role in engaging the community. These roles can include bridging the coalition with groups they work with in their respective fields or as models for how equity can be achieved.</a:t>
            </a:r>
          </a:p>
          <a:p>
            <a:endParaRPr lang="en-US" baseline="0" dirty="0" smtClean="0"/>
          </a:p>
          <a:p>
            <a:r>
              <a:rPr lang="en-US" baseline="0" dirty="0" smtClean="0"/>
              <a:t>The Jackson County Sheriff’s office is a model organization. Having the Sheriff on our coalition steering committee opened the door for us to work with other law enforcement agencies as well as policy makers. The Sheriff has also been a great champion when talking with the community and always linking his work to being a member of the coalition. The Southern Oregon Education service district has also been a champion helping to bridge the coalition with a local school district by providing resources to improve equity and the success of all students.  </a:t>
            </a:r>
          </a:p>
          <a:p>
            <a:endParaRPr lang="en-US" baseline="0" dirty="0" smtClean="0"/>
          </a:p>
          <a:p>
            <a:r>
              <a:rPr lang="en-US" baseline="0" dirty="0" smtClean="0"/>
              <a:t>It is with the full support of our steering committee and their leadership in the community that we have success. Our Coalition is made up of many champions. </a:t>
            </a:r>
            <a:endParaRPr lang="en-US" dirty="0" smtClean="0"/>
          </a:p>
        </p:txBody>
      </p:sp>
      <p:sp>
        <p:nvSpPr>
          <p:cNvPr id="4" name="Slide Number Placeholder 3"/>
          <p:cNvSpPr>
            <a:spLocks noGrp="1"/>
          </p:cNvSpPr>
          <p:nvPr>
            <p:ph type="sldNum" sz="quarter" idx="10"/>
          </p:nvPr>
        </p:nvSpPr>
        <p:spPr/>
        <p:txBody>
          <a:bodyPr/>
          <a:lstStyle/>
          <a:p>
            <a:fld id="{01B3F53E-291B-4748-9F84-48235FE4A5E4}" type="slidenum">
              <a:rPr lang="en-US">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3846021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moral</a:t>
            </a:r>
            <a:r>
              <a:rPr lang="en-US" baseline="0" dirty="0" smtClean="0"/>
              <a:t> of my story are these 10 recommendations: </a:t>
            </a:r>
            <a:endParaRPr lang="en-US" dirty="0" smtClean="0"/>
          </a:p>
          <a:p>
            <a:pPr marL="0" indent="0">
              <a:buNone/>
            </a:pPr>
            <a:endParaRPr lang="en-US" dirty="0" smtClean="0"/>
          </a:p>
          <a:p>
            <a:pPr marL="457200" indent="-457200">
              <a:buAutoNum type="arabicParenR"/>
            </a:pPr>
            <a:r>
              <a:rPr lang="en-US" dirty="0" smtClean="0"/>
              <a:t>Hire staff specific</a:t>
            </a:r>
            <a:r>
              <a:rPr lang="en-US" baseline="0" dirty="0" smtClean="0"/>
              <a:t>ally focused on the coalition work (As I mentioned at the beginning, my job is solely to move this work forward. This is a very important step as the work can be time consuming and may not move without dedicated staff to do much of the leg work.)</a:t>
            </a:r>
            <a:endParaRPr lang="en-US" dirty="0" smtClean="0"/>
          </a:p>
          <a:p>
            <a:pPr marL="457200" indent="-457200">
              <a:buAutoNum type="arabicParenR"/>
            </a:pPr>
            <a:r>
              <a:rPr lang="en-US" dirty="0" smtClean="0"/>
              <a:t>Assess community needs (what are</a:t>
            </a:r>
            <a:r>
              <a:rPr lang="en-US" baseline="0" dirty="0" smtClean="0"/>
              <a:t> the issues/concerns of people living in the community)</a:t>
            </a:r>
            <a:endParaRPr lang="en-US" dirty="0" smtClean="0"/>
          </a:p>
          <a:p>
            <a:pPr marL="457200" indent="-457200">
              <a:buAutoNum type="arabicParenR"/>
            </a:pPr>
            <a:r>
              <a:rPr lang="en-US" dirty="0" smtClean="0"/>
              <a:t>Determine the organizations working to answer those needs </a:t>
            </a:r>
          </a:p>
          <a:p>
            <a:pPr marL="457200" indent="-457200">
              <a:buAutoNum type="arabicParenR"/>
            </a:pPr>
            <a:r>
              <a:rPr lang="en-US" dirty="0" smtClean="0"/>
              <a:t>Create a working group of cross sectoral champions to</a:t>
            </a:r>
            <a:r>
              <a:rPr lang="en-US" baseline="0" dirty="0" smtClean="0"/>
              <a:t> advocate for health equity</a:t>
            </a:r>
            <a:endParaRPr lang="en-US" dirty="0" smtClean="0"/>
          </a:p>
          <a:p>
            <a:pPr marL="457200" marR="0" indent="-457200" algn="l" defTabSz="914400" rtl="0" eaLnBrk="1" fontAlgn="auto" latinLnBrk="0" hangingPunct="1">
              <a:lnSpc>
                <a:spcPct val="100000"/>
              </a:lnSpc>
              <a:spcBef>
                <a:spcPts val="0"/>
              </a:spcBef>
              <a:spcAft>
                <a:spcPts val="0"/>
              </a:spcAft>
              <a:buClrTx/>
              <a:buSzTx/>
              <a:buFontTx/>
              <a:buAutoNum type="arabicParenR"/>
              <a:tabLst/>
              <a:defRPr/>
            </a:pPr>
            <a:r>
              <a:rPr lang="en-US" dirty="0" smtClean="0"/>
              <a:t>Ensure that the demographics of your community are represented in the work group</a:t>
            </a:r>
          </a:p>
          <a:p>
            <a:pPr marL="457200" marR="0" indent="-457200" algn="l" defTabSz="914400" rtl="0" eaLnBrk="1" fontAlgn="auto" latinLnBrk="0" hangingPunct="1">
              <a:lnSpc>
                <a:spcPct val="100000"/>
              </a:lnSpc>
              <a:spcBef>
                <a:spcPts val="0"/>
              </a:spcBef>
              <a:spcAft>
                <a:spcPts val="0"/>
              </a:spcAft>
              <a:buClrTx/>
              <a:buSzTx/>
              <a:buFontTx/>
              <a:buAutoNum type="arabicParenR"/>
              <a:tabLst/>
              <a:defRPr/>
            </a:pPr>
            <a:r>
              <a:rPr lang="en-US" dirty="0" smtClean="0"/>
              <a:t>Create a shared agenda,</a:t>
            </a:r>
            <a:r>
              <a:rPr lang="en-US" baseline="0" dirty="0" smtClean="0"/>
              <a:t> mission and vision (this will be your roadmap)</a:t>
            </a:r>
            <a:endParaRPr lang="en-US" dirty="0" smtClean="0"/>
          </a:p>
          <a:p>
            <a:pPr marL="457200" indent="-457200">
              <a:buAutoNum type="arabicParenR"/>
            </a:pPr>
            <a:r>
              <a:rPr lang="en-US" dirty="0" smtClean="0"/>
              <a:t>Collaboratively agree on a group structure and charter for how work will occur</a:t>
            </a:r>
          </a:p>
          <a:p>
            <a:pPr marL="457200" indent="-457200">
              <a:buAutoNum type="arabicParenR"/>
            </a:pPr>
            <a:r>
              <a:rPr lang="en-US" dirty="0" smtClean="0"/>
              <a:t>Take part in team building or group trainings</a:t>
            </a:r>
            <a:r>
              <a:rPr lang="en-US" baseline="0" dirty="0" smtClean="0"/>
              <a:t> as this will help </a:t>
            </a:r>
            <a:r>
              <a:rPr lang="en-US" dirty="0" smtClean="0"/>
              <a:t>build trust (this will also help</a:t>
            </a:r>
            <a:r>
              <a:rPr lang="en-US" baseline="0" dirty="0" smtClean="0"/>
              <a:t> group members be more comfortable around topics such as racism that are sure to come up as you approach other organizations and advocate for change) </a:t>
            </a:r>
            <a:endParaRPr lang="en-US" dirty="0" smtClean="0"/>
          </a:p>
          <a:p>
            <a:pPr marL="457200" marR="0" indent="-457200" algn="l" defTabSz="914400" rtl="0" eaLnBrk="1" fontAlgn="auto" latinLnBrk="0" hangingPunct="1">
              <a:lnSpc>
                <a:spcPct val="100000"/>
              </a:lnSpc>
              <a:spcBef>
                <a:spcPts val="0"/>
              </a:spcBef>
              <a:spcAft>
                <a:spcPts val="0"/>
              </a:spcAft>
              <a:buClrTx/>
              <a:buSzTx/>
              <a:buFontTx/>
              <a:buAutoNum type="arabicParenR"/>
              <a:tabLst/>
              <a:defRPr/>
            </a:pPr>
            <a:r>
              <a:rPr lang="en-US" dirty="0" smtClean="0"/>
              <a:t>Use group champions to bridge professional sectors and connect you to communities</a:t>
            </a:r>
          </a:p>
          <a:p>
            <a:pPr marL="457200" marR="0" indent="-457200" algn="l" defTabSz="914400" rtl="0" eaLnBrk="1" fontAlgn="auto" latinLnBrk="0" hangingPunct="1">
              <a:lnSpc>
                <a:spcPct val="100000"/>
              </a:lnSpc>
              <a:spcBef>
                <a:spcPts val="0"/>
              </a:spcBef>
              <a:spcAft>
                <a:spcPts val="0"/>
              </a:spcAft>
              <a:buClrTx/>
              <a:buSzTx/>
              <a:buFontTx/>
              <a:buAutoNum type="arabicParenR"/>
              <a:tabLst/>
              <a:defRPr/>
            </a:pPr>
            <a:r>
              <a:rPr lang="en-US" dirty="0" smtClean="0"/>
              <a:t>Be transparent with all players in the coalition and report back to</a:t>
            </a:r>
            <a:r>
              <a:rPr lang="en-US" baseline="0" dirty="0" smtClean="0"/>
              <a:t> them with the progress of the work (this includes the community members)</a:t>
            </a:r>
            <a:endParaRPr lang="en-US" dirty="0" smtClean="0"/>
          </a:p>
          <a:p>
            <a:endParaRPr lang="en-US" dirty="0"/>
          </a:p>
        </p:txBody>
      </p:sp>
      <p:sp>
        <p:nvSpPr>
          <p:cNvPr id="4" name="Slide Number Placeholder 3"/>
          <p:cNvSpPr>
            <a:spLocks noGrp="1"/>
          </p:cNvSpPr>
          <p:nvPr>
            <p:ph type="sldNum" sz="quarter" idx="10"/>
          </p:nvPr>
        </p:nvSpPr>
        <p:spPr/>
        <p:txBody>
          <a:bodyPr/>
          <a:lstStyle/>
          <a:p>
            <a:fld id="{01B3F53E-291B-4748-9F84-48235FE4A5E4}"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355132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1B081B-91C0-4FE6-9743-5B56ADE119CB}"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098410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We’ve had great success following these steps and are looking forward to great changes in our community with regards to hiring practices of various organizations, policing of minority residents, and watching the health of people living in this state improve. </a:t>
            </a:r>
          </a:p>
          <a:p>
            <a:endParaRPr lang="en-US" baseline="0" dirty="0" smtClean="0"/>
          </a:p>
          <a:p>
            <a:r>
              <a:rPr lang="en-US" baseline="0" dirty="0" smtClean="0"/>
              <a:t>Should you have any questions or want to discuss our journey in more detail, you can find us at OPHA on October12</a:t>
            </a:r>
            <a:r>
              <a:rPr lang="en-US" baseline="30000" dirty="0" smtClean="0"/>
              <a:t>th</a:t>
            </a:r>
            <a:r>
              <a:rPr lang="en-US" baseline="0" dirty="0" smtClean="0"/>
              <a:t> or contact me via email or phone. </a:t>
            </a:r>
          </a:p>
          <a:p>
            <a:endParaRPr lang="en-US" baseline="0" dirty="0" smtClean="0"/>
          </a:p>
          <a:p>
            <a:r>
              <a:rPr lang="en-US" dirty="0" smtClean="0"/>
              <a:t>Thank</a:t>
            </a:r>
            <a:r>
              <a:rPr lang="en-US" baseline="0" dirty="0" smtClean="0"/>
              <a:t> you all for listening.</a:t>
            </a:r>
            <a:endParaRPr lang="en-US" dirty="0"/>
          </a:p>
        </p:txBody>
      </p:sp>
      <p:sp>
        <p:nvSpPr>
          <p:cNvPr id="4" name="Slide Number Placeholder 3"/>
          <p:cNvSpPr>
            <a:spLocks noGrp="1"/>
          </p:cNvSpPr>
          <p:nvPr>
            <p:ph type="sldNum" sz="quarter" idx="10"/>
          </p:nvPr>
        </p:nvSpPr>
        <p:spPr/>
        <p:txBody>
          <a:bodyPr/>
          <a:lstStyle/>
          <a:p>
            <a:fld id="{01B3F53E-291B-4748-9F84-48235FE4A5E4}"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389491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3ABCC1-F741-427A-9263-D037BA2F7B8B}" type="slidenum">
              <a:rPr lang="en-US" smtClean="0">
                <a:solidFill>
                  <a:prstClr val="black"/>
                </a:solidFill>
                <a:latin typeface="Arial" pitchFamily="34" charset="0"/>
              </a:rPr>
              <a:pPr/>
              <a:t>4</a:t>
            </a:fld>
            <a:endParaRPr lang="en-US" dirty="0" smtClean="0">
              <a:solidFill>
                <a:prstClr val="black"/>
              </a:solidFill>
              <a:latin typeface="Arial" pitchFamily="34" charset="0"/>
            </a:endParaRPr>
          </a:p>
        </p:txBody>
      </p:sp>
    </p:spTree>
    <p:extLst>
      <p:ext uri="{BB962C8B-B14F-4D97-AF65-F5344CB8AC3E}">
        <p14:creationId xmlns:p14="http://schemas.microsoft.com/office/powerpoint/2010/main" val="889384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dirty="0" smtClean="0"/>
              <a:t>The bottom rungs of the ladder are (1) Manipulation and (2) Therapy. These two rungs describe levels of "non-participation" that have been contrived by some to substitute for genuine participation. Their real objective is not to enable people to participate in planning or conducting programs, but to "educate" or "cure" the participants. </a:t>
            </a:r>
          </a:p>
          <a:p>
            <a:endParaRPr lang="en-US" dirty="0" smtClean="0"/>
          </a:p>
          <a:p>
            <a:r>
              <a:rPr lang="en-US" dirty="0" smtClean="0"/>
              <a:t>Rungs 3 and 4 progress to levels of "tokenism" that allow the community members to hear and to have a voice: (3) Informing and (4) Consultation. When they are proffered by institutions as the total extent of participation, [community members] may indeed hear and be heard. But under these conditions they lack the power to insure that their views will be heeded by the powerful. When participation is restricted to these levels, there is no follow-through, no "muscle," hence no assurance of changing the status quo. </a:t>
            </a:r>
          </a:p>
          <a:p>
            <a:endParaRPr lang="en-US" dirty="0" smtClean="0"/>
          </a:p>
          <a:p>
            <a:r>
              <a:rPr lang="en-US" dirty="0" smtClean="0"/>
              <a:t>Rung (5): Placation is simply a higher level tokenism because the ground rules allow community to advise, but retain for the institution the continued right to decide what ultimately happens.</a:t>
            </a:r>
          </a:p>
          <a:p>
            <a:endParaRPr lang="en-US" dirty="0" smtClean="0"/>
          </a:p>
          <a:p>
            <a:r>
              <a:rPr lang="en-US" dirty="0" smtClean="0"/>
              <a:t>Further up the ladder are levels of [community] power with increasing degrees of decision-making clout. [Community members] can enter into a (6) Partnership that enables them to negotiate and engage in trade-offs with traditional power holders. At the topmost rungs, (7) Delegated Power and (8) [Community] Control, [community members] obtain the majority of decision-making seats, or full managerial power.</a:t>
            </a:r>
          </a:p>
          <a:p>
            <a:endParaRPr lang="en-US" dirty="0"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964AD5-CEB5-4FF6-82C1-647F50B14B7F}" type="slidenum">
              <a:rPr lang="en-US" smtClean="0">
                <a:solidFill>
                  <a:prstClr val="black"/>
                </a:solidFill>
                <a:latin typeface="Arial" pitchFamily="34" charset="0"/>
              </a:rPr>
              <a:pPr/>
              <a:t>5</a:t>
            </a:fld>
            <a:endParaRPr lang="en-US" smtClean="0">
              <a:solidFill>
                <a:prstClr val="black"/>
              </a:solidFill>
              <a:latin typeface="Arial" pitchFamily="34" charset="0"/>
            </a:endParaRPr>
          </a:p>
        </p:txBody>
      </p:sp>
    </p:spTree>
    <p:extLst>
      <p:ext uri="{BB962C8B-B14F-4D97-AF65-F5344CB8AC3E}">
        <p14:creationId xmlns:p14="http://schemas.microsoft.com/office/powerpoint/2010/main" val="141352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 spaces</a:t>
            </a:r>
            <a:r>
              <a:rPr lang="en-US" baseline="0" dirty="0" smtClean="0"/>
              <a:t> for leadership/community</a:t>
            </a:r>
          </a:p>
          <a:p>
            <a:r>
              <a:rPr lang="en-US" baseline="0" dirty="0" smtClean="0"/>
              <a:t>Recognition of community wisdom</a:t>
            </a:r>
          </a:p>
          <a:p>
            <a:r>
              <a:rPr lang="en-US" dirty="0" smtClean="0">
                <a:effectLst/>
              </a:rPr>
              <a:t>Getting one parent to engage with public health services is good, but getting a group of parents working together is better. Getting a group of parents is good, but connecting with an organization with roots, resources, and relationships in that community to support those parents is better. Connection with one organization is good, but helping to build a coalition of organizations with a range of resources and relationships with parents and a community constituency is better. - See more at: http://vue.annenberginstitute.org/issues/36/how-can-authentic#sthash.MMgKqQXI.dpuf</a:t>
            </a:r>
            <a:endParaRPr lang="en-US" baseline="0" dirty="0" smtClean="0"/>
          </a:p>
        </p:txBody>
      </p:sp>
      <p:sp>
        <p:nvSpPr>
          <p:cNvPr id="4" name="Slide Number Placeholder 3"/>
          <p:cNvSpPr>
            <a:spLocks noGrp="1"/>
          </p:cNvSpPr>
          <p:nvPr>
            <p:ph type="sldNum" sz="quarter" idx="10"/>
          </p:nvPr>
        </p:nvSpPr>
        <p:spPr/>
        <p:txBody>
          <a:bodyPr/>
          <a:lstStyle/>
          <a:p>
            <a:fld id="{C378051B-4154-41AE-BD26-8A4EE6C7F93C}"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175835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78051B-4154-41AE-BD26-8A4EE6C7F93C}"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205497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2D5A6D-A99A-4A77-8747-505A563AB474}" type="slidenum">
              <a:rPr lang="en-US" smtClean="0">
                <a:solidFill>
                  <a:prstClr val="black"/>
                </a:solidFill>
                <a:latin typeface="Calibri"/>
              </a:rPr>
              <a:pPr>
                <a:defRPr/>
              </a:pPr>
              <a:t>8</a:t>
            </a:fld>
            <a:endParaRPr lang="en-US">
              <a:solidFill>
                <a:prstClr val="black"/>
              </a:solidFill>
              <a:latin typeface="Calibri"/>
            </a:endParaRPr>
          </a:p>
        </p:txBody>
      </p:sp>
    </p:spTree>
    <p:extLst>
      <p:ext uri="{BB962C8B-B14F-4D97-AF65-F5344CB8AC3E}">
        <p14:creationId xmlns:p14="http://schemas.microsoft.com/office/powerpoint/2010/main" val="193300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78051B-4154-41AE-BD26-8A4EE6C7F93C}"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105586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78051B-4154-41AE-BD26-8A4EE6C7F93C}"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38097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jpeg"/><Relationship Id="rId3" Type="http://schemas.openxmlformats.org/officeDocument/2006/relationships/image" Target="../media/image1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em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em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 Id="rId3"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 Id="rId3"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 Id="rId3"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 Id="rId3"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 Id="rId3"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 Id="rId3"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 Id="rId3" Type="http://schemas.openxmlformats.org/officeDocument/2006/relationships/image" Target="../media/image3.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spTree>
    <p:extLst>
      <p:ext uri="{BB962C8B-B14F-4D97-AF65-F5344CB8AC3E}">
        <p14:creationId xmlns:p14="http://schemas.microsoft.com/office/powerpoint/2010/main" val="195608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spTree>
    <p:extLst>
      <p:ext uri="{BB962C8B-B14F-4D97-AF65-F5344CB8AC3E}">
        <p14:creationId xmlns:p14="http://schemas.microsoft.com/office/powerpoint/2010/main" val="2969552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943586954"/>
      </p:ext>
    </p:extLst>
  </p:cSld>
  <p:clrMapOvr>
    <a:masterClrMapping/>
  </p:clrMapOvr>
  <p:transition xmlns:p14="http://schemas.microsoft.com/office/powerpoint/2010/mai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7"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rgbClr val="8000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615999"/>
      </p:ext>
    </p:extLst>
  </p:cSld>
  <p:clrMapOvr>
    <a:masterClrMapping/>
  </p:clrMapOvr>
  <p:transition xmlns:p14="http://schemas.microsoft.com/office/powerpoint/2010/mai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6113E31D-E2AB-40D1-8B51-AFA5AFEF393A}"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704846824"/>
      </p:ext>
    </p:extLst>
  </p:cSld>
  <p:clrMapOvr>
    <a:masterClrMapping/>
  </p:clrMapOvr>
  <p:transition xmlns:p14="http://schemas.microsoft.com/office/powerpoint/2010/mai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7"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980117"/>
      </p:ext>
    </p:extLst>
  </p:cSld>
  <p:clrMapOvr>
    <a:masterClrMapping/>
  </p:clrMapOvr>
  <p:transition xmlns:p14="http://schemas.microsoft.com/office/powerpoint/2010/mai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764731483"/>
      </p:ext>
    </p:extLst>
  </p:cSld>
  <p:clrMapOvr>
    <a:masterClrMapping/>
  </p:clrMapOvr>
  <p:transition xmlns:p14="http://schemas.microsoft.com/office/powerpoint/2010/mai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325496172"/>
      </p:ext>
    </p:extLst>
  </p:cSld>
  <p:clrMapOvr>
    <a:masterClrMapping/>
  </p:clrMapOvr>
  <p:transition xmlns:p14="http://schemas.microsoft.com/office/powerpoint/2010/mai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633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latin typeface="Calibri"/>
              </a:rPr>
              <a:pPr/>
              <a:t>8/27/15</a:t>
            </a:fld>
            <a:endParaRPr lang="en-US" dirty="0">
              <a:latin typeface="Calibri"/>
            </a:endParaRPr>
          </a:p>
        </p:txBody>
      </p:sp>
      <p:sp>
        <p:nvSpPr>
          <p:cNvPr id="4" name="Footer Placeholder 3"/>
          <p:cNvSpPr>
            <a:spLocks noGrp="1"/>
          </p:cNvSpPr>
          <p:nvPr>
            <p:ph type="ftr" sz="quarter" idx="11"/>
          </p:nvPr>
        </p:nvSpPr>
        <p:spPr/>
        <p:txBody>
          <a:bodyPr/>
          <a:lstStyle/>
          <a:p>
            <a:endParaRPr lang="en-US" dirty="0">
              <a:latin typeface="Calibri"/>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719723467"/>
      </p:ext>
    </p:extLst>
  </p:cSld>
  <p:clrMapOvr>
    <a:masterClrMapping/>
  </p:clrMapOvr>
  <p:transition xmlns:p14="http://schemas.microsoft.com/office/powerpoint/2010/main" spd="med">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7"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4023847456"/>
      </p:ext>
    </p:extLst>
  </p:cSld>
  <p:clrMapOvr>
    <a:masterClrMapping/>
  </p:clrMapOvr>
  <p:transition xmlns:p14="http://schemas.microsoft.com/office/powerpoint/2010/main" spd="med">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9" y="6459796"/>
            <a:ext cx="1963883" cy="365125"/>
          </a:xfrm>
        </p:spPr>
        <p:txBody>
          <a:bodyPr/>
          <a:lstStyle>
            <a:lvl1pPr algn="l">
              <a:defRPr/>
            </a:lvl1pPr>
          </a:lstStyle>
          <a:p>
            <a:fld id="{32ABBEA6-7C60-4B02-AE87-00D78D8422AF}"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a:xfrm>
            <a:off x="3600450" y="6459796"/>
            <a:ext cx="3486150" cy="365125"/>
          </a:xfrm>
        </p:spPr>
        <p:txBody>
          <a:bodyPr/>
          <a:lstStyle>
            <a:lvl1pPr algn="l">
              <a:defRPr>
                <a:solidFill>
                  <a:schemeClr val="tx2"/>
                </a:solidFill>
              </a:defRPr>
            </a:lvl1pPr>
          </a:lstStyle>
          <a:p>
            <a:endParaRPr lang="en-US" dirty="0">
              <a:solidFill>
                <a:srgbClr val="455F51"/>
              </a:solidFill>
              <a:latin typeface="Calibri"/>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latin typeface="Calibri"/>
              </a:rPr>
              <a:pPr/>
              <a:t>‹#›</a:t>
            </a:fld>
            <a:endParaRPr lang="en-US" dirty="0">
              <a:solidFill>
                <a:srgbClr val="455F51"/>
              </a:solidFill>
              <a:latin typeface="Calibri"/>
            </a:endParaRPr>
          </a:p>
        </p:txBody>
      </p:sp>
    </p:spTree>
    <p:extLst>
      <p:ext uri="{BB962C8B-B14F-4D97-AF65-F5344CB8AC3E}">
        <p14:creationId xmlns:p14="http://schemas.microsoft.com/office/powerpoint/2010/main" val="2741584494"/>
      </p:ext>
    </p:extLst>
  </p:cSld>
  <p:clrMapOvr>
    <a:masterClrMapping/>
  </p:clrMapOvr>
  <p:transition xmlns:p14="http://schemas.microsoft.com/office/powerpoint/2010/main" spd="med">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5"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7"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210715045"/>
      </p:ext>
    </p:extLst>
  </p:cSld>
  <p:clrMapOvr>
    <a:masterClrMapping/>
  </p:clrMapOvr>
  <p:transition xmlns:p14="http://schemas.microsoft.com/office/powerpoint/2010/mai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spTree>
    <p:extLst>
      <p:ext uri="{BB962C8B-B14F-4D97-AF65-F5344CB8AC3E}">
        <p14:creationId xmlns:p14="http://schemas.microsoft.com/office/powerpoint/2010/main" val="31308067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604981664"/>
      </p:ext>
    </p:extLst>
  </p:cSld>
  <p:clrMapOvr>
    <a:masterClrMapping/>
  </p:clrMapOvr>
  <p:transition xmlns:p14="http://schemas.microsoft.com/office/powerpoint/2010/main" spd="med">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7"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4013223951"/>
      </p:ext>
    </p:extLst>
  </p:cSld>
  <p:clrMapOvr>
    <a:masterClrMapping/>
  </p:clrMapOvr>
  <p:transition xmlns:p14="http://schemas.microsoft.com/office/powerpoint/2010/main" spd="med">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5"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rgbClr val="8000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246519"/>
      </p:ext>
    </p:extLst>
  </p:cSld>
  <p:clrMapOvr>
    <a:masterClrMapping/>
  </p:clrMapOvr>
  <p:transition xmlns:p14="http://schemas.microsoft.com/office/powerpoint/2010/main" spd="med">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6113E31D-E2AB-40D1-8B51-AFA5AFEF393A}"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622430027"/>
      </p:ext>
    </p:extLst>
  </p:cSld>
  <p:clrMapOvr>
    <a:masterClrMapping/>
  </p:clrMapOvr>
  <p:transition xmlns:p14="http://schemas.microsoft.com/office/powerpoint/2010/main" spd="med">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5"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019543"/>
      </p:ext>
    </p:extLst>
  </p:cSld>
  <p:clrMapOvr>
    <a:masterClrMapping/>
  </p:clrMapOvr>
  <p:transition xmlns:p14="http://schemas.microsoft.com/office/powerpoint/2010/main" spd="med">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132824498"/>
      </p:ext>
    </p:extLst>
  </p:cSld>
  <p:clrMapOvr>
    <a:masterClrMapping/>
  </p:clrMapOvr>
  <p:transition xmlns:p14="http://schemas.microsoft.com/office/powerpoint/2010/main" spd="med">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410381696"/>
      </p:ext>
    </p:extLst>
  </p:cSld>
  <p:clrMapOvr>
    <a:masterClrMapping/>
  </p:clrMapOvr>
  <p:transition xmlns:p14="http://schemas.microsoft.com/office/powerpoint/2010/main" spd="med">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633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latin typeface="Calibri"/>
              </a:rPr>
              <a:pPr/>
              <a:t>8/27/15</a:t>
            </a:fld>
            <a:endParaRPr lang="en-US" dirty="0">
              <a:latin typeface="Calibri"/>
            </a:endParaRPr>
          </a:p>
        </p:txBody>
      </p:sp>
      <p:sp>
        <p:nvSpPr>
          <p:cNvPr id="4" name="Footer Placeholder 3"/>
          <p:cNvSpPr>
            <a:spLocks noGrp="1"/>
          </p:cNvSpPr>
          <p:nvPr>
            <p:ph type="ftr" sz="quarter" idx="11"/>
          </p:nvPr>
        </p:nvSpPr>
        <p:spPr/>
        <p:txBody>
          <a:bodyPr/>
          <a:lstStyle/>
          <a:p>
            <a:endParaRPr lang="en-US" dirty="0">
              <a:latin typeface="Calibri"/>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917629252"/>
      </p:ext>
    </p:extLst>
  </p:cSld>
  <p:clrMapOvr>
    <a:masterClrMapping/>
  </p:clrMapOvr>
  <p:transition xmlns:p14="http://schemas.microsoft.com/office/powerpoint/2010/main" spd="med">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5"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4014001401"/>
      </p:ext>
    </p:extLst>
  </p:cSld>
  <p:clrMapOvr>
    <a:masterClrMapping/>
  </p:clrMapOvr>
  <p:transition xmlns:p14="http://schemas.microsoft.com/office/powerpoint/2010/main" spd="med">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7" y="6459792"/>
            <a:ext cx="1963883" cy="365125"/>
          </a:xfrm>
        </p:spPr>
        <p:txBody>
          <a:bodyPr/>
          <a:lstStyle>
            <a:lvl1pPr algn="l">
              <a:defRPr/>
            </a:lvl1pPr>
          </a:lstStyle>
          <a:p>
            <a:fld id="{32ABBEA6-7C60-4B02-AE87-00D78D8422AF}"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a:xfrm>
            <a:off x="3600450" y="6459792"/>
            <a:ext cx="3486150" cy="365125"/>
          </a:xfrm>
        </p:spPr>
        <p:txBody>
          <a:bodyPr/>
          <a:lstStyle>
            <a:lvl1pPr algn="l">
              <a:defRPr>
                <a:solidFill>
                  <a:schemeClr val="tx2"/>
                </a:solidFill>
              </a:defRPr>
            </a:lvl1pPr>
          </a:lstStyle>
          <a:p>
            <a:endParaRPr lang="en-US" dirty="0">
              <a:solidFill>
                <a:srgbClr val="455F51"/>
              </a:solidFill>
              <a:latin typeface="Calibri"/>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latin typeface="Calibri"/>
              </a:rPr>
              <a:pPr/>
              <a:t>‹#›</a:t>
            </a:fld>
            <a:endParaRPr lang="en-US" dirty="0">
              <a:solidFill>
                <a:srgbClr val="455F51"/>
              </a:solidFill>
              <a:latin typeface="Calibri"/>
            </a:endParaRPr>
          </a:p>
        </p:txBody>
      </p:sp>
    </p:spTree>
    <p:extLst>
      <p:ext uri="{BB962C8B-B14F-4D97-AF65-F5344CB8AC3E}">
        <p14:creationId xmlns:p14="http://schemas.microsoft.com/office/powerpoint/2010/main" val="3965266350"/>
      </p:ext>
    </p:extLst>
  </p:cSld>
  <p:clrMapOvr>
    <a:masterClrMapping/>
  </p:clrMapOvr>
  <p:transition xmlns:p14="http://schemas.microsoft.com/office/powerpoint/2010/mai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6873194"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8046651" y="2141219"/>
            <a:ext cx="1447800" cy="365760"/>
          </a:xfrm>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pic>
        <p:nvPicPr>
          <p:cNvPr id="205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3768" y="0"/>
            <a:ext cx="1813606" cy="116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5"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4230074356"/>
      </p:ext>
    </p:extLst>
  </p:cSld>
  <p:clrMapOvr>
    <a:masterClrMapping/>
  </p:clrMapOvr>
  <p:transition xmlns:p14="http://schemas.microsoft.com/office/powerpoint/2010/main" spd="med">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497193500"/>
      </p:ext>
    </p:extLst>
  </p:cSld>
  <p:clrMapOvr>
    <a:masterClrMapping/>
  </p:clrMapOvr>
  <p:transition xmlns:p14="http://schemas.microsoft.com/office/powerpoint/2010/main" spd="med">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5"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893022476"/>
      </p:ext>
    </p:extLst>
  </p:cSld>
  <p:clrMapOvr>
    <a:masterClrMapping/>
  </p:clrMapOvr>
  <p:transition xmlns:p14="http://schemas.microsoft.com/office/powerpoint/2010/main" spd="med">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OEIfirstpanel_OHA.jpg"/>
          <p:cNvPicPr>
            <a:picLocks noChangeAspect="1"/>
          </p:cNvPicPr>
          <p:nvPr userDrawn="1"/>
        </p:nvPicPr>
        <p:blipFill>
          <a:blip r:embed="rId2" cstate="print">
            <a:clrChange>
              <a:clrFrom>
                <a:srgbClr val="FFFFFE"/>
              </a:clrFrom>
              <a:clrTo>
                <a:srgbClr val="FFFFFE">
                  <a:alpha val="0"/>
                </a:srgbClr>
              </a:clrTo>
            </a:clrChange>
          </a:blip>
          <a:srcRect/>
          <a:stretch>
            <a:fillRect/>
          </a:stretch>
        </p:blipFill>
        <p:spPr bwMode="auto">
          <a:xfrm>
            <a:off x="0" y="-15536"/>
            <a:ext cx="9144000" cy="6858000"/>
          </a:xfrm>
          <a:prstGeom prst="rect">
            <a:avLst/>
          </a:prstGeom>
          <a:noFill/>
          <a:ln w="9525">
            <a:noFill/>
            <a:miter lim="800000"/>
            <a:headEnd/>
            <a:tailEnd/>
          </a:ln>
        </p:spPr>
      </p:pic>
      <p:pic>
        <p:nvPicPr>
          <p:cNvPr id="48138" name="Picture 10" descr="COVER"/>
          <p:cNvPicPr>
            <a:picLocks noChangeAspect="1" noChangeArrowheads="1"/>
          </p:cNvPicPr>
          <p:nvPr/>
        </p:nvPicPr>
        <p:blipFill>
          <a:blip r:embed="rId3" cstate="print"/>
          <a:srcRect/>
          <a:stretch>
            <a:fillRect/>
          </a:stretch>
        </p:blipFill>
        <p:spPr bwMode="auto">
          <a:xfrm>
            <a:off x="2513013" y="2057400"/>
            <a:ext cx="4117975" cy="2743200"/>
          </a:xfrm>
          <a:prstGeom prst="rect">
            <a:avLst/>
          </a:prstGeom>
          <a:noFill/>
          <a:ln w="50800">
            <a:solidFill>
              <a:schemeClr val="tx1"/>
            </a:solidFill>
            <a:miter lim="800000"/>
            <a:headEnd/>
            <a:tailEnd/>
          </a:ln>
        </p:spPr>
      </p:pic>
      <p:sp>
        <p:nvSpPr>
          <p:cNvPr id="48130" name="Rectangle 2"/>
          <p:cNvSpPr>
            <a:spLocks noGrp="1" noChangeArrowheads="1"/>
          </p:cNvSpPr>
          <p:nvPr>
            <p:ph type="ctrTitle"/>
          </p:nvPr>
        </p:nvSpPr>
        <p:spPr>
          <a:xfrm>
            <a:off x="685800" y="381000"/>
            <a:ext cx="7772400" cy="1470025"/>
          </a:xfrm>
        </p:spPr>
        <p:txBody>
          <a:bodyPr/>
          <a:lstStyle>
            <a:lvl1pPr>
              <a:defRPr sz="4000" b="1"/>
            </a:lvl1pPr>
          </a:lstStyle>
          <a:p>
            <a:r>
              <a:rPr lang="en-US" smtClean="0"/>
              <a:t>Click to edit Master title style</a:t>
            </a:r>
            <a:endParaRPr lang="en-US"/>
          </a:p>
        </p:txBody>
      </p:sp>
      <p:sp>
        <p:nvSpPr>
          <p:cNvPr id="48131" name="Rectangle 3"/>
          <p:cNvSpPr>
            <a:spLocks noGrp="1" noChangeArrowheads="1"/>
          </p:cNvSpPr>
          <p:nvPr>
            <p:ph type="subTitle" idx="1"/>
          </p:nvPr>
        </p:nvSpPr>
        <p:spPr>
          <a:xfrm>
            <a:off x="1295400" y="4953000"/>
            <a:ext cx="6400800" cy="609600"/>
          </a:xfrm>
        </p:spPr>
        <p:txBody>
          <a:bodyPr/>
          <a:lstStyle>
            <a:lvl1pPr marL="0" indent="0" algn="ctr">
              <a:buFontTx/>
              <a:buNone/>
              <a:defRPr sz="2000">
                <a:effectLst>
                  <a:outerShdw blurRad="38100" dist="38100" dir="2700000" algn="tl">
                    <a:srgbClr val="C0C0C0"/>
                  </a:outerShdw>
                </a:effectLst>
              </a:defRPr>
            </a:lvl1pPr>
          </a:lstStyle>
          <a:p>
            <a:r>
              <a:rPr lang="en-US" smtClean="0"/>
              <a:t>Click to edit Master subtitle style</a:t>
            </a:r>
            <a:endParaRPr lang="en-US"/>
          </a:p>
        </p:txBody>
      </p:sp>
    </p:spTree>
    <p:extLst>
      <p:ext uri="{BB962C8B-B14F-4D97-AF65-F5344CB8AC3E}">
        <p14:creationId xmlns:p14="http://schemas.microsoft.com/office/powerpoint/2010/main" val="33526502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b="1">
                <a:latin typeface="Calibri" pitchFamily="34" charset="0"/>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F9A219F-3C9D-44AE-B7B9-B1C657553DA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893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AB6D5B1-06ED-4751-89D5-D7627B03235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12008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303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303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00EE8C0-B1AD-43FF-8E92-CF9D3875791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0202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F20DF33-D81C-4AED-9B3F-7780A3B2381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78044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9DA6E96-2F5E-4BE9-8E99-DCBF1B099C8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51498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B50A378-D7C8-48DE-8806-3161B0D01D6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996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CB64B1E-7D12-48D0-A479-51CBF7B2666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30862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41E838-A03E-453C-8526-317966A71AE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1892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5FA2FE-909B-4393-B562-7AB8BFCE664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8949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A65F1AC-1D6B-4973-BEA8-969D961C022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42126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1862138" y="1346200"/>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sp>
        <p:nvSpPr>
          <p:cNvPr id="5" name="Rectangle 4"/>
          <p:cNvSpPr/>
          <p:nvPr userDrawn="1"/>
        </p:nvSpPr>
        <p:spPr>
          <a:xfrm>
            <a:off x="0" y="388938"/>
            <a:ext cx="6596063"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cxnSp>
        <p:nvCxnSpPr>
          <p:cNvPr id="6" name="Straight Connector 5"/>
          <p:cNvCxnSpPr/>
          <p:nvPr userDrawn="1"/>
        </p:nvCxnSpPr>
        <p:spPr>
          <a:xfrm rot="5400000">
            <a:off x="6924675" y="6570663"/>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35"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34"/>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75" y="6381750"/>
            <a:ext cx="1546225" cy="365125"/>
          </a:xfrm>
          <a:prstGeom prst="rect">
            <a:avLst/>
          </a:prstGeom>
        </p:spPr>
        <p:txBody>
          <a:bodyPr/>
          <a:lstStyle>
            <a:lvl1pPr>
              <a:defRPr sz="900" smtClean="0"/>
            </a:lvl1pPr>
          </a:lstStyle>
          <a:p>
            <a:pPr fontAlgn="base">
              <a:spcBef>
                <a:spcPct val="0"/>
              </a:spcBef>
              <a:spcAft>
                <a:spcPct val="0"/>
              </a:spcAft>
              <a:defRPr/>
            </a:pPr>
            <a:r>
              <a:rPr lang="en-US" altLang="en-US" b="1" dirty="0">
                <a:solidFill>
                  <a:srgbClr val="000000"/>
                </a:solidFill>
                <a:latin typeface="Arial" charset="0"/>
              </a:rPr>
              <a:t>October XXX 2014</a:t>
            </a:r>
          </a:p>
        </p:txBody>
      </p:sp>
      <p:sp>
        <p:nvSpPr>
          <p:cNvPr id="9" name="Footer Placeholder 4"/>
          <p:cNvSpPr>
            <a:spLocks noGrp="1"/>
          </p:cNvSpPr>
          <p:nvPr>
            <p:ph type="ftr" sz="quarter" idx="11"/>
          </p:nvPr>
        </p:nvSpPr>
        <p:spPr>
          <a:xfrm>
            <a:off x="4094163" y="6383338"/>
            <a:ext cx="2895600" cy="365125"/>
          </a:xfrm>
          <a:prstGeom prst="rect">
            <a:avLst/>
          </a:prstGeom>
        </p:spPr>
        <p:txBody>
          <a:bodyPr/>
          <a:lstStyle>
            <a:lvl1pPr algn="r">
              <a:defRPr sz="900" smtClean="0"/>
            </a:lvl1pPr>
          </a:lstStyle>
          <a:p>
            <a:pPr fontAlgn="base">
              <a:spcBef>
                <a:spcPct val="0"/>
              </a:spcBef>
              <a:spcAft>
                <a:spcPct val="0"/>
              </a:spcAft>
              <a:defRPr/>
            </a:pPr>
            <a:r>
              <a:rPr lang="en-US" altLang="en-US" b="1" dirty="0">
                <a:solidFill>
                  <a:srgbClr val="000000"/>
                </a:solidFill>
                <a:latin typeface="Arial" charset="0"/>
              </a:rPr>
              <a:t>Presentation Title Here</a:t>
            </a:r>
          </a:p>
        </p:txBody>
      </p:sp>
      <p:sp>
        <p:nvSpPr>
          <p:cNvPr id="10" name="Slide Number Placeholder 5"/>
          <p:cNvSpPr>
            <a:spLocks noGrp="1"/>
          </p:cNvSpPr>
          <p:nvPr>
            <p:ph type="sldNum" sz="quarter" idx="12"/>
          </p:nvPr>
        </p:nvSpPr>
        <p:spPr>
          <a:xfrm>
            <a:off x="8458200" y="6381750"/>
            <a:ext cx="533400" cy="365125"/>
          </a:xfrm>
        </p:spPr>
        <p:txBody>
          <a:bodyPr/>
          <a:lstStyle>
            <a:lvl1pPr>
              <a:defRPr sz="900" smtClean="0"/>
            </a:lvl1pPr>
          </a:lstStyle>
          <a:p>
            <a:pPr>
              <a:defRPr/>
            </a:pPr>
            <a:fld id="{1B17B366-E023-431E-8EFD-BAEB10593879}" type="slidenum">
              <a:rPr lang="en-US" altLang="en-US">
                <a:solidFill>
                  <a:srgbClr val="000000"/>
                </a:solidFill>
              </a:rPr>
              <a:pPr>
                <a:defRPr/>
              </a:pPr>
              <a:t>‹#›</a:t>
            </a:fld>
            <a:endParaRPr lang="en-US" altLang="en-US" dirty="0">
              <a:solidFill>
                <a:srgbClr val="000000"/>
              </a:solidFill>
            </a:endParaRPr>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1" y="5614980"/>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9315462"/>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1862138" y="1346200"/>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sp>
        <p:nvSpPr>
          <p:cNvPr id="5" name="Rectangle 4"/>
          <p:cNvSpPr/>
          <p:nvPr userDrawn="1"/>
        </p:nvSpPr>
        <p:spPr>
          <a:xfrm>
            <a:off x="0" y="388938"/>
            <a:ext cx="6596063" cy="914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cxnSp>
        <p:nvCxnSpPr>
          <p:cNvPr id="6" name="Straight Connector 5"/>
          <p:cNvCxnSpPr/>
          <p:nvPr userDrawn="1"/>
        </p:nvCxnSpPr>
        <p:spPr>
          <a:xfrm rot="5400000">
            <a:off x="6924675" y="6570663"/>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35"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34"/>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75" y="6381750"/>
            <a:ext cx="1546225" cy="365125"/>
          </a:xfrm>
          <a:prstGeom prst="rect">
            <a:avLst/>
          </a:prstGeom>
        </p:spPr>
        <p:txBody>
          <a:bodyPr/>
          <a:lstStyle>
            <a:lvl1pPr>
              <a:defRPr sz="900" smtClean="0"/>
            </a:lvl1pPr>
          </a:lstStyle>
          <a:p>
            <a:pPr fontAlgn="base">
              <a:spcBef>
                <a:spcPct val="0"/>
              </a:spcBef>
              <a:spcAft>
                <a:spcPct val="0"/>
              </a:spcAft>
              <a:defRPr/>
            </a:pPr>
            <a:r>
              <a:rPr lang="en-US" altLang="en-US" b="1" dirty="0">
                <a:solidFill>
                  <a:srgbClr val="000000"/>
                </a:solidFill>
                <a:latin typeface="Arial" charset="0"/>
              </a:rPr>
              <a:t>October XXX 2014</a:t>
            </a:r>
          </a:p>
        </p:txBody>
      </p:sp>
      <p:sp>
        <p:nvSpPr>
          <p:cNvPr id="9" name="Footer Placeholder 4"/>
          <p:cNvSpPr>
            <a:spLocks noGrp="1"/>
          </p:cNvSpPr>
          <p:nvPr>
            <p:ph type="ftr" sz="quarter" idx="11"/>
          </p:nvPr>
        </p:nvSpPr>
        <p:spPr>
          <a:xfrm>
            <a:off x="4094163" y="6383338"/>
            <a:ext cx="2895600" cy="365125"/>
          </a:xfrm>
          <a:prstGeom prst="rect">
            <a:avLst/>
          </a:prstGeom>
        </p:spPr>
        <p:txBody>
          <a:bodyPr/>
          <a:lstStyle>
            <a:lvl1pPr algn="r">
              <a:defRPr sz="900" smtClean="0"/>
            </a:lvl1pPr>
          </a:lstStyle>
          <a:p>
            <a:pPr fontAlgn="base">
              <a:spcBef>
                <a:spcPct val="0"/>
              </a:spcBef>
              <a:spcAft>
                <a:spcPct val="0"/>
              </a:spcAft>
              <a:defRPr/>
            </a:pPr>
            <a:r>
              <a:rPr lang="en-US" altLang="en-US" b="1" dirty="0">
                <a:solidFill>
                  <a:srgbClr val="000000"/>
                </a:solidFill>
                <a:latin typeface="Arial" charset="0"/>
              </a:rPr>
              <a:t>Presentation Title Here</a:t>
            </a:r>
          </a:p>
        </p:txBody>
      </p:sp>
      <p:sp>
        <p:nvSpPr>
          <p:cNvPr id="10" name="Slide Number Placeholder 5"/>
          <p:cNvSpPr>
            <a:spLocks noGrp="1"/>
          </p:cNvSpPr>
          <p:nvPr>
            <p:ph type="sldNum" sz="quarter" idx="12"/>
          </p:nvPr>
        </p:nvSpPr>
        <p:spPr>
          <a:xfrm>
            <a:off x="8458200" y="6381750"/>
            <a:ext cx="533400" cy="365125"/>
          </a:xfrm>
        </p:spPr>
        <p:txBody>
          <a:bodyPr/>
          <a:lstStyle>
            <a:lvl1pPr>
              <a:defRPr sz="900" smtClean="0"/>
            </a:lvl1pPr>
          </a:lstStyle>
          <a:p>
            <a:pPr>
              <a:defRPr/>
            </a:pPr>
            <a:fld id="{DF04986D-47D2-449C-B14B-0E05C409AA3D}" type="slidenum">
              <a:rPr lang="en-US" altLang="en-US">
                <a:solidFill>
                  <a:srgbClr val="000000"/>
                </a:solidFill>
              </a:rPr>
              <a:pPr>
                <a:defRPr/>
              </a:pPr>
              <a:t>‹#›</a:t>
            </a:fld>
            <a:endParaRPr lang="en-US" altLang="en-US" dirty="0">
              <a:solidFill>
                <a:srgbClr val="000000"/>
              </a:solidFill>
            </a:endParaRPr>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736600" y="549592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0722067"/>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p:cNvSpPr/>
          <p:nvPr userDrawn="1"/>
        </p:nvSpPr>
        <p:spPr>
          <a:xfrm>
            <a:off x="1862138" y="1346200"/>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sp>
        <p:nvSpPr>
          <p:cNvPr id="5" name="Rectangle 4"/>
          <p:cNvSpPr/>
          <p:nvPr userDrawn="1"/>
        </p:nvSpPr>
        <p:spPr>
          <a:xfrm>
            <a:off x="0"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cxnSp>
        <p:nvCxnSpPr>
          <p:cNvPr id="6" name="Straight Connector 5"/>
          <p:cNvCxnSpPr/>
          <p:nvPr userDrawn="1"/>
        </p:nvCxnSpPr>
        <p:spPr>
          <a:xfrm rot="5400000">
            <a:off x="6924675" y="6570663"/>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35"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34"/>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75" y="6381750"/>
            <a:ext cx="1546225" cy="365125"/>
          </a:xfrm>
          <a:prstGeom prst="rect">
            <a:avLst/>
          </a:prstGeom>
        </p:spPr>
        <p:txBody>
          <a:bodyPr/>
          <a:lstStyle>
            <a:lvl1pPr>
              <a:defRPr sz="900" smtClean="0"/>
            </a:lvl1pPr>
          </a:lstStyle>
          <a:p>
            <a:pPr fontAlgn="base">
              <a:spcBef>
                <a:spcPct val="0"/>
              </a:spcBef>
              <a:spcAft>
                <a:spcPct val="0"/>
              </a:spcAft>
              <a:defRPr/>
            </a:pPr>
            <a:r>
              <a:rPr lang="en-US" altLang="en-US" b="1" dirty="0">
                <a:solidFill>
                  <a:srgbClr val="000000"/>
                </a:solidFill>
                <a:latin typeface="Arial" charset="0"/>
              </a:rPr>
              <a:t>October XXX 2014</a:t>
            </a:r>
          </a:p>
        </p:txBody>
      </p:sp>
      <p:sp>
        <p:nvSpPr>
          <p:cNvPr id="9" name="Footer Placeholder 4"/>
          <p:cNvSpPr>
            <a:spLocks noGrp="1"/>
          </p:cNvSpPr>
          <p:nvPr>
            <p:ph type="ftr" sz="quarter" idx="11"/>
          </p:nvPr>
        </p:nvSpPr>
        <p:spPr>
          <a:xfrm>
            <a:off x="4094163" y="6383338"/>
            <a:ext cx="2895600" cy="365125"/>
          </a:xfrm>
          <a:prstGeom prst="rect">
            <a:avLst/>
          </a:prstGeom>
        </p:spPr>
        <p:txBody>
          <a:bodyPr/>
          <a:lstStyle>
            <a:lvl1pPr algn="r">
              <a:defRPr sz="900" smtClean="0"/>
            </a:lvl1pPr>
          </a:lstStyle>
          <a:p>
            <a:pPr fontAlgn="base">
              <a:spcBef>
                <a:spcPct val="0"/>
              </a:spcBef>
              <a:spcAft>
                <a:spcPct val="0"/>
              </a:spcAft>
              <a:defRPr/>
            </a:pPr>
            <a:r>
              <a:rPr lang="en-US" altLang="en-US" b="1" dirty="0">
                <a:solidFill>
                  <a:srgbClr val="000000"/>
                </a:solidFill>
                <a:latin typeface="Arial" charset="0"/>
              </a:rPr>
              <a:t>Presentation Title Here</a:t>
            </a:r>
          </a:p>
        </p:txBody>
      </p:sp>
      <p:sp>
        <p:nvSpPr>
          <p:cNvPr id="10" name="Slide Number Placeholder 5"/>
          <p:cNvSpPr>
            <a:spLocks noGrp="1"/>
          </p:cNvSpPr>
          <p:nvPr>
            <p:ph type="sldNum" sz="quarter" idx="12"/>
          </p:nvPr>
        </p:nvSpPr>
        <p:spPr>
          <a:xfrm>
            <a:off x="8458200" y="6381750"/>
            <a:ext cx="533400" cy="365125"/>
          </a:xfrm>
        </p:spPr>
        <p:txBody>
          <a:bodyPr/>
          <a:lstStyle>
            <a:lvl1pPr>
              <a:defRPr sz="900" smtClean="0"/>
            </a:lvl1pPr>
          </a:lstStyle>
          <a:p>
            <a:pPr>
              <a:defRPr/>
            </a:pPr>
            <a:fld id="{9611FD1E-F6D4-4979-9663-264579C51F33}" type="slidenum">
              <a:rPr lang="en-US" altLang="en-US">
                <a:solidFill>
                  <a:srgbClr val="000000"/>
                </a:solidFill>
              </a:rPr>
              <a:pPr>
                <a:defRPr/>
              </a:pPr>
              <a:t>‹#›</a:t>
            </a:fld>
            <a:endParaRPr lang="en-US" altLang="en-US" dirty="0">
              <a:solidFill>
                <a:srgbClr val="000000"/>
              </a:solidFill>
            </a:endParaRPr>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0" y="549592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8641987"/>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8"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sp>
        <p:nvSpPr>
          <p:cNvPr id="5" name="Rectangle 4"/>
          <p:cNvSpPr/>
          <p:nvPr userDrawn="1"/>
        </p:nvSpPr>
        <p:spPr>
          <a:xfrm>
            <a:off x="2481263"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b="1" dirty="0" smtClean="0">
              <a:solidFill>
                <a:srgbClr val="FFFFFF"/>
              </a:solidFill>
            </a:endParaRPr>
          </a:p>
        </p:txBody>
      </p:sp>
      <p:cxnSp>
        <p:nvCxnSpPr>
          <p:cNvPr id="6" name="Straight Connector 5"/>
          <p:cNvCxnSpPr/>
          <p:nvPr userDrawn="1"/>
        </p:nvCxnSpPr>
        <p:spPr>
          <a:xfrm rot="5400000">
            <a:off x="6924675" y="6570663"/>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3" y="4784719"/>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75" y="6381750"/>
            <a:ext cx="1546225" cy="365125"/>
          </a:xfrm>
          <a:prstGeom prst="rect">
            <a:avLst/>
          </a:prstGeom>
        </p:spPr>
        <p:txBody>
          <a:bodyPr/>
          <a:lstStyle>
            <a:lvl1pPr>
              <a:defRPr sz="900" smtClean="0"/>
            </a:lvl1pPr>
          </a:lstStyle>
          <a:p>
            <a:pPr fontAlgn="base">
              <a:spcBef>
                <a:spcPct val="0"/>
              </a:spcBef>
              <a:spcAft>
                <a:spcPct val="0"/>
              </a:spcAft>
              <a:defRPr/>
            </a:pPr>
            <a:r>
              <a:rPr lang="en-US" altLang="en-US" b="1" dirty="0">
                <a:solidFill>
                  <a:srgbClr val="000000"/>
                </a:solidFill>
                <a:latin typeface="Arial" charset="0"/>
              </a:rPr>
              <a:t>October XXX 2014</a:t>
            </a:r>
          </a:p>
        </p:txBody>
      </p:sp>
      <p:sp>
        <p:nvSpPr>
          <p:cNvPr id="9" name="Footer Placeholder 4"/>
          <p:cNvSpPr>
            <a:spLocks noGrp="1"/>
          </p:cNvSpPr>
          <p:nvPr>
            <p:ph type="ftr" sz="quarter" idx="11"/>
          </p:nvPr>
        </p:nvSpPr>
        <p:spPr>
          <a:xfrm>
            <a:off x="4094163" y="6383338"/>
            <a:ext cx="2895600" cy="365125"/>
          </a:xfrm>
          <a:prstGeom prst="rect">
            <a:avLst/>
          </a:prstGeom>
        </p:spPr>
        <p:txBody>
          <a:bodyPr/>
          <a:lstStyle>
            <a:lvl1pPr algn="r">
              <a:defRPr sz="900" smtClean="0"/>
            </a:lvl1pPr>
          </a:lstStyle>
          <a:p>
            <a:pPr fontAlgn="base">
              <a:spcBef>
                <a:spcPct val="0"/>
              </a:spcBef>
              <a:spcAft>
                <a:spcPct val="0"/>
              </a:spcAft>
              <a:defRPr/>
            </a:pPr>
            <a:r>
              <a:rPr lang="en-US" altLang="en-US" b="1" dirty="0">
                <a:solidFill>
                  <a:srgbClr val="000000"/>
                </a:solidFill>
                <a:latin typeface="Arial" charset="0"/>
              </a:rPr>
              <a:t>Presentation Title Here</a:t>
            </a:r>
          </a:p>
        </p:txBody>
      </p:sp>
      <p:sp>
        <p:nvSpPr>
          <p:cNvPr id="10" name="Slide Number Placeholder 5"/>
          <p:cNvSpPr>
            <a:spLocks noGrp="1"/>
          </p:cNvSpPr>
          <p:nvPr>
            <p:ph type="sldNum" sz="quarter" idx="12"/>
          </p:nvPr>
        </p:nvSpPr>
        <p:spPr>
          <a:xfrm>
            <a:off x="8458200" y="6381750"/>
            <a:ext cx="533400" cy="365125"/>
          </a:xfrm>
        </p:spPr>
        <p:txBody>
          <a:bodyPr/>
          <a:lstStyle>
            <a:lvl1pPr>
              <a:defRPr sz="900" smtClean="0"/>
            </a:lvl1pPr>
          </a:lstStyle>
          <a:p>
            <a:pPr>
              <a:defRPr/>
            </a:pPr>
            <a:fld id="{B198D3E8-9155-4FE6-BB77-E2DDB3F41775}" type="slidenum">
              <a:rPr lang="en-US" altLang="en-US">
                <a:solidFill>
                  <a:srgbClr val="000000"/>
                </a:solidFill>
              </a:rPr>
              <a:pPr>
                <a:defRPr/>
              </a:pPr>
              <a:t>‹#›</a:t>
            </a:fld>
            <a:endParaRPr lang="en-US" altLang="en-US" dirty="0">
              <a:solidFill>
                <a:srgbClr val="000000"/>
              </a:solidFill>
            </a:endParaRPr>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53"/>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3033494"/>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_Title Onl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743200" y="152400"/>
            <a:ext cx="5867400" cy="990600"/>
          </a:xfrm>
          <a:prstGeom prst="rect">
            <a:avLst/>
          </a:prstGeom>
        </p:spPr>
        <p:txBody>
          <a:bodyPr/>
          <a:lstStyle>
            <a:lvl1pPr>
              <a:defRPr sz="3600">
                <a:solidFill>
                  <a:schemeClr val="bg1">
                    <a:lumMod val="50000"/>
                  </a:schemeClr>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381000" y="1447800"/>
            <a:ext cx="8229600" cy="4495801"/>
          </a:xfrm>
          <a:prstGeom prst="rect">
            <a:avLst/>
          </a:prstGeom>
        </p:spPr>
        <p:txBody>
          <a:bodyPr/>
          <a:lstStyle>
            <a:lvl1pPr>
              <a:buFontTx/>
              <a:buNone/>
              <a:defRPr/>
            </a:lvl1pPr>
            <a:lvl2pPr>
              <a:buFont typeface="Arial" pitchFamily="34" charset="0"/>
              <a:buChar char="•"/>
              <a:defRPr/>
            </a:lvl2pPr>
            <a:lvl3pPr>
              <a:buFont typeface="Wingdings" pitchFamily="2" charset="2"/>
              <a:buChar char="ü"/>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6046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080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5253706"/>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0767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05751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21330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8393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8075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23807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04650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7173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0421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1B6366-59F7-CA47-BD3B-945F3CD798B4}" type="datetimeFigureOut">
              <a:rPr lang="en-US" smtClean="0">
                <a:solidFill>
                  <a:prstClr val="black">
                    <a:tint val="75000"/>
                  </a:prstClr>
                </a:solidFill>
                <a:latin typeface="Calibri"/>
              </a:rPr>
              <a:pPr/>
              <a:t>8/27/15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05532F-2F4A-9542-AFEC-73CDF29B6E1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7032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258169362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338441998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9172226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3433445431"/>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108019125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3768" y="0"/>
            <a:ext cx="1813606" cy="116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478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311419270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6F47DDA9-0060-4C19-877A-473396CE6DAC}" type="slidenum">
              <a:rPr lang="en-US" altLang="en-US"/>
              <a:pPr>
                <a:defRPr/>
              </a:pPr>
              <a:t>‹#›</a:t>
            </a:fld>
            <a:endParaRPr lang="en-US" alt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8" y="1"/>
            <a:ext cx="7824998" cy="4614862"/>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2698" y="4852251"/>
            <a:ext cx="2128566" cy="118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8958493"/>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6F47DDA9-0060-4C19-877A-473396CE6DAC}" type="slidenum">
              <a:rPr lang="en-US" altLang="en-US"/>
              <a:pPr>
                <a:defRPr/>
              </a:pPr>
              <a:t>‹#›</a:t>
            </a:fld>
            <a:endParaRPr lang="en-US" alt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8" y="1"/>
            <a:ext cx="7824998" cy="4614862"/>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2698" y="4852251"/>
            <a:ext cx="2128566" cy="118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0751638"/>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98D3E8-9155-4FE6-BB77-E2DDB3F41775}"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6621597"/>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98D3E8-9155-4FE6-BB77-E2DDB3F41775}"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2829745"/>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9259"/>
          <a:stretch>
            <a:fillRect/>
          </a:stretch>
        </p:blipFill>
        <p:spPr bwMode="auto">
          <a:xfrm>
            <a:off x="0" y="12"/>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53B4AC-EC13-4F9B-B765-7F57CE799CA1}"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6353467"/>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9259"/>
          <a:stretch>
            <a:fillRect/>
          </a:stretch>
        </p:blipFill>
        <p:spPr bwMode="auto">
          <a:xfrm>
            <a:off x="0" y="12"/>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53B4AC-EC13-4F9B-B765-7F57CE799CA1}"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9068781"/>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4334835"/>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326773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DF04986D-47D2-449C-B14B-0E05C409AA3D}"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736601"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343107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7800" y="533412"/>
            <a:ext cx="5538642"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385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1B17B366-E023-431E-8EFD-BAEB10593879}"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3" y="5614992"/>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0520955"/>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1862139" y="693750"/>
            <a:ext cx="7281862" cy="4429125"/>
          </a:xfrm>
          <a:prstGeom prst="rect">
            <a:avLst/>
          </a:prstGeom>
          <a:solidFill>
            <a:srgbClr val="D06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14C078FE-6CB4-4B45-8620-97111F0D4721}"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344897" y="5447359"/>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6219112"/>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E57750C4-6729-45DD-9A0E-706BCCB1E166}"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384086" y="5454504"/>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3641564"/>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7160119B-A6FA-4475-819C-15D834741E8D}"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607901" y="5454504"/>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2634962"/>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5"/>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a:t>October XXX 2014</a:t>
            </a:r>
          </a:p>
        </p:txBody>
      </p:sp>
      <p:sp>
        <p:nvSpPr>
          <p:cNvPr id="5" name="Footer Placeholder 4"/>
          <p:cNvSpPr>
            <a:spLocks noGrp="1"/>
          </p:cNvSpPr>
          <p:nvPr>
            <p:ph type="ftr" sz="quarter" idx="11"/>
          </p:nvPr>
        </p:nvSpPr>
        <p:spPr/>
        <p:txBody>
          <a:bodyPr/>
          <a:lstStyle/>
          <a:p>
            <a:r>
              <a:rPr lang="en-US" dirty="0"/>
              <a:t>Presentation Title Here</a:t>
            </a:r>
          </a:p>
        </p:txBody>
      </p:sp>
      <p:sp>
        <p:nvSpPr>
          <p:cNvPr id="6" name="Slide Number Placeholder 5"/>
          <p:cNvSpPr>
            <a:spLocks noGrp="1"/>
          </p:cNvSpPr>
          <p:nvPr>
            <p:ph type="sldNum" sz="quarter" idx="12"/>
          </p:nvPr>
        </p:nvSpPr>
        <p:spPr/>
        <p:txBody>
          <a:bodyPr/>
          <a:lstStyle/>
          <a:p>
            <a:fld id="{3E96DF5F-15A8-4D18-A777-2F41561718F6}" type="slidenum">
              <a:rPr lang="en-US"/>
              <a:pPr/>
              <a:t>‹#›</a:t>
            </a:fld>
            <a:endParaRPr lang="en-US" dirty="0"/>
          </a:p>
        </p:txBody>
      </p:sp>
    </p:spTree>
    <p:extLst>
      <p:ext uri="{BB962C8B-B14F-4D97-AF65-F5344CB8AC3E}">
        <p14:creationId xmlns:p14="http://schemas.microsoft.com/office/powerpoint/2010/main" val="1489643468"/>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4EE85A4A-A728-47DD-9A89-A2A30FCB63C2}"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3" y="5591823"/>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7246720"/>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1691366906"/>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4164033236"/>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195895506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304272650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CCFC7F-A03C-4B30-B218-564A21E26422}" type="datetimeFigureOut">
              <a:rPr lang="en-US" smtClean="0"/>
              <a:t>8/27/15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B5607F-9E08-4ED3-97ED-189D9BCD821C}" type="slidenum">
              <a:rPr lang="en-US" smtClean="0"/>
              <a:t>‹#›</a:t>
            </a:fld>
            <a:endParaRPr lang="en-US" dirty="0"/>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53585" y="-6626"/>
            <a:ext cx="1813606" cy="116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968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206101894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3058411460"/>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6F47DDA9-0060-4C19-877A-473396CE6DAC}" type="slidenum">
              <a:rPr lang="en-US" altLang="en-US"/>
              <a:pPr>
                <a:defRPr/>
              </a:pPr>
              <a:t>‹#›</a:t>
            </a:fld>
            <a:endParaRPr lang="en-US" alt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8" y="1"/>
            <a:ext cx="7824998" cy="4614862"/>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2698" y="4852251"/>
            <a:ext cx="2128566" cy="118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3049733"/>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6F47DDA9-0060-4C19-877A-473396CE6DAC}" type="slidenum">
              <a:rPr lang="en-US" altLang="en-US"/>
              <a:pPr>
                <a:defRPr/>
              </a:pPr>
              <a:t>‹#›</a:t>
            </a:fld>
            <a:endParaRPr lang="en-US" alt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8" y="1"/>
            <a:ext cx="7824998" cy="4614862"/>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2698" y="4852251"/>
            <a:ext cx="2128566" cy="118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929602"/>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98D3E8-9155-4FE6-BB77-E2DDB3F41775}"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7893496"/>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98D3E8-9155-4FE6-BB77-E2DDB3F41775}"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99302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9259"/>
          <a:stretch>
            <a:fillRect/>
          </a:stretch>
        </p:blipFill>
        <p:spPr bwMode="auto">
          <a:xfrm>
            <a:off x="0" y="12"/>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53B4AC-EC13-4F9B-B765-7F57CE799CA1}"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9533041"/>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9259"/>
          <a:stretch>
            <a:fillRect/>
          </a:stretch>
        </p:blipFill>
        <p:spPr bwMode="auto">
          <a:xfrm>
            <a:off x="0" y="12"/>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53B4AC-EC13-4F9B-B765-7F57CE799CA1}"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6111777"/>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882859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167148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CCFC7F-A03C-4B30-B218-564A21E26422}" type="datetimeFigureOut">
              <a:rPr lang="en-US" smtClean="0"/>
              <a:t>8/27/15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B5607F-9E08-4ED3-97ED-189D9BCD821C}" type="slidenum">
              <a:rPr lang="en-US" smtClean="0"/>
              <a:t>‹#›</a:t>
            </a:fld>
            <a:endParaRPr lang="en-US" dirty="0"/>
          </a:p>
        </p:txBody>
      </p:sp>
      <p:pic>
        <p:nvPicPr>
          <p:cNvPr id="10"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30395" y="-6626"/>
            <a:ext cx="1813606" cy="116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562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DF04986D-47D2-449C-B14B-0E05C409AA3D}"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736601"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6181804"/>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1B17B366-E023-431E-8EFD-BAEB10593879}"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3" y="5614992"/>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886116"/>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1862139" y="693750"/>
            <a:ext cx="7281862" cy="4429125"/>
          </a:xfrm>
          <a:prstGeom prst="rect">
            <a:avLst/>
          </a:prstGeom>
          <a:solidFill>
            <a:srgbClr val="D06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14C078FE-6CB4-4B45-8620-97111F0D4721}"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344897" y="5447359"/>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9171651"/>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E57750C4-6729-45DD-9A0E-706BCCB1E166}"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384086" y="5454504"/>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746094"/>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7160119B-A6FA-4475-819C-15D834741E8D}"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607901" y="5454504"/>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2006042"/>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5"/>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a:t>October XXX 2014</a:t>
            </a:r>
          </a:p>
        </p:txBody>
      </p:sp>
      <p:sp>
        <p:nvSpPr>
          <p:cNvPr id="5" name="Footer Placeholder 4"/>
          <p:cNvSpPr>
            <a:spLocks noGrp="1"/>
          </p:cNvSpPr>
          <p:nvPr>
            <p:ph type="ftr" sz="quarter" idx="11"/>
          </p:nvPr>
        </p:nvSpPr>
        <p:spPr/>
        <p:txBody>
          <a:bodyPr/>
          <a:lstStyle/>
          <a:p>
            <a:r>
              <a:rPr lang="en-US" dirty="0"/>
              <a:t>Presentation Title Here</a:t>
            </a:r>
          </a:p>
        </p:txBody>
      </p:sp>
      <p:sp>
        <p:nvSpPr>
          <p:cNvPr id="6" name="Slide Number Placeholder 5"/>
          <p:cNvSpPr>
            <a:spLocks noGrp="1"/>
          </p:cNvSpPr>
          <p:nvPr>
            <p:ph type="sldNum" sz="quarter" idx="12"/>
          </p:nvPr>
        </p:nvSpPr>
        <p:spPr/>
        <p:txBody>
          <a:bodyPr/>
          <a:lstStyle/>
          <a:p>
            <a:fld id="{3E96DF5F-15A8-4D18-A777-2F41561718F6}" type="slidenum">
              <a:rPr lang="en-US"/>
              <a:pPr/>
              <a:t>‹#›</a:t>
            </a:fld>
            <a:endParaRPr lang="en-US" dirty="0"/>
          </a:p>
        </p:txBody>
      </p:sp>
    </p:spTree>
    <p:extLst>
      <p:ext uri="{BB962C8B-B14F-4D97-AF65-F5344CB8AC3E}">
        <p14:creationId xmlns:p14="http://schemas.microsoft.com/office/powerpoint/2010/main" val="798492842"/>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4EE85A4A-A728-47DD-9A89-A2A30FCB63C2}"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3" y="5591823"/>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8106794"/>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309287280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2_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231455994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A">
    <p:spTree>
      <p:nvGrpSpPr>
        <p:cNvPr id="1" name=""/>
        <p:cNvGrpSpPr/>
        <p:nvPr/>
      </p:nvGrpSpPr>
      <p:grpSpPr>
        <a:xfrm>
          <a:off x="0" y="0"/>
          <a:ext cx="0" cy="0"/>
          <a:chOff x="0" y="0"/>
          <a:chExt cx="0" cy="0"/>
        </a:xfrm>
      </p:grpSpPr>
      <p:sp>
        <p:nvSpPr>
          <p:cNvPr id="4" name="Rectangle 3"/>
          <p:cNvSpPr/>
          <p:nvPr userDrawn="1"/>
        </p:nvSpPr>
        <p:spPr>
          <a:xfrm>
            <a:off x="3648077" y="838200"/>
            <a:ext cx="5495925" cy="2946400"/>
          </a:xfrm>
          <a:prstGeom prst="rect">
            <a:avLst/>
          </a:prstGeom>
          <a:solidFill>
            <a:srgbClr val="5A99B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6" name="Rectangle 5"/>
          <p:cNvSpPr/>
          <p:nvPr userDrawn="1"/>
        </p:nvSpPr>
        <p:spPr>
          <a:xfrm>
            <a:off x="3648077" y="3810000"/>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600" dirty="0" smtClean="0">
              <a:solidFill>
                <a:srgbClr val="FFFFFF"/>
              </a:solidFill>
              <a:cs typeface="Arial" panose="020B0604020202020204" pitchFamily="34" charset="0"/>
            </a:endParaRP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r>
              <a:rPr lang="en-US" altLang="en-US" sz="1200" dirty="0" smtClean="0">
                <a:solidFill>
                  <a:srgbClr val="E19715"/>
                </a:solidFill>
                <a:cs typeface="Arial" panose="020B0604020202020204" pitchFamily="34" charset="0"/>
              </a:rPr>
              <a:t>OCTOBER 3, 2014</a:t>
            </a:r>
          </a:p>
        </p:txBody>
      </p:sp>
      <p:cxnSp>
        <p:nvCxnSpPr>
          <p:cNvPr id="11" name="Straight Connector 10"/>
          <p:cNvCxnSpPr/>
          <p:nvPr userDrawn="1"/>
        </p:nvCxnSpPr>
        <p:spPr>
          <a:xfrm rot="5400000">
            <a:off x="3408226" y="5485612"/>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920067" y="1075279"/>
            <a:ext cx="4546600" cy="2525183"/>
          </a:xfrm>
        </p:spPr>
        <p:txBody>
          <a:bodyPr anchor="t">
            <a:normAutofit/>
          </a:bodyPr>
          <a:lstStyle>
            <a:lvl1pPr>
              <a:defRPr sz="3600" baseline="0">
                <a:solidFill>
                  <a:schemeClr val="bg1"/>
                </a:solidFill>
              </a:defRPr>
            </a:lvl1pPr>
          </a:lstStyle>
          <a:p>
            <a:r>
              <a:rPr lang="en-US" dirty="0" smtClean="0"/>
              <a:t>Sustainability Coalition Presentation</a:t>
            </a:r>
            <a:endParaRPr lang="en-US" dirty="0"/>
          </a:p>
        </p:txBody>
      </p:sp>
      <p:sp>
        <p:nvSpPr>
          <p:cNvPr id="3" name="Subtitle 2"/>
          <p:cNvSpPr>
            <a:spLocks noGrp="1"/>
          </p:cNvSpPr>
          <p:nvPr>
            <p:ph type="subTitle" idx="1" hasCustomPrompt="1"/>
          </p:nvPr>
        </p:nvSpPr>
        <p:spPr>
          <a:xfrm>
            <a:off x="3877733" y="3886211"/>
            <a:ext cx="4715934" cy="703263"/>
          </a:xfrm>
          <a:prstGeom prst="rect">
            <a:avLst/>
          </a:prstGeom>
        </p:spPr>
        <p:txBody>
          <a:bodyPr/>
          <a:lstStyle>
            <a:lvl1pPr marL="0" indent="0" algn="l">
              <a:buNone/>
              <a:defRPr sz="14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Creating social and economic opportunities through environmentally friendly housing</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675" y="477430"/>
            <a:ext cx="3320763" cy="4119970"/>
          </a:xfrm>
          <a:prstGeom prst="rect">
            <a:avLst/>
          </a:prstGeom>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653149" y="4759325"/>
            <a:ext cx="7524205" cy="1117600"/>
          </a:xfrm>
          <a:prstGeom prst="rect">
            <a:avLst/>
          </a:prstGeom>
        </p:spPr>
      </p:pic>
    </p:spTree>
    <p:extLst>
      <p:ext uri="{BB962C8B-B14F-4D97-AF65-F5344CB8AC3E}">
        <p14:creationId xmlns:p14="http://schemas.microsoft.com/office/powerpoint/2010/main" val="157154598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CCFC7F-A03C-4B30-B218-564A21E26422}" type="datetimeFigureOut">
              <a:rPr lang="en-US" smtClean="0"/>
              <a:t>8/27/15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B5607F-9E08-4ED3-97ED-189D9BCD821C}" type="slidenum">
              <a:rPr lang="en-US" smtClean="0"/>
              <a:t>‹#›</a:t>
            </a:fld>
            <a:endParaRPr lang="en-US" dirty="0"/>
          </a:p>
        </p:txBody>
      </p:sp>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30395" y="-6626"/>
            <a:ext cx="1813606" cy="116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968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1389132854"/>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1491263861"/>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5" name="Rectangle 4"/>
          <p:cNvSpPr/>
          <p:nvPr userDrawn="1"/>
        </p:nvSpPr>
        <p:spPr>
          <a:xfrm>
            <a:off x="8851900" y="0"/>
            <a:ext cx="292100" cy="81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7" name="Rectangle 6"/>
          <p:cNvSpPr/>
          <p:nvPr userDrawn="1"/>
        </p:nvSpPr>
        <p:spPr>
          <a:xfrm>
            <a:off x="8851900" y="4622800"/>
            <a:ext cx="292100" cy="22431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8" name="Subtitle 2"/>
          <p:cNvSpPr txBox="1">
            <a:spLocks/>
          </p:cNvSpPr>
          <p:nvPr userDrawn="1"/>
        </p:nvSpPr>
        <p:spPr>
          <a:xfrm>
            <a:off x="3878264" y="4198950"/>
            <a:ext cx="4714875"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r>
              <a:rPr lang="en-US" altLang="en-US" sz="1600" dirty="0" smtClean="0">
                <a:solidFill>
                  <a:srgbClr val="FFFFFF"/>
                </a:solidFill>
                <a:cs typeface="Arial" panose="020B0604020202020204" pitchFamily="34" charset="0"/>
              </a:rPr>
              <a:t>Title Here</a:t>
            </a:r>
          </a:p>
        </p:txBody>
      </p:sp>
      <p:sp>
        <p:nvSpPr>
          <p:cNvPr id="9" name="Subtitle 2"/>
          <p:cNvSpPr txBox="1">
            <a:spLocks/>
          </p:cNvSpPr>
          <p:nvPr userDrawn="1"/>
        </p:nvSpPr>
        <p:spPr>
          <a:xfrm>
            <a:off x="5732463" y="400062"/>
            <a:ext cx="2971800" cy="328613"/>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457200" fontAlgn="base">
              <a:spcBef>
                <a:spcPct val="20000"/>
              </a:spcBef>
              <a:spcAft>
                <a:spcPct val="0"/>
              </a:spcAft>
              <a:buFont typeface="Arial" panose="020B0604020202020204" pitchFamily="34" charset="0"/>
              <a:buNone/>
              <a:defRPr/>
            </a:pPr>
            <a:endParaRPr lang="en-US" altLang="en-US" sz="1200" dirty="0" smtClean="0">
              <a:solidFill>
                <a:srgbClr val="E19715"/>
              </a:solidFill>
              <a:cs typeface="Arial" panose="020B0604020202020204" pitchFamily="34" charset="0"/>
            </a:endParaRPr>
          </a:p>
        </p:txBody>
      </p:sp>
      <p:sp>
        <p:nvSpPr>
          <p:cNvPr id="12" name="Subtitle 2"/>
          <p:cNvSpPr txBox="1">
            <a:spLocks/>
          </p:cNvSpPr>
          <p:nvPr userDrawn="1"/>
        </p:nvSpPr>
        <p:spPr>
          <a:xfrm>
            <a:off x="3733806" y="6027750"/>
            <a:ext cx="4716463" cy="390525"/>
          </a:xfrm>
          <a:prstGeom prst="rect">
            <a:avLst/>
          </a:prstGeom>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20000"/>
              </a:spcBef>
              <a:spcAft>
                <a:spcPct val="0"/>
              </a:spcAft>
              <a:buFont typeface="Arial" panose="020B0604020202020204" pitchFamily="34" charset="0"/>
              <a:buNone/>
              <a:defRPr/>
            </a:pPr>
            <a:endParaRPr lang="en-US" altLang="en-US" sz="1200" dirty="0" smtClean="0">
              <a:solidFill>
                <a:prstClr val="black"/>
              </a:solidFill>
              <a:cs typeface="Arial" panose="020B0604020202020204" pitchFamily="34" charset="0"/>
            </a:endParaRPr>
          </a:p>
        </p:txBody>
      </p:sp>
      <p:cxnSp>
        <p:nvCxnSpPr>
          <p:cNvPr id="13" name="Straight Connector 12"/>
          <p:cNvCxnSpPr/>
          <p:nvPr userDrawn="1"/>
        </p:nvCxnSpPr>
        <p:spPr>
          <a:xfrm rot="5400000">
            <a:off x="3365500" y="6134106"/>
            <a:ext cx="515938"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1" name="Subtitle 2"/>
          <p:cNvSpPr>
            <a:spLocks noGrp="1"/>
          </p:cNvSpPr>
          <p:nvPr>
            <p:ph type="subTitle" idx="1"/>
          </p:nvPr>
        </p:nvSpPr>
        <p:spPr>
          <a:xfrm>
            <a:off x="3877733" y="4486410"/>
            <a:ext cx="4715934" cy="389467"/>
          </a:xfrm>
          <a:prstGeom prst="rect">
            <a:avLst/>
          </a:prstGeom>
        </p:spPr>
        <p:txBody>
          <a:bodyPr/>
          <a:lstStyle>
            <a:lvl1pPr marL="0" indent="0" algn="l">
              <a:buNone/>
              <a:defRPr sz="1800" cap="all">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783" y="165937"/>
            <a:ext cx="6928960" cy="4109730"/>
          </a:xfrm>
          <a:prstGeom prst="rect">
            <a:avLst/>
          </a:prstGeom>
        </p:spPr>
      </p:pic>
      <p:sp>
        <p:nvSpPr>
          <p:cNvPr id="6" name="Rectangle 5"/>
          <p:cNvSpPr/>
          <p:nvPr userDrawn="1"/>
        </p:nvSpPr>
        <p:spPr>
          <a:xfrm>
            <a:off x="3355976" y="4904396"/>
            <a:ext cx="5495925" cy="787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16" name="TextBox 15"/>
          <p:cNvSpPr txBox="1"/>
          <p:nvPr userDrawn="1"/>
        </p:nvSpPr>
        <p:spPr>
          <a:xfrm>
            <a:off x="3491136" y="5334931"/>
            <a:ext cx="5159951" cy="369332"/>
          </a:xfrm>
          <a:prstGeom prst="rect">
            <a:avLst/>
          </a:prstGeom>
          <a:noFill/>
        </p:spPr>
        <p:txBody>
          <a:bodyPr wrap="square" rtlCol="0">
            <a:spAutoFit/>
          </a:bodyPr>
          <a:lstStyle/>
          <a:p>
            <a:pPr defTabSz="457200" eaLnBrk="0" fontAlgn="base" hangingPunct="0">
              <a:spcBef>
                <a:spcPct val="0"/>
              </a:spcBef>
              <a:spcAft>
                <a:spcPct val="0"/>
              </a:spcAft>
            </a:pPr>
            <a:r>
              <a:rPr lang="en-US" dirty="0" smtClean="0">
                <a:solidFill>
                  <a:srgbClr val="FFFFFF">
                    <a:lumMod val="95000"/>
                  </a:srgbClr>
                </a:solidFill>
                <a:ea typeface="ＭＳ Ｐゴシック" panose="020B0600070205080204" pitchFamily="34" charset="-128"/>
              </a:rPr>
              <a:t>Insert Text Here</a:t>
            </a:r>
            <a:endParaRPr lang="en-US" dirty="0">
              <a:solidFill>
                <a:srgbClr val="FFFFFF">
                  <a:lumMod val="95000"/>
                </a:srgbClr>
              </a:solidFill>
              <a:ea typeface="ＭＳ Ｐゴシック" panose="020B0600070205080204" pitchFamily="34" charset="-128"/>
            </a:endParaRPr>
          </a:p>
        </p:txBody>
      </p:sp>
      <p:pic>
        <p:nvPicPr>
          <p:cNvPr id="17" name="Picture 16"/>
          <p:cNvPicPr/>
          <p:nvPr userDrawn="1"/>
        </p:nvPicPr>
        <p:blipFill>
          <a:blip r:embed="rId3">
            <a:extLst>
              <a:ext uri="{28A0092B-C50C-407E-A947-70E740481C1C}">
                <a14:useLocalDpi xmlns:a14="http://schemas.microsoft.com/office/drawing/2010/main" val="0"/>
              </a:ext>
            </a:extLst>
          </a:blip>
          <a:stretch>
            <a:fillRect/>
          </a:stretch>
        </p:blipFill>
        <p:spPr>
          <a:xfrm>
            <a:off x="1063313" y="5504594"/>
            <a:ext cx="7017385" cy="1117600"/>
          </a:xfrm>
          <a:prstGeom prst="rect">
            <a:avLst/>
          </a:prstGeom>
        </p:spPr>
      </p:pic>
    </p:spTree>
    <p:extLst>
      <p:ext uri="{BB962C8B-B14F-4D97-AF65-F5344CB8AC3E}">
        <p14:creationId xmlns:p14="http://schemas.microsoft.com/office/powerpoint/2010/main" val="1039845215"/>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6F47DDA9-0060-4C19-877A-473396CE6DAC}" type="slidenum">
              <a:rPr lang="en-US" altLang="en-US"/>
              <a:pPr>
                <a:defRPr/>
              </a:pPr>
              <a:t>‹#›</a:t>
            </a:fld>
            <a:endParaRPr lang="en-US" alt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8" y="1"/>
            <a:ext cx="7824998" cy="4614862"/>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2698" y="4852251"/>
            <a:ext cx="2128566" cy="118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3110132"/>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6F47DDA9-0060-4C19-877A-473396CE6DAC}" type="slidenum">
              <a:rPr lang="en-US" altLang="en-US"/>
              <a:pPr>
                <a:defRPr/>
              </a:pPr>
              <a:t>‹#›</a:t>
            </a:fld>
            <a:endParaRPr lang="en-US" alt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8" y="1"/>
            <a:ext cx="7824998" cy="4614862"/>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2698" y="4852251"/>
            <a:ext cx="2128566" cy="118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2519443"/>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98D3E8-9155-4FE6-BB77-E2DDB3F41775}"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7828087"/>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18520"/>
          <a:stretch>
            <a:fillRect/>
          </a:stretch>
        </p:blipFill>
        <p:spPr bwMode="auto">
          <a:xfrm>
            <a:off x="0" y="-22225"/>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98D3E8-9155-4FE6-BB77-E2DDB3F41775}"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3169936"/>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9259"/>
          <a:stretch>
            <a:fillRect/>
          </a:stretch>
        </p:blipFill>
        <p:spPr bwMode="auto">
          <a:xfrm>
            <a:off x="0" y="12"/>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53B4AC-EC13-4F9B-B765-7F57CE799CA1}"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401521"/>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6" descr="Land Trust (Weinsteiger_Brown) 001.jpg"/>
          <p:cNvPicPr>
            <a:picLocks noChangeAspect="1"/>
          </p:cNvPicPr>
          <p:nvPr userDrawn="1"/>
        </p:nvPicPr>
        <p:blipFill>
          <a:blip r:embed="rId2" cstate="print">
            <a:extLst>
              <a:ext uri="{28A0092B-C50C-407E-A947-70E740481C1C}">
                <a14:useLocalDpi xmlns:a14="http://schemas.microsoft.com/office/drawing/2010/main" val="0"/>
              </a:ext>
            </a:extLst>
          </a:blip>
          <a:srcRect t="9259"/>
          <a:stretch>
            <a:fillRect/>
          </a:stretch>
        </p:blipFill>
        <p:spPr bwMode="auto">
          <a:xfrm>
            <a:off x="0" y="12"/>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936" y="4648200"/>
            <a:ext cx="9144001"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2481269" y="4673600"/>
            <a:ext cx="6662737" cy="165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95049" y="4784731"/>
            <a:ext cx="5924021" cy="1252007"/>
          </a:xfrm>
        </p:spPr>
        <p:txBody>
          <a:bodyPr anchor="t">
            <a:normAutofit/>
          </a:bodyPr>
          <a:lstStyle>
            <a:lvl1pPr algn="l">
              <a:defRPr sz="3200" b="0" cap="none">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B153B4AC-EC13-4F9B-B765-7F57CE799CA1}" type="slidenum">
              <a:rPr lang="en-US" altLang="en-US"/>
              <a:pPr>
                <a:defRPr/>
              </a:pPr>
              <a:t>‹#›</a:t>
            </a:fld>
            <a:endParaRPr lang="en-US" altLang="en-US" dirty="0"/>
          </a:p>
        </p:txBody>
      </p:sp>
      <p:pic>
        <p:nvPicPr>
          <p:cNvPr id="11" name="Picture 10"/>
          <p:cNvPicPr/>
          <p:nvPr userDrawn="1"/>
        </p:nvPicPr>
        <p:blipFill rotWithShape="1">
          <a:blip r:embed="rId3">
            <a:extLst>
              <a:ext uri="{28A0092B-C50C-407E-A947-70E740481C1C}">
                <a14:useLocalDpi xmlns:a14="http://schemas.microsoft.com/office/drawing/2010/main" val="0"/>
              </a:ext>
            </a:extLst>
          </a:blip>
          <a:srcRect r="69731"/>
          <a:stretch/>
        </p:blipFill>
        <p:spPr bwMode="auto">
          <a:xfrm>
            <a:off x="357188" y="4915865"/>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3592619"/>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824925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CFC7F-A03C-4B30-B218-564A21E26422}" type="datetimeFigureOut">
              <a:rPr lang="en-US" smtClean="0"/>
              <a:t>8/27/15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B5607F-9E08-4ED3-97ED-189D9BCD821C}" type="slidenum">
              <a:rPr lang="en-US" smtClean="0"/>
              <a:t>‹#›</a:t>
            </a:fld>
            <a:endParaRPr lang="en-US" dirty="0"/>
          </a:p>
        </p:txBody>
      </p:sp>
    </p:spTree>
    <p:extLst>
      <p:ext uri="{BB962C8B-B14F-4D97-AF65-F5344CB8AC3E}">
        <p14:creationId xmlns:p14="http://schemas.microsoft.com/office/powerpoint/2010/main" val="3419490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9611FD1E-F6D4-4979-9663-264579C51F33}"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800102"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5449740"/>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DF04986D-47D2-449C-B14B-0E05C409AA3D}"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736601" y="5495937"/>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9343150"/>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1862139" y="1346212"/>
            <a:ext cx="7281862" cy="41068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5" name="Rectangle 4"/>
          <p:cNvSpPr/>
          <p:nvPr userDrawn="1"/>
        </p:nvSpPr>
        <p:spPr>
          <a:xfrm>
            <a:off x="6" y="388938"/>
            <a:ext cx="6596063"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6" name="Straight Connector 5"/>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26741" y="1669515"/>
            <a:ext cx="6476999" cy="3622150"/>
          </a:xfrm>
          <a:prstGeom prst="rect">
            <a:avLst/>
          </a:prstGeom>
        </p:spPr>
        <p:txBody>
          <a:bodyPr/>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title"/>
          </p:nvPr>
        </p:nvSpPr>
        <p:spPr>
          <a:xfrm>
            <a:off x="736600" y="511446"/>
            <a:ext cx="5562600" cy="665433"/>
          </a:xfrm>
        </p:spPr>
        <p:txBody>
          <a:bodyPr>
            <a:noAutofit/>
          </a:bodyPr>
          <a:lstStyle>
            <a:lvl1pPr algn="r">
              <a:defRPr sz="3600">
                <a:solidFill>
                  <a:schemeClr val="bg1"/>
                </a:solidFill>
              </a:defRPr>
            </a:lvl1pPr>
          </a:lstStyle>
          <a:p>
            <a:r>
              <a:rPr lang="en-US" smtClean="0"/>
              <a:t>Click to edit Master title style</a:t>
            </a:r>
            <a:endParaRPr lang="en-US" dirty="0"/>
          </a:p>
        </p:txBody>
      </p:sp>
      <p:sp>
        <p:nvSpPr>
          <p:cNvPr id="8"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9"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10"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1B17B366-E023-431E-8EFD-BAEB10593879}" type="slidenum">
              <a:rPr lang="en-US" altLang="en-US"/>
              <a:pPr>
                <a:defRPr/>
              </a:pPr>
              <a:t>‹#›</a:t>
            </a:fld>
            <a:endParaRPr lang="en-US" altLang="en-US" dirty="0"/>
          </a:p>
        </p:txBody>
      </p:sp>
      <p:pic>
        <p:nvPicPr>
          <p:cNvPr id="11" name="Picture 10"/>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3" y="5614992"/>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5531881"/>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1862139" y="693750"/>
            <a:ext cx="7281862" cy="4429125"/>
          </a:xfrm>
          <a:prstGeom prst="rect">
            <a:avLst/>
          </a:prstGeom>
          <a:solidFill>
            <a:srgbClr val="D06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14C078FE-6CB4-4B45-8620-97111F0D4721}"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344897" y="5447359"/>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3962238"/>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E57750C4-6729-45DD-9A0E-706BCCB1E166}"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384086" y="5454504"/>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7642918"/>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7160119B-A6FA-4475-819C-15D834741E8D}"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607901" y="5454504"/>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0214152"/>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5"/>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a:t>October XXX 2014</a:t>
            </a:r>
          </a:p>
        </p:txBody>
      </p:sp>
      <p:sp>
        <p:nvSpPr>
          <p:cNvPr id="5" name="Footer Placeholder 4"/>
          <p:cNvSpPr>
            <a:spLocks noGrp="1"/>
          </p:cNvSpPr>
          <p:nvPr>
            <p:ph type="ftr" sz="quarter" idx="11"/>
          </p:nvPr>
        </p:nvSpPr>
        <p:spPr/>
        <p:txBody>
          <a:bodyPr/>
          <a:lstStyle/>
          <a:p>
            <a:r>
              <a:rPr lang="en-US" dirty="0"/>
              <a:t>Presentation Title Here</a:t>
            </a:r>
          </a:p>
        </p:txBody>
      </p:sp>
      <p:sp>
        <p:nvSpPr>
          <p:cNvPr id="6" name="Slide Number Placeholder 5"/>
          <p:cNvSpPr>
            <a:spLocks noGrp="1"/>
          </p:cNvSpPr>
          <p:nvPr>
            <p:ph type="sldNum" sz="quarter" idx="12"/>
          </p:nvPr>
        </p:nvSpPr>
        <p:spPr/>
        <p:txBody>
          <a:bodyPr/>
          <a:lstStyle/>
          <a:p>
            <a:fld id="{3E96DF5F-15A8-4D18-A777-2F41561718F6}" type="slidenum">
              <a:rPr lang="en-US"/>
              <a:pPr/>
              <a:t>‹#›</a:t>
            </a:fld>
            <a:endParaRPr lang="en-US" dirty="0"/>
          </a:p>
        </p:txBody>
      </p:sp>
    </p:spTree>
    <p:extLst>
      <p:ext uri="{BB962C8B-B14F-4D97-AF65-F5344CB8AC3E}">
        <p14:creationId xmlns:p14="http://schemas.microsoft.com/office/powerpoint/2010/main" val="51126294"/>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1862139" y="693750"/>
            <a:ext cx="7281862" cy="4429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sp>
        <p:nvSpPr>
          <p:cNvPr id="4" name="Rectangle 3"/>
          <p:cNvSpPr/>
          <p:nvPr userDrawn="1"/>
        </p:nvSpPr>
        <p:spPr>
          <a:xfrm>
            <a:off x="1862139" y="5122875"/>
            <a:ext cx="7281862" cy="3000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defRPr/>
            </a:pPr>
            <a:endParaRPr lang="en-US" altLang="en-US" dirty="0" smtClean="0">
              <a:solidFill>
                <a:srgbClr val="FFFFFF"/>
              </a:solidFill>
            </a:endParaRPr>
          </a:p>
        </p:txBody>
      </p:sp>
      <p:cxnSp>
        <p:nvCxnSpPr>
          <p:cNvPr id="5" name="Straight Connector 4"/>
          <p:cNvCxnSpPr/>
          <p:nvPr userDrawn="1"/>
        </p:nvCxnSpPr>
        <p:spPr>
          <a:xfrm rot="5400000">
            <a:off x="6924681" y="6570669"/>
            <a:ext cx="274637"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09804" y="994304"/>
            <a:ext cx="5139264" cy="3636962"/>
          </a:xfrm>
        </p:spPr>
        <p:txBody>
          <a:bodyPr anchor="t">
            <a:normAutofit/>
          </a:bodyPr>
          <a:lstStyle>
            <a:lvl1pPr>
              <a:defRPr sz="4600">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7140581" y="6381762"/>
            <a:ext cx="1546225" cy="365125"/>
          </a:xfrm>
        </p:spPr>
        <p:txBody>
          <a:bodyPr/>
          <a:lstStyle>
            <a:lvl1pPr>
              <a:defRPr sz="900" smtClean="0"/>
            </a:lvl1pPr>
          </a:lstStyle>
          <a:p>
            <a:pPr>
              <a:defRPr/>
            </a:pPr>
            <a:r>
              <a:rPr lang="en-US" altLang="en-US" dirty="0"/>
              <a:t>October XXX 2014</a:t>
            </a:r>
          </a:p>
        </p:txBody>
      </p:sp>
      <p:sp>
        <p:nvSpPr>
          <p:cNvPr id="8" name="Footer Placeholder 4"/>
          <p:cNvSpPr>
            <a:spLocks noGrp="1"/>
          </p:cNvSpPr>
          <p:nvPr>
            <p:ph type="ftr" sz="quarter" idx="11"/>
          </p:nvPr>
        </p:nvSpPr>
        <p:spPr>
          <a:xfrm>
            <a:off x="4094163" y="6383350"/>
            <a:ext cx="2895600" cy="365125"/>
          </a:xfrm>
        </p:spPr>
        <p:txBody>
          <a:bodyPr/>
          <a:lstStyle>
            <a:lvl1pPr algn="r">
              <a:defRPr sz="900" smtClean="0"/>
            </a:lvl1pPr>
          </a:lstStyle>
          <a:p>
            <a:pPr>
              <a:defRPr/>
            </a:pPr>
            <a:r>
              <a:rPr lang="en-US" altLang="en-US" dirty="0"/>
              <a:t>Presentation Title Here</a:t>
            </a:r>
          </a:p>
        </p:txBody>
      </p:sp>
      <p:sp>
        <p:nvSpPr>
          <p:cNvPr id="9" name="Slide Number Placeholder 5"/>
          <p:cNvSpPr>
            <a:spLocks noGrp="1"/>
          </p:cNvSpPr>
          <p:nvPr>
            <p:ph type="sldNum" sz="quarter" idx="12"/>
          </p:nvPr>
        </p:nvSpPr>
        <p:spPr>
          <a:xfrm>
            <a:off x="8458200" y="6381762"/>
            <a:ext cx="533400" cy="365125"/>
          </a:xfrm>
        </p:spPr>
        <p:txBody>
          <a:bodyPr/>
          <a:lstStyle>
            <a:lvl1pPr>
              <a:defRPr sz="900" smtClean="0"/>
            </a:lvl1pPr>
          </a:lstStyle>
          <a:p>
            <a:pPr>
              <a:defRPr/>
            </a:pPr>
            <a:fld id="{4EE85A4A-A728-47DD-9A89-A2A30FCB63C2}" type="slidenum">
              <a:rPr lang="en-US" altLang="en-US"/>
              <a:pPr>
                <a:defRPr/>
              </a:pPr>
              <a:t>‹#›</a:t>
            </a:fld>
            <a:endParaRPr lang="en-US" altLang="en-US" dirty="0"/>
          </a:p>
        </p:txBody>
      </p:sp>
      <p:pic>
        <p:nvPicPr>
          <p:cNvPr id="10" name="Picture 9"/>
          <p:cNvPicPr/>
          <p:nvPr userDrawn="1"/>
        </p:nvPicPr>
        <p:blipFill rotWithShape="1">
          <a:blip r:embed="rId2">
            <a:extLst>
              <a:ext uri="{28A0092B-C50C-407E-A947-70E740481C1C}">
                <a14:useLocalDpi xmlns:a14="http://schemas.microsoft.com/office/drawing/2010/main" val="0"/>
              </a:ext>
            </a:extLst>
          </a:blip>
          <a:srcRect r="69731"/>
          <a:stretch/>
        </p:blipFill>
        <p:spPr bwMode="auto">
          <a:xfrm>
            <a:off x="501653" y="5591823"/>
            <a:ext cx="2124075" cy="1116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888401"/>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CCFC7F-A03C-4B30-B218-564A21E26422}" type="datetimeFigureOut">
              <a:rPr lang="en-US" smtClean="0"/>
              <a:t>8/27/15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5607F-9E08-4ED3-97ED-189D9BCD821C}" type="slidenum">
              <a:rPr lang="en-US" smtClean="0"/>
              <a:t>‹#›</a:t>
            </a:fld>
            <a:endParaRPr lang="en-US" dirty="0"/>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3768" y="0"/>
            <a:ext cx="1813606" cy="116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150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rgbClr val="8000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872018"/>
      </p:ext>
    </p:extLst>
  </p:cSld>
  <p:clrMapOvr>
    <a:masterClrMapping/>
  </p:clrMapOvr>
  <p:transition xmlns:p14="http://schemas.microsoft.com/office/powerpoint/2010/mai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CCFC7F-A03C-4B30-B218-564A21E26422}" type="datetimeFigureOut">
              <a:rPr lang="en-US" smtClean="0"/>
              <a:t>8/27/15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B5607F-9E08-4ED3-97ED-189D9BCD821C}" type="slidenum">
              <a:rPr lang="en-US" smtClean="0"/>
              <a:t>‹#›</a:t>
            </a:fld>
            <a:endParaRPr lang="en-US" dirty="0"/>
          </a:p>
        </p:txBody>
      </p:sp>
    </p:spTree>
    <p:extLst>
      <p:ext uri="{BB962C8B-B14F-4D97-AF65-F5344CB8AC3E}">
        <p14:creationId xmlns:p14="http://schemas.microsoft.com/office/powerpoint/2010/main" val="34430242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6113E31D-E2AB-40D1-8B51-AFA5AFEF393A}"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052169613"/>
      </p:ext>
    </p:extLst>
  </p:cSld>
  <p:clrMapOvr>
    <a:masterClrMapping/>
  </p:clrMapOvr>
  <p:transition xmlns:p14="http://schemas.microsoft.com/office/powerpoint/2010/main" spd="med">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235390"/>
      </p:ext>
    </p:extLst>
  </p:cSld>
  <p:clrMapOvr>
    <a:masterClrMapping/>
  </p:clrMapOvr>
  <p:transition xmlns:p14="http://schemas.microsoft.com/office/powerpoint/2010/main" spd="med">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938266881"/>
      </p:ext>
    </p:extLst>
  </p:cSld>
  <p:clrMapOvr>
    <a:masterClrMapping/>
  </p:clrMapOvr>
  <p:transition xmlns:p14="http://schemas.microsoft.com/office/powerpoint/2010/main" spd="med">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930218470"/>
      </p:ext>
    </p:extLst>
  </p:cSld>
  <p:clrMapOvr>
    <a:masterClrMapping/>
  </p:clrMapOvr>
  <p:transition xmlns:p14="http://schemas.microsoft.com/office/powerpoint/2010/main" spd="med">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633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latin typeface="Calibri"/>
              </a:rPr>
              <a:pPr/>
              <a:t>8/27/15</a:t>
            </a:fld>
            <a:endParaRPr lang="en-US" dirty="0">
              <a:latin typeface="Calibri"/>
            </a:endParaRPr>
          </a:p>
        </p:txBody>
      </p:sp>
      <p:sp>
        <p:nvSpPr>
          <p:cNvPr id="4" name="Footer Placeholder 3"/>
          <p:cNvSpPr>
            <a:spLocks noGrp="1"/>
          </p:cNvSpPr>
          <p:nvPr>
            <p:ph type="ftr" sz="quarter" idx="11"/>
          </p:nvPr>
        </p:nvSpPr>
        <p:spPr/>
        <p:txBody>
          <a:bodyPr/>
          <a:lstStyle/>
          <a:p>
            <a:endParaRPr lang="en-US" dirty="0">
              <a:latin typeface="Calibri"/>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4082475408"/>
      </p:ext>
    </p:extLst>
  </p:cSld>
  <p:clrMapOvr>
    <a:masterClrMapping/>
  </p:clrMapOvr>
  <p:transition xmlns:p14="http://schemas.microsoft.com/office/powerpoint/2010/main" spd="med">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758846401"/>
      </p:ext>
    </p:extLst>
  </p:cSld>
  <p:clrMapOvr>
    <a:masterClrMapping/>
  </p:clrMapOvr>
  <p:transition xmlns:p14="http://schemas.microsoft.com/office/powerpoint/2010/main" spd="med">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40" y="6459798"/>
            <a:ext cx="1963883" cy="365125"/>
          </a:xfrm>
        </p:spPr>
        <p:txBody>
          <a:bodyPr/>
          <a:lstStyle>
            <a:lvl1pPr algn="l">
              <a:defRPr/>
            </a:lvl1pPr>
          </a:lstStyle>
          <a:p>
            <a:fld id="{32ABBEA6-7C60-4B02-AE87-00D78D8422AF}"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a:xfrm>
            <a:off x="3600450" y="6459798"/>
            <a:ext cx="3486150" cy="365125"/>
          </a:xfrm>
        </p:spPr>
        <p:txBody>
          <a:bodyPr/>
          <a:lstStyle>
            <a:lvl1pPr algn="l">
              <a:defRPr>
                <a:solidFill>
                  <a:schemeClr val="tx2"/>
                </a:solidFill>
              </a:defRPr>
            </a:lvl1pPr>
          </a:lstStyle>
          <a:p>
            <a:endParaRPr lang="en-US" dirty="0">
              <a:solidFill>
                <a:srgbClr val="455F51"/>
              </a:solidFill>
              <a:latin typeface="Calibri"/>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latin typeface="Calibri"/>
              </a:rPr>
              <a:pPr/>
              <a:t>‹#›</a:t>
            </a:fld>
            <a:endParaRPr lang="en-US" dirty="0">
              <a:solidFill>
                <a:srgbClr val="455F51"/>
              </a:solidFill>
              <a:latin typeface="Calibri"/>
            </a:endParaRPr>
          </a:p>
        </p:txBody>
      </p:sp>
    </p:spTree>
    <p:extLst>
      <p:ext uri="{BB962C8B-B14F-4D97-AF65-F5344CB8AC3E}">
        <p14:creationId xmlns:p14="http://schemas.microsoft.com/office/powerpoint/2010/main" val="3952827910"/>
      </p:ext>
    </p:extLst>
  </p:cSld>
  <p:clrMapOvr>
    <a:masterClrMapping/>
  </p:clrMapOvr>
  <p:transition xmlns:p14="http://schemas.microsoft.com/office/powerpoint/2010/main" spd="med">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6"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8"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19928592"/>
      </p:ext>
    </p:extLst>
  </p:cSld>
  <p:clrMapOvr>
    <a:masterClrMapping/>
  </p:clrMapOvr>
  <p:transition xmlns:p14="http://schemas.microsoft.com/office/powerpoint/2010/main" spd="med">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845165470"/>
      </p:ext>
    </p:extLst>
  </p:cSld>
  <p:clrMapOvr>
    <a:masterClrMapping/>
  </p:clrMapOvr>
  <p:transition xmlns:p14="http://schemas.microsoft.com/office/powerpoint/2010/main" spd="med">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19942002"/>
      </p:ext>
    </p:extLst>
  </p:cSld>
  <p:clrMapOvr>
    <a:masterClrMapping/>
  </p:clrMapOvr>
  <p:transition xmlns:p14="http://schemas.microsoft.com/office/powerpoint/2010/mai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CCFC7F-A03C-4B30-B218-564A21E26422}" type="datetimeFigureOut">
              <a:rPr lang="en-US" smtClean="0"/>
              <a:t>8/27/15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B5607F-9E08-4ED3-97ED-189D9BCD821C}" type="slidenum">
              <a:rPr lang="en-US" smtClean="0"/>
              <a:t>‹#›</a:t>
            </a:fld>
            <a:endParaRPr lang="en-US" dirty="0"/>
          </a:p>
        </p:txBody>
      </p:sp>
    </p:spTree>
    <p:extLst>
      <p:ext uri="{BB962C8B-B14F-4D97-AF65-F5344CB8AC3E}">
        <p14:creationId xmlns:p14="http://schemas.microsoft.com/office/powerpoint/2010/main" val="2943505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rgbClr val="8000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919308"/>
      </p:ext>
    </p:extLst>
  </p:cSld>
  <p:clrMapOvr>
    <a:masterClrMapping/>
  </p:clrMapOvr>
  <p:transition xmlns:p14="http://schemas.microsoft.com/office/powerpoint/2010/main" spd="med">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6113E31D-E2AB-40D1-8B51-AFA5AFEF393A}"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4014247872"/>
      </p:ext>
    </p:extLst>
  </p:cSld>
  <p:clrMapOvr>
    <a:masterClrMapping/>
  </p:clrMapOvr>
  <p:transition xmlns:p14="http://schemas.microsoft.com/office/powerpoint/2010/main" spd="med">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846047"/>
      </p:ext>
    </p:extLst>
  </p:cSld>
  <p:clrMapOvr>
    <a:masterClrMapping/>
  </p:clrMapOvr>
  <p:transition xmlns:p14="http://schemas.microsoft.com/office/powerpoint/2010/main" spd="med">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370841327"/>
      </p:ext>
    </p:extLst>
  </p:cSld>
  <p:clrMapOvr>
    <a:masterClrMapping/>
  </p:clrMapOvr>
  <p:transition xmlns:p14="http://schemas.microsoft.com/office/powerpoint/2010/main" spd="med">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755284931"/>
      </p:ext>
    </p:extLst>
  </p:cSld>
  <p:clrMapOvr>
    <a:masterClrMapping/>
  </p:clrMapOvr>
  <p:transition xmlns:p14="http://schemas.microsoft.com/office/powerpoint/2010/main" spd="med">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63300"/>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latin typeface="Calibri"/>
              </a:rPr>
              <a:pPr/>
              <a:t>8/27/15</a:t>
            </a:fld>
            <a:endParaRPr lang="en-US" dirty="0">
              <a:latin typeface="Calibri"/>
            </a:endParaRPr>
          </a:p>
        </p:txBody>
      </p:sp>
      <p:sp>
        <p:nvSpPr>
          <p:cNvPr id="4" name="Footer Placeholder 3"/>
          <p:cNvSpPr>
            <a:spLocks noGrp="1"/>
          </p:cNvSpPr>
          <p:nvPr>
            <p:ph type="ftr" sz="quarter" idx="11"/>
          </p:nvPr>
        </p:nvSpPr>
        <p:spPr/>
        <p:txBody>
          <a:bodyPr/>
          <a:lstStyle/>
          <a:p>
            <a:endParaRPr lang="en-US" dirty="0">
              <a:latin typeface="Calibri"/>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846573550"/>
      </p:ext>
    </p:extLst>
  </p:cSld>
  <p:clrMapOvr>
    <a:masterClrMapping/>
  </p:clrMapOvr>
  <p:transition xmlns:p14="http://schemas.microsoft.com/office/powerpoint/2010/mai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8"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latin typeface="Calibri"/>
              </a:rPr>
              <a:pPr/>
              <a:t>8/27/15</a:t>
            </a:fld>
            <a:endParaRPr lang="en-US" dirty="0">
              <a:latin typeface="Calibri"/>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latin typeface="Calibri"/>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292004447"/>
      </p:ext>
    </p:extLst>
  </p:cSld>
  <p:clrMapOvr>
    <a:masterClrMapping/>
  </p:clrMapOvr>
  <p:transition xmlns:p14="http://schemas.microsoft.com/office/powerpoint/2010/mai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40" y="6459798"/>
            <a:ext cx="1963883" cy="365125"/>
          </a:xfrm>
        </p:spPr>
        <p:txBody>
          <a:bodyPr/>
          <a:lstStyle>
            <a:lvl1pPr algn="l">
              <a:defRPr/>
            </a:lvl1pPr>
          </a:lstStyle>
          <a:p>
            <a:fld id="{32ABBEA6-7C60-4B02-AE87-00D78D8422AF}"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a:xfrm>
            <a:off x="3600450" y="6459798"/>
            <a:ext cx="3486150" cy="365125"/>
          </a:xfrm>
        </p:spPr>
        <p:txBody>
          <a:bodyPr/>
          <a:lstStyle>
            <a:lvl1pPr algn="l">
              <a:defRPr>
                <a:solidFill>
                  <a:schemeClr val="tx2"/>
                </a:solidFill>
              </a:defRPr>
            </a:lvl1pPr>
          </a:lstStyle>
          <a:p>
            <a:endParaRPr lang="en-US" dirty="0">
              <a:solidFill>
                <a:srgbClr val="455F51"/>
              </a:solidFill>
              <a:latin typeface="Calibri"/>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latin typeface="Calibri"/>
              </a:rPr>
              <a:pPr/>
              <a:t>‹#›</a:t>
            </a:fld>
            <a:endParaRPr lang="en-US" dirty="0">
              <a:solidFill>
                <a:srgbClr val="455F51"/>
              </a:solidFill>
              <a:latin typeface="Calibri"/>
            </a:endParaRPr>
          </a:p>
        </p:txBody>
      </p:sp>
    </p:spTree>
    <p:extLst>
      <p:ext uri="{BB962C8B-B14F-4D97-AF65-F5344CB8AC3E}">
        <p14:creationId xmlns:p14="http://schemas.microsoft.com/office/powerpoint/2010/main" val="2758008717"/>
      </p:ext>
    </p:extLst>
  </p:cSld>
  <p:clrMapOvr>
    <a:masterClrMapping/>
  </p:clrMapOvr>
  <p:transition xmlns:p14="http://schemas.microsoft.com/office/powerpoint/2010/mai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6"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1">
                <a:solidFill>
                  <a:srgbClr val="FFFFFF"/>
                </a:solidFill>
                <a:latin typeface="Courier New" pitchFamily="49" charset="0"/>
                <a:cs typeface="Courier New" pitchFamily="49" charset="0"/>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8"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latin typeface="Calibri"/>
              </a:rPr>
              <a:pPr/>
              <a:t>8/27/15</a:t>
            </a:fld>
            <a:endParaRPr lang="en-US" dirty="0">
              <a:latin typeface="Calibri"/>
            </a:endParaRPr>
          </a:p>
        </p:txBody>
      </p:sp>
      <p:sp>
        <p:nvSpPr>
          <p:cNvPr id="6" name="Footer Placeholder 5"/>
          <p:cNvSpPr>
            <a:spLocks noGrp="1"/>
          </p:cNvSpPr>
          <p:nvPr>
            <p:ph type="ftr" sz="quarter" idx="11"/>
          </p:nvPr>
        </p:nvSpPr>
        <p:spPr/>
        <p:txBody>
          <a:bodyPr/>
          <a:lstStyle/>
          <a:p>
            <a:endParaRPr lang="en-US" dirty="0">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899539763"/>
      </p:ext>
    </p:extLst>
  </p:cSld>
  <p:clrMapOvr>
    <a:masterClrMapping/>
  </p:clrMapOvr>
  <p:transition xmlns:p14="http://schemas.microsoft.com/office/powerpoint/2010/mai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latin typeface="Calibri"/>
              </a:rPr>
              <a:pPr/>
              <a:t>8/27/15</a:t>
            </a:fld>
            <a:endParaRPr lang="en-US" dirty="0">
              <a:latin typeface="Calibri"/>
            </a:endParaRPr>
          </a:p>
        </p:txBody>
      </p:sp>
      <p:sp>
        <p:nvSpPr>
          <p:cNvPr id="5" name="Footer Placeholder 4"/>
          <p:cNvSpPr>
            <a:spLocks noGrp="1"/>
          </p:cNvSpPr>
          <p:nvPr>
            <p:ph type="ftr" sz="quarter" idx="11"/>
          </p:nvPr>
        </p:nvSpPr>
        <p:spPr/>
        <p:txBody>
          <a:bodyPr/>
          <a:lstStyle/>
          <a:p>
            <a:endParaRPr lang="en-US" dirty="0">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928343924"/>
      </p:ext>
    </p:extLst>
  </p:cSld>
  <p:clrMapOvr>
    <a:masterClrMapping/>
  </p:clrMapOvr>
  <p:transition xmlns:p14="http://schemas.microsoft.com/office/powerpoint/2010/main" spd="med">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0.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20" Type="http://schemas.openxmlformats.org/officeDocument/2006/relationships/slideLayout" Target="../slideLayouts/slideLayout34.xml"/><Relationship Id="rId21" Type="http://schemas.openxmlformats.org/officeDocument/2006/relationships/slideLayout" Target="../slideLayouts/slideLayout35.xml"/><Relationship Id="rId22" Type="http://schemas.openxmlformats.org/officeDocument/2006/relationships/theme" Target="../theme/theme2.xml"/><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slideLayout" Target="../slideLayouts/slideLayout32.xml"/><Relationship Id="rId19" Type="http://schemas.openxmlformats.org/officeDocument/2006/relationships/slideLayout" Target="../slideLayouts/slideLayout3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slideLayout" Target="../slideLayouts/slideLayout55.xml"/><Relationship Id="rId21" Type="http://schemas.openxmlformats.org/officeDocument/2006/relationships/slideLayout" Target="../slideLayouts/slideLayout56.xml"/><Relationship Id="rId22" Type="http://schemas.openxmlformats.org/officeDocument/2006/relationships/theme" Target="../theme/theme3.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slideLayout" Target="../slideLayouts/slideLayout5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5.xml"/><Relationship Id="rId20" Type="http://schemas.openxmlformats.org/officeDocument/2006/relationships/slideLayout" Target="../slideLayouts/slideLayout76.xml"/><Relationship Id="rId21" Type="http://schemas.openxmlformats.org/officeDocument/2006/relationships/slideLayout" Target="../slideLayouts/slideLayout77.xml"/><Relationship Id="rId22" Type="http://schemas.openxmlformats.org/officeDocument/2006/relationships/slideLayout" Target="../slideLayouts/slideLayout78.xml"/><Relationship Id="rId23" Type="http://schemas.openxmlformats.org/officeDocument/2006/relationships/theme" Target="../theme/theme4.xml"/><Relationship Id="rId10" Type="http://schemas.openxmlformats.org/officeDocument/2006/relationships/slideLayout" Target="../slideLayouts/slideLayout66.xml"/><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slideLayout" Target="../slideLayouts/slideLayout72.xml"/><Relationship Id="rId17" Type="http://schemas.openxmlformats.org/officeDocument/2006/relationships/slideLayout" Target="../slideLayouts/slideLayout73.xml"/><Relationship Id="rId18" Type="http://schemas.openxmlformats.org/officeDocument/2006/relationships/slideLayout" Target="../slideLayouts/slideLayout74.xml"/><Relationship Id="rId19" Type="http://schemas.openxmlformats.org/officeDocument/2006/relationships/slideLayout" Target="../slideLayouts/slideLayout75.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5.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6.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7.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8.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slideLayout" Target="../slideLayouts/slideLayout136.xml"/><Relationship Id="rId15" Type="http://schemas.openxmlformats.org/officeDocument/2006/relationships/slideLayout" Target="../slideLayouts/slideLayout137.xml"/><Relationship Id="rId16" Type="http://schemas.openxmlformats.org/officeDocument/2006/relationships/slideLayout" Target="../slideLayouts/slideLayout138.xml"/><Relationship Id="rId17" Type="http://schemas.openxmlformats.org/officeDocument/2006/relationships/theme" Target="../theme/theme9.xml"/><Relationship Id="rId18" Type="http://schemas.openxmlformats.org/officeDocument/2006/relationships/image" Target="../media/image9.jpeg"/><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CFC7F-A03C-4B30-B218-564A21E26422}" type="datetimeFigureOut">
              <a:rPr lang="en-US" smtClean="0"/>
              <a:t>8/27/15</a:t>
            </a:fld>
            <a:endParaRPr lang="en-US" dirty="0"/>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5607F-9E08-4ED3-97ED-189D9BCD821C}" type="slidenum">
              <a:rPr lang="en-US" smtClean="0"/>
              <a:t>‹#›</a:t>
            </a:fld>
            <a:endParaRPr lang="en-US" dirty="0"/>
          </a:p>
        </p:txBody>
      </p:sp>
    </p:spTree>
    <p:extLst>
      <p:ext uri="{BB962C8B-B14F-4D97-AF65-F5344CB8AC3E}">
        <p14:creationId xmlns:p14="http://schemas.microsoft.com/office/powerpoint/2010/main" val="3301612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4" r:id="rId12"/>
    <p:sldLayoutId id="2147483662" r:id="rId13"/>
    <p:sldLayoutId id="21474837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61B6366-59F7-CA47-BD3B-945F3CD798B4}" type="datetimeFigureOut">
              <a:rPr lang="en-US" smtClean="0">
                <a:solidFill>
                  <a:prstClr val="black">
                    <a:tint val="75000"/>
                  </a:prstClr>
                </a:solidFill>
                <a:latin typeface="Calibri"/>
              </a:rPr>
              <a:pPr defTabSz="457200"/>
              <a:t>8/27/15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05532F-2F4A-9542-AFEC-73CDF29B6E1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65431902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6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r>
              <a:rPr lang="en-US" altLang="en-US" dirty="0">
                <a:ea typeface="ＭＳ Ｐゴシック" panose="020B0600070205080204" pitchFamily="34" charset="-128"/>
              </a:rPr>
              <a:t>October XXX 2014</a:t>
            </a:r>
          </a:p>
        </p:txBody>
      </p:sp>
      <p:sp>
        <p:nvSpPr>
          <p:cNvPr id="5" name="Footer Placeholder 4"/>
          <p:cNvSpPr>
            <a:spLocks noGrp="1"/>
          </p:cNvSpPr>
          <p:nvPr>
            <p:ph type="ftr" sz="quarter" idx="3"/>
          </p:nvPr>
        </p:nvSpPr>
        <p:spPr>
          <a:xfrm>
            <a:off x="3124200" y="635636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r>
              <a:rPr lang="en-US" altLang="en-US" dirty="0">
                <a:ea typeface="ＭＳ Ｐゴシック" panose="020B0600070205080204" pitchFamily="34" charset="-128"/>
              </a:rPr>
              <a:t>Presentation Title Here</a:t>
            </a: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fld id="{26241650-3E86-4845-BE1D-22C924E72BDC}" type="slidenum">
              <a:rPr lang="en-US" altLang="en-US">
                <a:ea typeface="ＭＳ Ｐゴシック" panose="020B0600070205080204" pitchFamily="34" charset="-128"/>
              </a:rPr>
              <a:pPr defTabSz="457200" fontAlgn="base">
                <a:spcBef>
                  <a:spcPct val="0"/>
                </a:spcBef>
                <a:spcAft>
                  <a:spcPct val="0"/>
                </a:spcAft>
                <a:defRPr/>
              </a:pPr>
              <a:t>‹#›</a:t>
            </a:fld>
            <a:endParaRPr lang="en-US" altLang="en-US" dirty="0">
              <a:ea typeface="ＭＳ Ｐゴシック" panose="020B0600070205080204" pitchFamily="34" charset="-128"/>
            </a:endParaRPr>
          </a:p>
        </p:txBody>
      </p:sp>
      <p:sp>
        <p:nvSpPr>
          <p:cNvPr id="1029" name="Title Placeholder 1"/>
          <p:cNvSpPr>
            <a:spLocks noGrp="1"/>
          </p:cNvSpPr>
          <p:nvPr>
            <p:ph type="title"/>
          </p:nvPr>
        </p:nvSpPr>
        <p:spPr bwMode="auto">
          <a:xfrm>
            <a:off x="3911601" y="1019187"/>
            <a:ext cx="47752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Tree>
    <p:extLst>
      <p:ext uri="{BB962C8B-B14F-4D97-AF65-F5344CB8AC3E}">
        <p14:creationId xmlns:p14="http://schemas.microsoft.com/office/powerpoint/2010/main" val="6410331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4400" kern="1200">
          <a:solidFill>
            <a:schemeClr val="tx1"/>
          </a:solidFill>
          <a:latin typeface="Arial"/>
          <a:ea typeface="ＭＳ Ｐゴシック" panose="020B0600070205080204" pitchFamily="34" charset="-128"/>
          <a:cs typeface="Arial"/>
        </a:defRPr>
      </a:lvl1pPr>
      <a:lvl2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9144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13716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18288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6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r>
              <a:rPr lang="en-US" altLang="en-US" dirty="0">
                <a:ea typeface="ＭＳ Ｐゴシック" panose="020B0600070205080204" pitchFamily="34" charset="-128"/>
              </a:rPr>
              <a:t>October XXX 2014</a:t>
            </a:r>
          </a:p>
        </p:txBody>
      </p:sp>
      <p:sp>
        <p:nvSpPr>
          <p:cNvPr id="5" name="Footer Placeholder 4"/>
          <p:cNvSpPr>
            <a:spLocks noGrp="1"/>
          </p:cNvSpPr>
          <p:nvPr>
            <p:ph type="ftr" sz="quarter" idx="3"/>
          </p:nvPr>
        </p:nvSpPr>
        <p:spPr>
          <a:xfrm>
            <a:off x="3124200" y="635636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r>
              <a:rPr lang="en-US" altLang="en-US" dirty="0">
                <a:ea typeface="ＭＳ Ｐゴシック" panose="020B0600070205080204" pitchFamily="34" charset="-128"/>
              </a:rPr>
              <a:t>Presentation Title Here</a:t>
            </a: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fld id="{26241650-3E86-4845-BE1D-22C924E72BDC}" type="slidenum">
              <a:rPr lang="en-US" altLang="en-US">
                <a:ea typeface="ＭＳ Ｐゴシック" panose="020B0600070205080204" pitchFamily="34" charset="-128"/>
              </a:rPr>
              <a:pPr defTabSz="457200" fontAlgn="base">
                <a:spcBef>
                  <a:spcPct val="0"/>
                </a:spcBef>
                <a:spcAft>
                  <a:spcPct val="0"/>
                </a:spcAft>
                <a:defRPr/>
              </a:pPr>
              <a:t>‹#›</a:t>
            </a:fld>
            <a:endParaRPr lang="en-US" altLang="en-US" dirty="0">
              <a:ea typeface="ＭＳ Ｐゴシック" panose="020B0600070205080204" pitchFamily="34" charset="-128"/>
            </a:endParaRPr>
          </a:p>
        </p:txBody>
      </p:sp>
      <p:sp>
        <p:nvSpPr>
          <p:cNvPr id="1029" name="Title Placeholder 1"/>
          <p:cNvSpPr>
            <a:spLocks noGrp="1"/>
          </p:cNvSpPr>
          <p:nvPr>
            <p:ph type="title"/>
          </p:nvPr>
        </p:nvSpPr>
        <p:spPr bwMode="auto">
          <a:xfrm>
            <a:off x="3911601" y="1019187"/>
            <a:ext cx="47752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Tree>
    <p:extLst>
      <p:ext uri="{BB962C8B-B14F-4D97-AF65-F5344CB8AC3E}">
        <p14:creationId xmlns:p14="http://schemas.microsoft.com/office/powerpoint/2010/main" val="348452680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4400" kern="1200">
          <a:solidFill>
            <a:schemeClr val="tx1"/>
          </a:solidFill>
          <a:latin typeface="Arial"/>
          <a:ea typeface="ＭＳ Ｐゴシック" panose="020B0600070205080204" pitchFamily="34" charset="-128"/>
          <a:cs typeface="Arial"/>
        </a:defRPr>
      </a:lvl1pPr>
      <a:lvl2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9144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13716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18288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6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r>
              <a:rPr lang="en-US" altLang="en-US" dirty="0">
                <a:ea typeface="ＭＳ Ｐゴシック" panose="020B0600070205080204" pitchFamily="34" charset="-128"/>
              </a:rPr>
              <a:t>October XXX 2014</a:t>
            </a:r>
          </a:p>
        </p:txBody>
      </p:sp>
      <p:sp>
        <p:nvSpPr>
          <p:cNvPr id="5" name="Footer Placeholder 4"/>
          <p:cNvSpPr>
            <a:spLocks noGrp="1"/>
          </p:cNvSpPr>
          <p:nvPr>
            <p:ph type="ftr" sz="quarter" idx="3"/>
          </p:nvPr>
        </p:nvSpPr>
        <p:spPr>
          <a:xfrm>
            <a:off x="3124200" y="635636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r>
              <a:rPr lang="en-US" altLang="en-US" dirty="0">
                <a:ea typeface="ＭＳ Ｐゴシック" panose="020B0600070205080204" pitchFamily="34" charset="-128"/>
              </a:rPr>
              <a:t>Presentation Title Here</a:t>
            </a: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panose="020B0604020202020204" pitchFamily="34" charset="0"/>
              </a:defRPr>
            </a:lvl1pPr>
          </a:lstStyle>
          <a:p>
            <a:pPr defTabSz="457200" fontAlgn="base">
              <a:spcBef>
                <a:spcPct val="0"/>
              </a:spcBef>
              <a:spcAft>
                <a:spcPct val="0"/>
              </a:spcAft>
              <a:defRPr/>
            </a:pPr>
            <a:fld id="{26241650-3E86-4845-BE1D-22C924E72BDC}" type="slidenum">
              <a:rPr lang="en-US" altLang="en-US">
                <a:ea typeface="ＭＳ Ｐゴシック" panose="020B0600070205080204" pitchFamily="34" charset="-128"/>
              </a:rPr>
              <a:pPr defTabSz="457200" fontAlgn="base">
                <a:spcBef>
                  <a:spcPct val="0"/>
                </a:spcBef>
                <a:spcAft>
                  <a:spcPct val="0"/>
                </a:spcAft>
                <a:defRPr/>
              </a:pPr>
              <a:t>‹#›</a:t>
            </a:fld>
            <a:endParaRPr lang="en-US" altLang="en-US" dirty="0">
              <a:ea typeface="ＭＳ Ｐゴシック" panose="020B0600070205080204" pitchFamily="34" charset="-128"/>
            </a:endParaRPr>
          </a:p>
        </p:txBody>
      </p:sp>
      <p:sp>
        <p:nvSpPr>
          <p:cNvPr id="1029" name="Title Placeholder 1"/>
          <p:cNvSpPr>
            <a:spLocks noGrp="1"/>
          </p:cNvSpPr>
          <p:nvPr>
            <p:ph type="title"/>
          </p:nvPr>
        </p:nvSpPr>
        <p:spPr bwMode="auto">
          <a:xfrm>
            <a:off x="3911601" y="1019187"/>
            <a:ext cx="47752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Tree>
    <p:extLst>
      <p:ext uri="{BB962C8B-B14F-4D97-AF65-F5344CB8AC3E}">
        <p14:creationId xmlns:p14="http://schemas.microsoft.com/office/powerpoint/2010/main" val="7810726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4400" kern="1200">
          <a:solidFill>
            <a:schemeClr val="tx1"/>
          </a:solidFill>
          <a:latin typeface="Arial"/>
          <a:ea typeface="ＭＳ Ｐゴシック" panose="020B0600070205080204" pitchFamily="34" charset="-128"/>
          <a:cs typeface="Arial"/>
        </a:defRPr>
      </a:lvl1pPr>
      <a:lvl2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9144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13716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1828800" algn="l" defTabSz="457200" rtl="0" fontAlgn="base">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7" y="6459798"/>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98624D31-43A5-475A-80CF-332C9F6DCF35}" type="datetimeFigureOut">
              <a:rPr lang="en-US" smtClean="0">
                <a:latin typeface="Calibri"/>
              </a:rPr>
              <a:pPr defTabSz="457200"/>
              <a:t>8/27/15</a:t>
            </a:fld>
            <a:endParaRPr lang="en-US" dirty="0">
              <a:latin typeface="Calibri"/>
            </a:endParaRPr>
          </a:p>
        </p:txBody>
      </p:sp>
      <p:sp>
        <p:nvSpPr>
          <p:cNvPr id="5" name="Footer Placeholder 4"/>
          <p:cNvSpPr>
            <a:spLocks noGrp="1"/>
          </p:cNvSpPr>
          <p:nvPr>
            <p:ph type="ftr" sz="quarter" idx="3"/>
          </p:nvPr>
        </p:nvSpPr>
        <p:spPr>
          <a:xfrm>
            <a:off x="2764640" y="645979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latin typeface="Calibri"/>
            </a:endParaRPr>
          </a:p>
        </p:txBody>
      </p:sp>
      <p:sp>
        <p:nvSpPr>
          <p:cNvPr id="6" name="Slide Number Placeholder 5"/>
          <p:cNvSpPr>
            <a:spLocks noGrp="1"/>
          </p:cNvSpPr>
          <p:nvPr>
            <p:ph type="sldNum" sz="quarter" idx="4"/>
          </p:nvPr>
        </p:nvSpPr>
        <p:spPr>
          <a:xfrm>
            <a:off x="7425350" y="6459798"/>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latin typeface="Calibri"/>
              </a:rPr>
              <a:pPr defTabSz="457200"/>
              <a:t>‹#›</a:t>
            </a:fld>
            <a:endParaRPr lang="en-US" dirty="0">
              <a:latin typeface="Calibri"/>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6658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xmlns:p14="http://schemas.microsoft.com/office/powerpoint/2010/main" spd="med">
    <p:fade thruBlk="1"/>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7" y="6459798"/>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98624D31-43A5-475A-80CF-332C9F6DCF35}" type="datetimeFigureOut">
              <a:rPr lang="en-US" smtClean="0">
                <a:latin typeface="Calibri"/>
              </a:rPr>
              <a:pPr defTabSz="457200"/>
              <a:t>8/27/15</a:t>
            </a:fld>
            <a:endParaRPr lang="en-US" dirty="0">
              <a:latin typeface="Calibri"/>
            </a:endParaRPr>
          </a:p>
        </p:txBody>
      </p:sp>
      <p:sp>
        <p:nvSpPr>
          <p:cNvPr id="5" name="Footer Placeholder 4"/>
          <p:cNvSpPr>
            <a:spLocks noGrp="1"/>
          </p:cNvSpPr>
          <p:nvPr>
            <p:ph type="ftr" sz="quarter" idx="3"/>
          </p:nvPr>
        </p:nvSpPr>
        <p:spPr>
          <a:xfrm>
            <a:off x="2764640" y="645979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latin typeface="Calibri"/>
            </a:endParaRPr>
          </a:p>
        </p:txBody>
      </p:sp>
      <p:sp>
        <p:nvSpPr>
          <p:cNvPr id="6" name="Slide Number Placeholder 5"/>
          <p:cNvSpPr>
            <a:spLocks noGrp="1"/>
          </p:cNvSpPr>
          <p:nvPr>
            <p:ph type="sldNum" sz="quarter" idx="4"/>
          </p:nvPr>
        </p:nvSpPr>
        <p:spPr>
          <a:xfrm>
            <a:off x="7425350" y="6459798"/>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latin typeface="Calibri"/>
              </a:rPr>
              <a:pPr defTabSz="457200"/>
              <a:t>‹#›</a:t>
            </a:fld>
            <a:endParaRPr lang="en-US" dirty="0">
              <a:latin typeface="Calibri"/>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9772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spd="med">
    <p:fade thruBlk="1"/>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6" y="645979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98624D31-43A5-475A-80CF-332C9F6DCF35}" type="datetimeFigureOut">
              <a:rPr lang="en-US" smtClean="0">
                <a:latin typeface="Calibri"/>
              </a:rPr>
              <a:pPr defTabSz="457200"/>
              <a:t>8/27/15</a:t>
            </a:fld>
            <a:endParaRPr lang="en-US" dirty="0">
              <a:latin typeface="Calibri"/>
            </a:endParaRPr>
          </a:p>
        </p:txBody>
      </p:sp>
      <p:sp>
        <p:nvSpPr>
          <p:cNvPr id="5" name="Footer Placeholder 4"/>
          <p:cNvSpPr>
            <a:spLocks noGrp="1"/>
          </p:cNvSpPr>
          <p:nvPr>
            <p:ph type="ftr" sz="quarter" idx="3"/>
          </p:nvPr>
        </p:nvSpPr>
        <p:spPr>
          <a:xfrm>
            <a:off x="2764640" y="645979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latin typeface="Calibri"/>
            </a:endParaRPr>
          </a:p>
        </p:txBody>
      </p:sp>
      <p:sp>
        <p:nvSpPr>
          <p:cNvPr id="6" name="Slide Number Placeholder 5"/>
          <p:cNvSpPr>
            <a:spLocks noGrp="1"/>
          </p:cNvSpPr>
          <p:nvPr>
            <p:ph type="sldNum" sz="quarter" idx="4"/>
          </p:nvPr>
        </p:nvSpPr>
        <p:spPr>
          <a:xfrm>
            <a:off x="7425349" y="645979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latin typeface="Calibri"/>
              </a:rPr>
              <a:pPr defTabSz="457200"/>
              <a:t>‹#›</a:t>
            </a:fld>
            <a:endParaRPr lang="en-US" dirty="0">
              <a:latin typeface="Calibri"/>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75060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xmlns:p14="http://schemas.microsoft.com/office/powerpoint/2010/main" spd="med">
    <p:fade thruBlk="1"/>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4" y="6459792"/>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98624D31-43A5-475A-80CF-332C9F6DCF35}" type="datetimeFigureOut">
              <a:rPr lang="en-US" smtClean="0">
                <a:latin typeface="Calibri"/>
              </a:rPr>
              <a:pPr defTabSz="457200"/>
              <a:t>8/27/15</a:t>
            </a:fld>
            <a:endParaRPr lang="en-US" dirty="0">
              <a:latin typeface="Calibri"/>
            </a:endParaRPr>
          </a:p>
        </p:txBody>
      </p:sp>
      <p:sp>
        <p:nvSpPr>
          <p:cNvPr id="5" name="Footer Placeholder 4"/>
          <p:cNvSpPr>
            <a:spLocks noGrp="1"/>
          </p:cNvSpPr>
          <p:nvPr>
            <p:ph type="ftr" sz="quarter" idx="3"/>
          </p:nvPr>
        </p:nvSpPr>
        <p:spPr>
          <a:xfrm>
            <a:off x="2764640" y="6459792"/>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latin typeface="Calibri"/>
            </a:endParaRPr>
          </a:p>
        </p:txBody>
      </p:sp>
      <p:sp>
        <p:nvSpPr>
          <p:cNvPr id="6" name="Slide Number Placeholder 5"/>
          <p:cNvSpPr>
            <a:spLocks noGrp="1"/>
          </p:cNvSpPr>
          <p:nvPr>
            <p:ph type="sldNum" sz="quarter" idx="4"/>
          </p:nvPr>
        </p:nvSpPr>
        <p:spPr>
          <a:xfrm>
            <a:off x="7425347" y="6459792"/>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latin typeface="Calibri"/>
              </a:rPr>
              <a:pPr defTabSz="457200"/>
              <a:t>‹#›</a:t>
            </a:fld>
            <a:endParaRPr lang="en-US" dirty="0">
              <a:latin typeface="Calibri"/>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65486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xmlns:p14="http://schemas.microsoft.com/office/powerpoint/2010/main" spd="med">
    <p:fade thruBlk="1"/>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7113" name="Picture 9" descr="omhstemplate_allpages"/>
          <p:cNvPicPr>
            <a:picLocks noChangeAspect="1" noChangeArrowheads="1"/>
          </p:cNvPicPr>
          <p:nvPr/>
        </p:nvPicPr>
        <p:blipFill>
          <a:blip r:embed="rId18" cstate="print"/>
          <a:srcRect/>
          <a:stretch>
            <a:fillRect/>
          </a:stretch>
        </p:blipFill>
        <p:spPr bwMode="auto">
          <a:xfrm>
            <a:off x="0" y="0"/>
            <a:ext cx="9144000" cy="6858000"/>
          </a:xfrm>
          <a:prstGeom prst="rect">
            <a:avLst/>
          </a:prstGeom>
          <a:noFill/>
        </p:spPr>
      </p:pic>
      <p:sp>
        <p:nvSpPr>
          <p:cNvPr id="4710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457200" y="1630363"/>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10" name="Rectangle 6"/>
          <p:cNvSpPr>
            <a:spLocks noGrp="1" noChangeArrowheads="1"/>
          </p:cNvSpPr>
          <p:nvPr>
            <p:ph type="sldNum" sz="quarter" idx="4"/>
          </p:nvPr>
        </p:nvSpPr>
        <p:spPr bwMode="auto">
          <a:xfrm>
            <a:off x="6553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fontAlgn="base">
              <a:spcBef>
                <a:spcPct val="0"/>
              </a:spcBef>
              <a:spcAft>
                <a:spcPct val="0"/>
              </a:spcAft>
            </a:pPr>
            <a:fld id="{AE9C4028-76F3-48C8-86D8-D075452DF270}" type="slidenum">
              <a:rPr lang="en-US">
                <a:solidFill>
                  <a:srgbClr val="000000"/>
                </a:solidFill>
                <a:latin typeface="Arial" charset="0"/>
              </a:rPr>
              <a:pPr fontAlgn="base">
                <a:spcBef>
                  <a:spcPct val="0"/>
                </a:spcBef>
                <a:spcAft>
                  <a:spcPct val="0"/>
                </a:spcAft>
              </a:pPr>
              <a:t>‹#›</a:t>
            </a:fld>
            <a:endParaRPr lang="en-US" dirty="0">
              <a:solidFill>
                <a:srgbClr val="000000"/>
              </a:solidFill>
              <a:latin typeface="Arial" charset="0"/>
            </a:endParaRPr>
          </a:p>
        </p:txBody>
      </p:sp>
    </p:spTree>
    <p:extLst>
      <p:ext uri="{BB962C8B-B14F-4D97-AF65-F5344CB8AC3E}">
        <p14:creationId xmlns:p14="http://schemas.microsoft.com/office/powerpoint/2010/main" val="335825635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5" r:id="rId12"/>
    <p:sldLayoutId id="2147483826" r:id="rId13"/>
    <p:sldLayoutId id="2147483827" r:id="rId14"/>
    <p:sldLayoutId id="2147483828" r:id="rId15"/>
    <p:sldLayoutId id="2147483829" r:id="rId16"/>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hyperlink" Target="mailto:carol.i.cheney@state.or.us" TargetMode="External"/><Relationship Id="rId4" Type="http://schemas.openxmlformats.org/officeDocument/2006/relationships/image" Target="../media/image10.jpeg"/><Relationship Id="rId1" Type="http://schemas.openxmlformats.org/officeDocument/2006/relationships/slideLayout" Target="../slideLayouts/slideLayout12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hyperlink" Target="https://www.youtube.com/watch?v=k1jPpAPCApo&amp;feature=player_embedd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jpeg"/><Relationship Id="rId13" Type="http://schemas.openxmlformats.org/officeDocument/2006/relationships/image" Target="../media/image40.jpeg"/><Relationship Id="rId14" Type="http://schemas.openxmlformats.org/officeDocument/2006/relationships/image" Target="../media/image41.png"/><Relationship Id="rId15" Type="http://schemas.openxmlformats.org/officeDocument/2006/relationships/image" Target="../media/image42.jpeg"/><Relationship Id="rId16" Type="http://schemas.openxmlformats.org/officeDocument/2006/relationships/image" Target="../media/image43.jpeg"/><Relationship Id="rId17" Type="http://schemas.openxmlformats.org/officeDocument/2006/relationships/image" Target="../media/image44.png"/><Relationship Id="rId1" Type="http://schemas.openxmlformats.org/officeDocument/2006/relationships/slideLayout" Target="../slideLayouts/slideLayout91.xml"/><Relationship Id="rId2" Type="http://schemas.openxmlformats.org/officeDocument/2006/relationships/notesSlide" Target="../notesSlides/notesSlide13.xml"/><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107.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16.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18.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9.jpg"/><Relationship Id="rId1" Type="http://schemas.openxmlformats.org/officeDocument/2006/relationships/slideLayout" Target="../slideLayouts/slideLayout116.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50.jpg"/><Relationship Id="rId1" Type="http://schemas.openxmlformats.org/officeDocument/2006/relationships/slideLayout" Target="../slideLayouts/slideLayout113.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hyperlink" Target="mailto:jennifer.ware@hccso.org" TargetMode="External"/><Relationship Id="rId4" Type="http://schemas.openxmlformats.org/officeDocument/2006/relationships/hyperlink" Target="http://www.hccso.org/" TargetMode="External"/><Relationship Id="rId5" Type="http://schemas.openxmlformats.org/officeDocument/2006/relationships/image" Target="../media/image29.jpeg"/><Relationship Id="rId1" Type="http://schemas.openxmlformats.org/officeDocument/2006/relationships/slideLayout" Target="../slideLayouts/slideLayout118.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4.jpeg"/><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jpeg"/><Relationship Id="rId1" Type="http://schemas.openxmlformats.org/officeDocument/2006/relationships/themeOverride" Target="../theme/themeOverride1.xml"/><Relationship Id="rId2"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13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5976" y="1476036"/>
            <a:ext cx="7358174" cy="2410164"/>
          </a:xfrm>
        </p:spPr>
        <p:txBody>
          <a:bodyPr>
            <a:normAutofit fontScale="90000"/>
          </a:bodyPr>
          <a:lstStyle/>
          <a:p>
            <a:r>
              <a:rPr lang="en-US" b="1" dirty="0" smtClean="0"/>
              <a:t>CLHO Mentorship </a:t>
            </a:r>
            <a:r>
              <a:rPr lang="en-US" b="1" dirty="0" smtClean="0"/>
              <a:t>Program:</a:t>
            </a:r>
            <a:r>
              <a:rPr lang="en-US" b="1" dirty="0" smtClean="0"/>
              <a:t/>
            </a:r>
            <a:br>
              <a:rPr lang="en-US" b="1" dirty="0" smtClean="0"/>
            </a:br>
            <a:r>
              <a:rPr lang="en-US" b="1" dirty="0" smtClean="0"/>
              <a:t/>
            </a:r>
            <a:br>
              <a:rPr lang="en-US" b="1" dirty="0" smtClean="0"/>
            </a:br>
            <a:r>
              <a:rPr lang="en-US" b="1" dirty="0" smtClean="0"/>
              <a:t>Relationship &amp; Coalition Building to Meet Community Need</a:t>
            </a:r>
            <a:endParaRPr lang="en-US" b="1" dirty="0"/>
          </a:p>
        </p:txBody>
      </p:sp>
      <p:sp>
        <p:nvSpPr>
          <p:cNvPr id="3" name="Subtitle 2"/>
          <p:cNvSpPr>
            <a:spLocks noGrp="1"/>
          </p:cNvSpPr>
          <p:nvPr>
            <p:ph type="subTitle" idx="1"/>
          </p:nvPr>
        </p:nvSpPr>
        <p:spPr>
          <a:xfrm>
            <a:off x="1905000" y="4572000"/>
            <a:ext cx="6400800" cy="953747"/>
          </a:xfrm>
        </p:spPr>
        <p:txBody>
          <a:bodyPr/>
          <a:lstStyle/>
          <a:p>
            <a:r>
              <a:rPr lang="en-US" dirty="0" smtClean="0"/>
              <a:t>August 27</a:t>
            </a:r>
            <a:r>
              <a:rPr lang="en-US" baseline="30000" dirty="0" smtClean="0"/>
              <a:t>th</a:t>
            </a:r>
            <a:r>
              <a:rPr lang="en-US" dirty="0" smtClean="0"/>
              <a:t>, </a:t>
            </a:r>
            <a:r>
              <a:rPr lang="en-US" dirty="0" smtClean="0"/>
              <a:t>2015</a:t>
            </a:r>
            <a:endParaRPr lang="en-US" dirty="0" smtClean="0"/>
          </a:p>
        </p:txBody>
      </p:sp>
      <p:sp>
        <p:nvSpPr>
          <p:cNvPr id="5" name="Rectangle 4"/>
          <p:cNvSpPr/>
          <p:nvPr/>
        </p:nvSpPr>
        <p:spPr>
          <a:xfrm>
            <a:off x="1" y="0"/>
            <a:ext cx="1358260" cy="6858000"/>
          </a:xfrm>
          <a:prstGeom prst="rect">
            <a:avLst/>
          </a:prstGeom>
          <a:solidFill>
            <a:srgbClr val="54B950">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6" name="Picture 5" descr="CLHO_logo.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500" y="5165349"/>
            <a:ext cx="1881067" cy="1881067"/>
          </a:xfrm>
          <a:prstGeom prst="rect">
            <a:avLst/>
          </a:prstGeom>
        </p:spPr>
      </p:pic>
      <p:sp>
        <p:nvSpPr>
          <p:cNvPr id="4" name="Rectangle 3"/>
          <p:cNvSpPr/>
          <p:nvPr/>
        </p:nvSpPr>
        <p:spPr>
          <a:xfrm>
            <a:off x="0" y="0"/>
            <a:ext cx="9144000" cy="1129034"/>
          </a:xfrm>
          <a:prstGeom prst="rect">
            <a:avLst/>
          </a:prstGeom>
          <a:solidFill>
            <a:srgbClr val="4FA99C">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41943350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10374"/>
            <a:ext cx="8229600" cy="4647426"/>
          </a:xfrm>
          <a:prstGeom prst="rect">
            <a:avLst/>
          </a:prstGeom>
          <a:noFill/>
        </p:spPr>
        <p:txBody>
          <a:bodyPr wrap="square" rtlCol="0">
            <a:spAutoFit/>
          </a:bodyPr>
          <a:lstStyle/>
          <a:p>
            <a:pPr algn="ctr" fontAlgn="base">
              <a:spcBef>
                <a:spcPct val="0"/>
              </a:spcBef>
              <a:spcAft>
                <a:spcPct val="0"/>
              </a:spcAft>
            </a:pPr>
            <a:endParaRPr lang="en-US" sz="1200" b="1" dirty="0" smtClean="0">
              <a:solidFill>
                <a:srgbClr val="000000"/>
              </a:solidFill>
              <a:latin typeface="Arial" charset="0"/>
            </a:endParaRPr>
          </a:p>
          <a:p>
            <a:pPr algn="ctr" fontAlgn="base">
              <a:spcBef>
                <a:spcPct val="0"/>
              </a:spcBef>
              <a:spcAft>
                <a:spcPct val="0"/>
              </a:spcAft>
            </a:pPr>
            <a:r>
              <a:rPr lang="en-US" sz="4800" b="1" dirty="0" smtClean="0">
                <a:solidFill>
                  <a:srgbClr val="C00000"/>
                </a:solidFill>
                <a:latin typeface="Calibri" pitchFamily="34" charset="0"/>
              </a:rPr>
              <a:t>Office of Equity and Inclusion</a:t>
            </a:r>
          </a:p>
          <a:p>
            <a:pPr algn="ctr" fontAlgn="base">
              <a:spcBef>
                <a:spcPct val="0"/>
              </a:spcBef>
              <a:spcAft>
                <a:spcPct val="0"/>
              </a:spcAft>
            </a:pPr>
            <a:endParaRPr lang="en-US" sz="2400" dirty="0" smtClean="0">
              <a:solidFill>
                <a:srgbClr val="000000"/>
              </a:solidFill>
              <a:latin typeface="Calibri" pitchFamily="34" charset="0"/>
            </a:endParaRPr>
          </a:p>
          <a:p>
            <a:pPr algn="ctr" fontAlgn="base">
              <a:spcBef>
                <a:spcPct val="0"/>
              </a:spcBef>
              <a:spcAft>
                <a:spcPct val="0"/>
              </a:spcAft>
            </a:pPr>
            <a:endParaRPr lang="en-US" sz="2400" dirty="0">
              <a:solidFill>
                <a:srgbClr val="000000"/>
              </a:solidFill>
              <a:latin typeface="Calibri" pitchFamily="34" charset="0"/>
            </a:endParaRPr>
          </a:p>
          <a:p>
            <a:pPr algn="ctr" fontAlgn="base">
              <a:spcBef>
                <a:spcPct val="0"/>
              </a:spcBef>
              <a:spcAft>
                <a:spcPct val="0"/>
              </a:spcAft>
            </a:pPr>
            <a:endParaRPr lang="en-US" sz="2400" dirty="0">
              <a:solidFill>
                <a:srgbClr val="000000"/>
              </a:solidFill>
              <a:latin typeface="Calibri" pitchFamily="34" charset="0"/>
            </a:endParaRPr>
          </a:p>
          <a:p>
            <a:pPr algn="ctr" fontAlgn="base">
              <a:spcBef>
                <a:spcPct val="0"/>
              </a:spcBef>
              <a:spcAft>
                <a:spcPct val="0"/>
              </a:spcAft>
            </a:pPr>
            <a:r>
              <a:rPr lang="en-US" sz="2400" dirty="0" smtClean="0">
                <a:solidFill>
                  <a:srgbClr val="000000"/>
                </a:solidFill>
                <a:latin typeface="Calibri" pitchFamily="34" charset="0"/>
              </a:rPr>
              <a:t>Carol </a:t>
            </a:r>
            <a:r>
              <a:rPr lang="en-US" sz="2400" dirty="0">
                <a:solidFill>
                  <a:srgbClr val="000000"/>
                </a:solidFill>
                <a:latin typeface="Calibri" pitchFamily="34" charset="0"/>
              </a:rPr>
              <a:t>Cheney, </a:t>
            </a:r>
            <a:r>
              <a:rPr lang="en-US" sz="2400" dirty="0" smtClean="0">
                <a:solidFill>
                  <a:srgbClr val="000000"/>
                </a:solidFill>
                <a:latin typeface="Calibri" pitchFamily="34" charset="0"/>
              </a:rPr>
              <a:t>Equity, Policy &amp; Community Engagement </a:t>
            </a:r>
            <a:r>
              <a:rPr lang="en-US" sz="2400" dirty="0">
                <a:solidFill>
                  <a:srgbClr val="000000"/>
                </a:solidFill>
                <a:latin typeface="Calibri" pitchFamily="34" charset="0"/>
              </a:rPr>
              <a:t>Manager</a:t>
            </a:r>
          </a:p>
          <a:p>
            <a:pPr algn="ctr" fontAlgn="base">
              <a:spcBef>
                <a:spcPct val="0"/>
              </a:spcBef>
              <a:spcAft>
                <a:spcPct val="0"/>
              </a:spcAft>
            </a:pPr>
            <a:r>
              <a:rPr lang="en-US" sz="2400" dirty="0" smtClean="0">
                <a:solidFill>
                  <a:srgbClr val="000000"/>
                </a:solidFill>
                <a:latin typeface="Calibri" pitchFamily="34" charset="0"/>
                <a:hlinkClick r:id="rId3"/>
              </a:rPr>
              <a:t>carol.i.cheney@state.or.us</a:t>
            </a:r>
            <a:r>
              <a:rPr lang="en-US" sz="2400" dirty="0" smtClean="0">
                <a:solidFill>
                  <a:srgbClr val="000000"/>
                </a:solidFill>
                <a:latin typeface="Calibri" pitchFamily="34" charset="0"/>
              </a:rPr>
              <a:t> </a:t>
            </a:r>
          </a:p>
          <a:p>
            <a:pPr algn="ctr" fontAlgn="base">
              <a:spcBef>
                <a:spcPct val="0"/>
              </a:spcBef>
              <a:spcAft>
                <a:spcPct val="0"/>
              </a:spcAft>
            </a:pPr>
            <a:endParaRPr lang="en-US" sz="2400" dirty="0" smtClean="0">
              <a:solidFill>
                <a:srgbClr val="000000"/>
              </a:solidFill>
              <a:latin typeface="Calibri" pitchFamily="34" charset="0"/>
              <a:hlinkClick r:id=""/>
            </a:endParaRPr>
          </a:p>
          <a:p>
            <a:pPr algn="ctr" fontAlgn="base">
              <a:spcBef>
                <a:spcPct val="0"/>
              </a:spcBef>
              <a:spcAft>
                <a:spcPct val="0"/>
              </a:spcAft>
            </a:pPr>
            <a:endParaRPr lang="en-US" sz="2400" dirty="0" smtClean="0">
              <a:solidFill>
                <a:srgbClr val="000000"/>
              </a:solidFill>
              <a:latin typeface="Calibri" pitchFamily="34" charset="0"/>
              <a:hlinkClick r:id=""/>
            </a:endParaRPr>
          </a:p>
          <a:p>
            <a:pPr algn="ctr" fontAlgn="base">
              <a:spcBef>
                <a:spcPct val="0"/>
              </a:spcBef>
              <a:spcAft>
                <a:spcPct val="0"/>
              </a:spcAft>
            </a:pPr>
            <a:r>
              <a:rPr lang="en-US" sz="2400" dirty="0" smtClean="0">
                <a:solidFill>
                  <a:srgbClr val="000000"/>
                </a:solidFill>
                <a:latin typeface="Calibri" pitchFamily="34" charset="0"/>
                <a:hlinkClick r:id=""/>
              </a:rPr>
              <a:t>www.oregon.gov/oha/oei</a:t>
            </a:r>
            <a:r>
              <a:rPr lang="en-US" sz="2400" dirty="0" smtClean="0">
                <a:solidFill>
                  <a:srgbClr val="000000"/>
                </a:solidFill>
                <a:latin typeface="Calibri" pitchFamily="34" charset="0"/>
              </a:rPr>
              <a:t> </a:t>
            </a:r>
            <a:endParaRPr lang="en-US" sz="2400" dirty="0">
              <a:solidFill>
                <a:srgbClr val="000000"/>
              </a:solidFill>
              <a:latin typeface="Calibri" pitchFamily="34" charset="0"/>
            </a:endParaRPr>
          </a:p>
          <a:p>
            <a:pPr algn="ctr" fontAlgn="base">
              <a:spcBef>
                <a:spcPct val="0"/>
              </a:spcBef>
              <a:spcAft>
                <a:spcPct val="0"/>
              </a:spcAft>
            </a:pPr>
            <a:endParaRPr lang="en-US" sz="1200" dirty="0" smtClean="0">
              <a:solidFill>
                <a:srgbClr val="000000"/>
              </a:solidFill>
              <a:latin typeface="Calibri" pitchFamily="34" charset="0"/>
            </a:endParaRPr>
          </a:p>
          <a:p>
            <a:pPr algn="ctr" fontAlgn="base">
              <a:spcBef>
                <a:spcPct val="0"/>
              </a:spcBef>
              <a:spcAft>
                <a:spcPct val="0"/>
              </a:spcAft>
            </a:pPr>
            <a:endParaRPr lang="en-US" sz="1200" dirty="0" smtClean="0">
              <a:solidFill>
                <a:srgbClr val="000000"/>
              </a:solidFill>
              <a:latin typeface="Calibri" pitchFamily="34" charset="0"/>
            </a:endParaRPr>
          </a:p>
          <a:p>
            <a:pPr algn="ctr" fontAlgn="base">
              <a:spcBef>
                <a:spcPct val="0"/>
              </a:spcBef>
              <a:spcAft>
                <a:spcPct val="0"/>
              </a:spcAft>
            </a:pPr>
            <a:endParaRPr lang="en-US" sz="2000" dirty="0" smtClean="0">
              <a:solidFill>
                <a:srgbClr val="000000"/>
              </a:solidFill>
              <a:latin typeface="Calibri" pitchFamily="34" charset="0"/>
            </a:endParaRPr>
          </a:p>
        </p:txBody>
      </p:sp>
      <p:pic>
        <p:nvPicPr>
          <p:cNvPr id="3" name="Picture 2" descr="OEIfirstpanel_OHA.jpg"/>
          <p:cNvPicPr>
            <a:picLocks noChangeAspect="1"/>
          </p:cNvPicPr>
          <p:nvPr/>
        </p:nvPicPr>
        <p:blipFill rotWithShape="1">
          <a:blip r:embed="rId4" cstate="print">
            <a:clrChange>
              <a:clrFrom>
                <a:srgbClr val="FFFFFE"/>
              </a:clrFrom>
              <a:clrTo>
                <a:srgbClr val="FFFFFE">
                  <a:alpha val="0"/>
                </a:srgbClr>
              </a:clrTo>
            </a:clrChange>
          </a:blip>
          <a:srcRect l="44921" t="80371" r="17937" b="6661"/>
          <a:stretch/>
        </p:blipFill>
        <p:spPr bwMode="auto">
          <a:xfrm>
            <a:off x="2873828" y="5334000"/>
            <a:ext cx="3396344" cy="889395"/>
          </a:xfrm>
          <a:prstGeom prst="rect">
            <a:avLst/>
          </a:prstGeom>
          <a:noFill/>
          <a:ln w="9525">
            <a:noFill/>
            <a:miter lim="800000"/>
            <a:headEnd/>
            <a:tailEnd/>
          </a:ln>
        </p:spPr>
      </p:pic>
    </p:spTree>
    <p:extLst>
      <p:ext uri="{BB962C8B-B14F-4D97-AF65-F5344CB8AC3E}">
        <p14:creationId xmlns:p14="http://schemas.microsoft.com/office/powerpoint/2010/main" val="2916969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4800"/>
            <a:ext cx="7772400" cy="476250"/>
          </a:xfrm>
        </p:spPr>
        <p:txBody>
          <a:bodyPr>
            <a:noAutofit/>
          </a:bodyPr>
          <a:lstStyle/>
          <a:p>
            <a:r>
              <a:rPr lang="en-US" sz="6000" dirty="0" smtClean="0"/>
              <a:t>Oregon Coalition </a:t>
            </a:r>
            <a:r>
              <a:rPr lang="en-US" sz="6000" dirty="0"/>
              <a:t>of Local Health Officials</a:t>
            </a:r>
          </a:p>
        </p:txBody>
      </p:sp>
      <p:sp>
        <p:nvSpPr>
          <p:cNvPr id="3" name="Subtitle 2"/>
          <p:cNvSpPr>
            <a:spLocks noGrp="1"/>
          </p:cNvSpPr>
          <p:nvPr>
            <p:ph type="subTitle" idx="1"/>
          </p:nvPr>
        </p:nvSpPr>
        <p:spPr>
          <a:xfrm>
            <a:off x="1371600" y="5562600"/>
            <a:ext cx="6400800" cy="838200"/>
          </a:xfrm>
        </p:spPr>
        <p:txBody>
          <a:bodyPr/>
          <a:lstStyle/>
          <a:p>
            <a:r>
              <a:rPr lang="en-US" b="1" dirty="0" smtClean="0"/>
              <a:t>August 25, 2015</a:t>
            </a:r>
          </a:p>
          <a:p>
            <a:endParaRPr lang="en-US" b="1" dirty="0"/>
          </a:p>
          <a:p>
            <a:endParaRPr lang="en-US"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304800"/>
            <a:ext cx="875899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9139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endParaRPr lang="en-US" sz="2600" dirty="0" smtClean="0"/>
          </a:p>
          <a:p>
            <a:pPr marL="0" indent="0">
              <a:buNone/>
            </a:pPr>
            <a:r>
              <a:rPr lang="en-US" dirty="0" smtClean="0"/>
              <a:t>Committed to </a:t>
            </a:r>
            <a:r>
              <a:rPr lang="en-US" dirty="0"/>
              <a:t>improving lives and strengthening communities through quality affordable housing, homeownership, economic opportunity, and community partnerships.</a:t>
            </a:r>
          </a:p>
        </p:txBody>
      </p:sp>
      <p:sp>
        <p:nvSpPr>
          <p:cNvPr id="6" name="Title 5"/>
          <p:cNvSpPr>
            <a:spLocks noGrp="1"/>
          </p:cNvSpPr>
          <p:nvPr>
            <p:ph type="title"/>
          </p:nvPr>
        </p:nvSpPr>
        <p:spPr/>
        <p:txBody>
          <a:bodyPr/>
          <a:lstStyle/>
          <a:p>
            <a:pPr algn="l"/>
            <a:r>
              <a:rPr lang="en-US" dirty="0" smtClean="0"/>
              <a:t>WNHS’ mission</a:t>
            </a:r>
            <a:endParaRPr lang="en-US" dirty="0"/>
          </a:p>
        </p:txBody>
      </p:sp>
      <p:sp>
        <p:nvSpPr>
          <p:cNvPr id="5" name="Slide Number Placeholder 4"/>
          <p:cNvSpPr>
            <a:spLocks noGrp="1"/>
          </p:cNvSpPr>
          <p:nvPr>
            <p:ph type="sldNum" sz="quarter" idx="12"/>
          </p:nvPr>
        </p:nvSpPr>
        <p:spPr/>
        <p:txBody>
          <a:bodyPr/>
          <a:lstStyle/>
          <a:p>
            <a:pPr>
              <a:defRPr/>
            </a:pPr>
            <a:fld id="{14C078FE-6CB4-4B45-8620-97111F0D4721}" type="slidenum">
              <a:rPr lang="en-US" altLang="en-US"/>
              <a:pPr>
                <a:defRPr/>
              </a:pPr>
              <a:t>12</a:t>
            </a:fld>
            <a:endParaRPr lang="en-US" altLang="en-US" dirty="0"/>
          </a:p>
        </p:txBody>
      </p:sp>
    </p:spTree>
    <p:extLst>
      <p:ext uri="{BB962C8B-B14F-4D97-AF65-F5344CB8AC3E}">
        <p14:creationId xmlns:p14="http://schemas.microsoft.com/office/powerpoint/2010/main" val="17967407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sz="2200" dirty="0" smtClean="0"/>
          </a:p>
          <a:p>
            <a:r>
              <a:rPr lang="en-US" sz="2200" dirty="0" smtClean="0"/>
              <a:t>Affordable </a:t>
            </a:r>
            <a:r>
              <a:rPr lang="en-US" sz="2200" dirty="0"/>
              <a:t>housing </a:t>
            </a:r>
            <a:r>
              <a:rPr lang="en-US" sz="2200" dirty="0" smtClean="0"/>
              <a:t>development </a:t>
            </a:r>
          </a:p>
          <a:p>
            <a:r>
              <a:rPr lang="en-US" sz="2200" dirty="0"/>
              <a:t>H</a:t>
            </a:r>
            <a:r>
              <a:rPr lang="en-US" sz="2200" dirty="0" smtClean="0"/>
              <a:t>omeownership promotion </a:t>
            </a:r>
          </a:p>
          <a:p>
            <a:r>
              <a:rPr lang="en-US" sz="2200" dirty="0"/>
              <a:t>H</a:t>
            </a:r>
            <a:r>
              <a:rPr lang="en-US" sz="2200" dirty="0" smtClean="0"/>
              <a:t>omeownership preservation </a:t>
            </a:r>
          </a:p>
          <a:p>
            <a:r>
              <a:rPr lang="en-US" sz="2200" dirty="0"/>
              <a:t>F</a:t>
            </a:r>
            <a:r>
              <a:rPr lang="en-US" sz="2200" dirty="0" smtClean="0"/>
              <a:t>inancial education and coaching</a:t>
            </a:r>
          </a:p>
          <a:p>
            <a:r>
              <a:rPr lang="en-US" sz="2200" dirty="0"/>
              <a:t>R</a:t>
            </a:r>
            <a:r>
              <a:rPr lang="en-US" sz="2200" dirty="0" smtClean="0"/>
              <a:t>esident services</a:t>
            </a:r>
          </a:p>
          <a:p>
            <a:r>
              <a:rPr lang="en-US" sz="2200" dirty="0"/>
              <a:t>C</a:t>
            </a:r>
            <a:r>
              <a:rPr lang="en-US" sz="2200" dirty="0" smtClean="0"/>
              <a:t>ommunity </a:t>
            </a:r>
            <a:r>
              <a:rPr lang="en-US" sz="2200" dirty="0"/>
              <a:t>building and organizing</a:t>
            </a:r>
          </a:p>
          <a:p>
            <a:pPr marL="0" indent="0">
              <a:buNone/>
            </a:pPr>
            <a:endParaRPr lang="en-US" dirty="0"/>
          </a:p>
        </p:txBody>
      </p:sp>
      <p:sp>
        <p:nvSpPr>
          <p:cNvPr id="6" name="Title 5"/>
          <p:cNvSpPr>
            <a:spLocks noGrp="1"/>
          </p:cNvSpPr>
          <p:nvPr>
            <p:ph type="title"/>
          </p:nvPr>
        </p:nvSpPr>
        <p:spPr/>
        <p:txBody>
          <a:bodyPr/>
          <a:lstStyle/>
          <a:p>
            <a:pPr algn="l"/>
            <a:r>
              <a:rPr lang="en-US" dirty="0" smtClean="0"/>
              <a:t>WNHS Services</a:t>
            </a:r>
            <a:endParaRPr lang="en-US" dirty="0"/>
          </a:p>
        </p:txBody>
      </p:sp>
      <p:sp>
        <p:nvSpPr>
          <p:cNvPr id="5" name="Slide Number Placeholder 4"/>
          <p:cNvSpPr>
            <a:spLocks noGrp="1"/>
          </p:cNvSpPr>
          <p:nvPr>
            <p:ph type="sldNum" sz="quarter" idx="12"/>
          </p:nvPr>
        </p:nvSpPr>
        <p:spPr/>
        <p:txBody>
          <a:bodyPr/>
          <a:lstStyle/>
          <a:p>
            <a:pPr>
              <a:defRPr/>
            </a:pPr>
            <a:fld id="{14C078FE-6CB4-4B45-8620-97111F0D4721}" type="slidenum">
              <a:rPr lang="en-US" altLang="en-US"/>
              <a:pPr>
                <a:defRPr/>
              </a:pPr>
              <a:t>13</a:t>
            </a:fld>
            <a:endParaRPr lang="en-US" altLang="en-US" dirty="0"/>
          </a:p>
        </p:txBody>
      </p:sp>
    </p:spTree>
    <p:extLst>
      <p:ext uri="{BB962C8B-B14F-4D97-AF65-F5344CB8AC3E}">
        <p14:creationId xmlns:p14="http://schemas.microsoft.com/office/powerpoint/2010/main" val="1389340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1" name="Rectangle 3"/>
          <p:cNvSpPr>
            <a:spLocks noChangeArrowheads="1"/>
          </p:cNvSpPr>
          <p:nvPr/>
        </p:nvSpPr>
        <p:spPr bwMode="auto">
          <a:xfrm>
            <a:off x="196948" y="352314"/>
            <a:ext cx="6441978" cy="93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nchor="ctr"/>
          <a:lstStyle/>
          <a:p>
            <a:r>
              <a:rPr lang="en-US" sz="3200" dirty="0" smtClean="0">
                <a:solidFill>
                  <a:schemeClr val="bg1"/>
                </a:solidFill>
                <a:latin typeface="+mj-lt"/>
              </a:rPr>
              <a:t>Home Matters</a:t>
            </a:r>
            <a:endParaRPr lang="en-US" sz="3200" dirty="0">
              <a:solidFill>
                <a:schemeClr val="bg1"/>
              </a:solidFill>
              <a:latin typeface="+mj-lt"/>
            </a:endParaRPr>
          </a:p>
        </p:txBody>
      </p:sp>
      <p:sp>
        <p:nvSpPr>
          <p:cNvPr id="688132" name="Text Box 4"/>
          <p:cNvSpPr txBox="1">
            <a:spLocks noChangeArrowheads="1"/>
          </p:cNvSpPr>
          <p:nvPr/>
        </p:nvSpPr>
        <p:spPr bwMode="auto">
          <a:xfrm>
            <a:off x="1897067" y="1468762"/>
            <a:ext cx="7246937" cy="36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marL="411163" indent="-411163">
              <a:defRPr>
                <a:solidFill>
                  <a:schemeClr val="tx1"/>
                </a:solidFill>
                <a:latin typeface="Arial" charset="0"/>
                <a:ea typeface="ＭＳ Ｐゴシック" charset="-128"/>
              </a:defRPr>
            </a:lvl1pPr>
            <a:lvl2pPr marL="514350">
              <a:defRPr>
                <a:solidFill>
                  <a:schemeClr val="tx1"/>
                </a:solidFill>
                <a:latin typeface="Arial" charset="0"/>
                <a:ea typeface="ＭＳ Ｐゴシック" charset="-128"/>
              </a:defRPr>
            </a:lvl2pPr>
            <a:lvl3pPr marL="617538">
              <a:defRPr>
                <a:solidFill>
                  <a:schemeClr val="tx1"/>
                </a:solidFill>
                <a:latin typeface="Arial" charset="0"/>
                <a:ea typeface="ＭＳ Ｐゴシック" charset="-128"/>
              </a:defRPr>
            </a:lvl3pPr>
            <a:lvl4pPr marL="5505450">
              <a:defRPr>
                <a:solidFill>
                  <a:schemeClr val="tx1"/>
                </a:solidFill>
                <a:latin typeface="Arial" charset="0"/>
                <a:ea typeface="ＭＳ Ｐゴシック" charset="-128"/>
              </a:defRPr>
            </a:lvl4pPr>
            <a:lvl5pPr marL="5608638">
              <a:defRPr>
                <a:solidFill>
                  <a:schemeClr val="tx1"/>
                </a:solidFill>
                <a:latin typeface="Arial" charset="0"/>
                <a:ea typeface="ＭＳ Ｐゴシック" charset="-128"/>
              </a:defRPr>
            </a:lvl5pPr>
            <a:lvl6pPr marL="6065838" fontAlgn="base">
              <a:spcBef>
                <a:spcPct val="0"/>
              </a:spcBef>
              <a:spcAft>
                <a:spcPct val="0"/>
              </a:spcAft>
              <a:defRPr>
                <a:solidFill>
                  <a:schemeClr val="tx1"/>
                </a:solidFill>
                <a:latin typeface="Arial" charset="0"/>
                <a:ea typeface="ＭＳ Ｐゴシック" charset="-128"/>
              </a:defRPr>
            </a:lvl6pPr>
            <a:lvl7pPr marL="6523038" fontAlgn="base">
              <a:spcBef>
                <a:spcPct val="0"/>
              </a:spcBef>
              <a:spcAft>
                <a:spcPct val="0"/>
              </a:spcAft>
              <a:defRPr>
                <a:solidFill>
                  <a:schemeClr val="tx1"/>
                </a:solidFill>
                <a:latin typeface="Arial" charset="0"/>
                <a:ea typeface="ＭＳ Ｐゴシック" charset="-128"/>
              </a:defRPr>
            </a:lvl7pPr>
            <a:lvl8pPr marL="6980238" fontAlgn="base">
              <a:spcBef>
                <a:spcPct val="0"/>
              </a:spcBef>
              <a:spcAft>
                <a:spcPct val="0"/>
              </a:spcAft>
              <a:defRPr>
                <a:solidFill>
                  <a:schemeClr val="tx1"/>
                </a:solidFill>
                <a:latin typeface="Arial" charset="0"/>
                <a:ea typeface="ＭＳ Ｐゴシック" charset="-128"/>
              </a:defRPr>
            </a:lvl8pPr>
            <a:lvl9pPr marL="7437438" fontAlgn="base">
              <a:spcBef>
                <a:spcPct val="0"/>
              </a:spcBef>
              <a:spcAft>
                <a:spcPct val="0"/>
              </a:spcAft>
              <a:defRPr>
                <a:solidFill>
                  <a:schemeClr val="tx1"/>
                </a:solidFill>
                <a:latin typeface="Arial" charset="0"/>
                <a:ea typeface="ＭＳ Ｐゴシック" charset="-128"/>
              </a:defRPr>
            </a:lvl9pPr>
          </a:lstStyle>
          <a:p>
            <a:pPr defTabSz="914400" eaLnBrk="0" hangingPunct="0">
              <a:lnSpc>
                <a:spcPct val="120000"/>
              </a:lnSpc>
              <a:buFontTx/>
              <a:buChar char="•"/>
            </a:pPr>
            <a:r>
              <a:rPr lang="en-US" sz="2400" dirty="0" smtClean="0">
                <a:solidFill>
                  <a:srgbClr val="000000"/>
                </a:solidFill>
              </a:rPr>
              <a:t>Everyone should </a:t>
            </a:r>
            <a:r>
              <a:rPr lang="en-US" sz="2400" dirty="0">
                <a:solidFill>
                  <a:srgbClr val="000000"/>
                </a:solidFill>
              </a:rPr>
              <a:t>be able to afford decent housing and still have something left for food &amp; basic </a:t>
            </a:r>
            <a:r>
              <a:rPr lang="en-US" sz="2400" dirty="0" smtClean="0">
                <a:solidFill>
                  <a:srgbClr val="000000"/>
                </a:solidFill>
              </a:rPr>
              <a:t>necessities.</a:t>
            </a:r>
            <a:endParaRPr lang="en-US" sz="2400" dirty="0">
              <a:solidFill>
                <a:srgbClr val="000000"/>
              </a:solidFill>
            </a:endParaRPr>
          </a:p>
          <a:p>
            <a:pPr defTabSz="914400" eaLnBrk="0" hangingPunct="0">
              <a:lnSpc>
                <a:spcPct val="120000"/>
              </a:lnSpc>
              <a:buFontTx/>
              <a:buChar char="•"/>
            </a:pPr>
            <a:r>
              <a:rPr lang="en-US" sz="2400" dirty="0" smtClean="0">
                <a:solidFill>
                  <a:srgbClr val="000000"/>
                </a:solidFill>
              </a:rPr>
              <a:t>Children </a:t>
            </a:r>
            <a:r>
              <a:rPr lang="en-US" sz="2400" dirty="0">
                <a:solidFill>
                  <a:srgbClr val="000000"/>
                </a:solidFill>
              </a:rPr>
              <a:t>thrive in school and in the community when they have a sense of </a:t>
            </a:r>
            <a:r>
              <a:rPr lang="en-US" sz="2400" dirty="0" smtClean="0">
                <a:solidFill>
                  <a:srgbClr val="000000"/>
                </a:solidFill>
              </a:rPr>
              <a:t>stability.</a:t>
            </a:r>
          </a:p>
          <a:p>
            <a:pPr eaLnBrk="0" hangingPunct="0">
              <a:lnSpc>
                <a:spcPct val="120000"/>
              </a:lnSpc>
              <a:buFontTx/>
              <a:buChar char="•"/>
            </a:pPr>
            <a:r>
              <a:rPr lang="en-US" sz="2400" dirty="0"/>
              <a:t>Healthy habits take root more easily in stable, affordable homes. Children grow strong and adults stay well, and live better.</a:t>
            </a:r>
            <a:endParaRPr lang="en-US" sz="2400" dirty="0">
              <a:solidFill>
                <a:srgbClr val="000000"/>
              </a:solidFill>
            </a:endParaRPr>
          </a:p>
        </p:txBody>
      </p:sp>
      <p:sp>
        <p:nvSpPr>
          <p:cNvPr id="5" name="Date Placeholder 3"/>
          <p:cNvSpPr>
            <a:spLocks noGrp="1"/>
          </p:cNvSpPr>
          <p:nvPr>
            <p:ph type="dt" sz="half" idx="10"/>
          </p:nvPr>
        </p:nvSpPr>
        <p:spPr/>
        <p:txBody>
          <a:bodyPr/>
          <a:lstStyle/>
          <a:p>
            <a:pPr>
              <a:defRPr/>
            </a:pPr>
            <a:endParaRPr lang="en-US" dirty="0"/>
          </a:p>
        </p:txBody>
      </p:sp>
    </p:spTree>
    <p:extLst>
      <p:ext uri="{BB962C8B-B14F-4D97-AF65-F5344CB8AC3E}">
        <p14:creationId xmlns:p14="http://schemas.microsoft.com/office/powerpoint/2010/main" val="711082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unnaturalcauses.org/assets/uploads/file/UC_banner_l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6477000" cy="30071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6" y="457200"/>
            <a:ext cx="7374065" cy="967573"/>
          </a:xfrm>
          <a:prstGeom prst="rect">
            <a:avLst/>
          </a:prstGeom>
        </p:spPr>
        <p:txBody>
          <a:bodyPr wrap="square">
            <a:spAutoFit/>
          </a:bodyPr>
          <a:lstStyle/>
          <a:p>
            <a:pPr algn="ctr">
              <a:lnSpc>
                <a:spcPct val="115000"/>
              </a:lnSpc>
            </a:pPr>
            <a:r>
              <a:rPr lang="en-US" sz="2500" b="1" dirty="0">
                <a:latin typeface="Calibri" panose="020F0502020204030204" pitchFamily="34" charset="0"/>
                <a:ea typeface="Calibri" panose="020F0502020204030204" pitchFamily="34" charset="0"/>
                <a:cs typeface="Times New Roman" panose="02020603050405020304" pitchFamily="18" charset="0"/>
              </a:rPr>
              <a:t>WNHS’ introduction to the social </a:t>
            </a:r>
            <a:r>
              <a:rPr lang="en-US" sz="2500" b="1" dirty="0" smtClean="0">
                <a:latin typeface="Calibri" panose="020F0502020204030204" pitchFamily="34" charset="0"/>
                <a:ea typeface="Calibri" panose="020F0502020204030204" pitchFamily="34" charset="0"/>
                <a:cs typeface="Times New Roman" panose="02020603050405020304" pitchFamily="18" charset="0"/>
              </a:rPr>
              <a:t>determinants</a:t>
            </a:r>
          </a:p>
          <a:p>
            <a:pPr algn="ctr">
              <a:lnSpc>
                <a:spcPct val="115000"/>
              </a:lnSpc>
            </a:pPr>
            <a:r>
              <a:rPr lang="en-US" sz="2500" b="1" dirty="0" smtClean="0">
                <a:latin typeface="Calibri" panose="020F0502020204030204" pitchFamily="34" charset="0"/>
                <a:ea typeface="Calibri" panose="020F0502020204030204" pitchFamily="34" charset="0"/>
                <a:cs typeface="Times New Roman" panose="02020603050405020304" pitchFamily="18" charset="0"/>
              </a:rPr>
              <a:t> </a:t>
            </a:r>
            <a:r>
              <a:rPr lang="en-US" sz="2500" b="1" dirty="0">
                <a:latin typeface="Calibri" panose="020F0502020204030204" pitchFamily="34" charset="0"/>
                <a:ea typeface="Calibri" panose="020F0502020204030204" pitchFamily="34" charset="0"/>
                <a:cs typeface="Times New Roman" panose="02020603050405020304" pitchFamily="18" charset="0"/>
              </a:rPr>
              <a:t>of health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24005" y="4799163"/>
            <a:ext cx="7069265" cy="1359603"/>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u="sng" dirty="0" smtClean="0">
                <a:latin typeface="Calibri" panose="020F0502020204030204" pitchFamily="34" charset="0"/>
                <a:ea typeface="Calibri" panose="020F0502020204030204" pitchFamily="34" charset="0"/>
                <a:cs typeface="Times New Roman" panose="02020603050405020304" pitchFamily="18" charset="0"/>
              </a:rPr>
              <a:t>Insight </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Realizing housing/community development people and public health people have something in common: we both work to address the underlying causes and conditions that impact the well-being of individuals and families.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3558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4C078FE-6CB4-4B45-8620-97111F0D4721}" type="slidenum">
              <a:rPr lang="en-US" altLang="en-US"/>
              <a:pPr>
                <a:defRPr/>
              </a:pPr>
              <a:t>16</a:t>
            </a:fld>
            <a:endParaRPr lang="en-US" altLang="en-US" dirty="0"/>
          </a:p>
        </p:txBody>
      </p:sp>
      <p:sp>
        <p:nvSpPr>
          <p:cNvPr id="3" name="TextBox 2"/>
          <p:cNvSpPr txBox="1"/>
          <p:nvPr/>
        </p:nvSpPr>
        <p:spPr>
          <a:xfrm>
            <a:off x="395791" y="477678"/>
            <a:ext cx="6141493" cy="892552"/>
          </a:xfrm>
          <a:prstGeom prst="rect">
            <a:avLst/>
          </a:prstGeom>
          <a:noFill/>
        </p:spPr>
        <p:txBody>
          <a:bodyPr wrap="square" rtlCol="0">
            <a:spAutoFit/>
          </a:bodyPr>
          <a:lstStyle/>
          <a:p>
            <a:pPr defTabSz="457200" eaLnBrk="0" fontAlgn="base" hangingPunct="0">
              <a:spcBef>
                <a:spcPct val="0"/>
              </a:spcBef>
              <a:spcAft>
                <a:spcPct val="0"/>
              </a:spcAft>
            </a:pPr>
            <a:r>
              <a:rPr lang="en-US" sz="2600" b="1" dirty="0" smtClean="0">
                <a:solidFill>
                  <a:prstClr val="black"/>
                </a:solidFill>
                <a:ea typeface="ＭＳ Ｐゴシック" panose="020B0600070205080204" pitchFamily="34" charset="-128"/>
              </a:rPr>
              <a:t>Healthy Kids Healthy Community (HKHC) </a:t>
            </a:r>
            <a:endParaRPr lang="en-US" sz="2600" b="1" dirty="0">
              <a:solidFill>
                <a:prstClr val="black"/>
              </a:solidFill>
              <a:ea typeface="ＭＳ Ｐゴシック" panose="020B0600070205080204" pitchFamily="34" charset="-128"/>
            </a:endParaRPr>
          </a:p>
        </p:txBody>
      </p:sp>
      <p:sp>
        <p:nvSpPr>
          <p:cNvPr id="4" name="TextBox 3"/>
          <p:cNvSpPr txBox="1"/>
          <p:nvPr/>
        </p:nvSpPr>
        <p:spPr>
          <a:xfrm>
            <a:off x="2852382" y="1542202"/>
            <a:ext cx="5390866" cy="3970318"/>
          </a:xfrm>
          <a:prstGeom prst="rect">
            <a:avLst/>
          </a:prstGeom>
          <a:noFill/>
        </p:spPr>
        <p:txBody>
          <a:bodyPr wrap="square" rtlCol="0">
            <a:spAutoFit/>
          </a:bodyPr>
          <a:lstStyle/>
          <a:p>
            <a:pPr algn="ctr" defTabSz="457200" eaLnBrk="0" fontAlgn="base" hangingPunct="0">
              <a:spcBef>
                <a:spcPct val="0"/>
              </a:spcBef>
              <a:spcAft>
                <a:spcPct val="0"/>
              </a:spcAft>
            </a:pPr>
            <a:endParaRPr lang="en-US" dirty="0" smtClean="0">
              <a:solidFill>
                <a:prstClr val="black"/>
              </a:solidFill>
              <a:ea typeface="ＭＳ Ｐゴシック" panose="020B0600070205080204" pitchFamily="34" charset="-128"/>
            </a:endParaRPr>
          </a:p>
          <a:p>
            <a:pPr algn="ctr" defTabSz="457200" eaLnBrk="0" fontAlgn="base" hangingPunct="0">
              <a:spcBef>
                <a:spcPct val="0"/>
              </a:spcBef>
              <a:spcAft>
                <a:spcPct val="0"/>
              </a:spcAft>
            </a:pPr>
            <a:r>
              <a:rPr lang="en-US" b="1" dirty="0">
                <a:solidFill>
                  <a:prstClr val="black"/>
                </a:solidFill>
                <a:ea typeface="ＭＳ Ｐゴシック" panose="020B0600070205080204" pitchFamily="34" charset="-128"/>
              </a:rPr>
              <a:t>Benton County Health </a:t>
            </a:r>
            <a:r>
              <a:rPr lang="en-US" b="1" dirty="0" smtClean="0">
                <a:solidFill>
                  <a:prstClr val="black"/>
                </a:solidFill>
                <a:ea typeface="ＭＳ Ｐゴシック" panose="020B0600070205080204" pitchFamily="34" charset="-128"/>
              </a:rPr>
              <a:t>Department Lead Org. Corvallis </a:t>
            </a:r>
            <a:r>
              <a:rPr lang="en-US" b="1" dirty="0">
                <a:solidFill>
                  <a:prstClr val="black"/>
                </a:solidFill>
                <a:ea typeface="ＭＳ Ｐゴシック" panose="020B0600070205080204" pitchFamily="34" charset="-128"/>
              </a:rPr>
              <a:t>Parks and Recreation co-managed the HKHC initiative </a:t>
            </a:r>
          </a:p>
          <a:p>
            <a:pPr algn="ctr" defTabSz="457200" eaLnBrk="0" fontAlgn="base" hangingPunct="0">
              <a:spcBef>
                <a:spcPct val="0"/>
              </a:spcBef>
              <a:spcAft>
                <a:spcPct val="0"/>
              </a:spcAft>
            </a:pPr>
            <a:endParaRPr lang="en-US" dirty="0">
              <a:solidFill>
                <a:prstClr val="black"/>
              </a:solidFill>
              <a:ea typeface="ＭＳ Ｐゴシック" panose="020B0600070205080204" pitchFamily="34" charset="-128"/>
            </a:endParaRPr>
          </a:p>
          <a:p>
            <a:pPr algn="ctr" defTabSz="457200" eaLnBrk="0" fontAlgn="base" hangingPunct="0">
              <a:spcBef>
                <a:spcPct val="0"/>
              </a:spcBef>
              <a:spcAft>
                <a:spcPct val="0"/>
              </a:spcAft>
            </a:pPr>
            <a:r>
              <a:rPr lang="en-US" dirty="0" smtClean="0">
                <a:solidFill>
                  <a:prstClr val="black"/>
                </a:solidFill>
                <a:ea typeface="ＭＳ Ｐゴシック" panose="020B0600070205080204" pitchFamily="34" charset="-128"/>
              </a:rPr>
              <a:t>Multiple organizations worked toward changes </a:t>
            </a:r>
            <a:r>
              <a:rPr lang="en-US" dirty="0">
                <a:solidFill>
                  <a:prstClr val="black"/>
                </a:solidFill>
                <a:ea typeface="ＭＳ Ｐゴシック" panose="020B0600070205080204" pitchFamily="34" charset="-128"/>
              </a:rPr>
              <a:t>in public policies, systems, and built environments that promote; active living; improve access to affordable, nutritious foods; and reduce health disparities among approximately 3,110 children living in South </a:t>
            </a:r>
            <a:r>
              <a:rPr lang="en-US" dirty="0" smtClean="0">
                <a:solidFill>
                  <a:prstClr val="black"/>
                </a:solidFill>
                <a:ea typeface="ＭＳ Ｐゴシック" panose="020B0600070205080204" pitchFamily="34" charset="-128"/>
              </a:rPr>
              <a:t>Corvallis</a:t>
            </a:r>
          </a:p>
          <a:p>
            <a:pPr defTabSz="457200" eaLnBrk="0" fontAlgn="base" hangingPunct="0">
              <a:spcBef>
                <a:spcPct val="0"/>
              </a:spcBef>
              <a:spcAft>
                <a:spcPct val="0"/>
              </a:spcAft>
            </a:pPr>
            <a:endParaRPr lang="en-US" dirty="0" smtClean="0">
              <a:solidFill>
                <a:prstClr val="black"/>
              </a:solidFill>
              <a:ea typeface="ＭＳ Ｐゴシック" panose="020B0600070205080204" pitchFamily="34" charset="-128"/>
            </a:endParaRPr>
          </a:p>
          <a:p>
            <a:pPr defTabSz="457200" eaLnBrk="0" fontAlgn="base" hangingPunct="0">
              <a:spcBef>
                <a:spcPct val="0"/>
              </a:spcBef>
              <a:spcAft>
                <a:spcPct val="0"/>
              </a:spcAft>
            </a:pPr>
            <a:endParaRPr lang="en-US" dirty="0">
              <a:solidFill>
                <a:prstClr val="black"/>
              </a:solidFill>
              <a:ea typeface="ＭＳ Ｐゴシック" panose="020B0600070205080204" pitchFamily="34" charset="-128"/>
            </a:endParaRPr>
          </a:p>
          <a:p>
            <a:pPr defTabSz="457200" eaLnBrk="0" fontAlgn="base" hangingPunct="0">
              <a:spcBef>
                <a:spcPct val="0"/>
              </a:spcBef>
              <a:spcAft>
                <a:spcPct val="0"/>
              </a:spcAft>
            </a:pPr>
            <a:r>
              <a:rPr lang="en-US" dirty="0" smtClean="0">
                <a:solidFill>
                  <a:prstClr val="black"/>
                </a:solidFill>
                <a:ea typeface="ＭＳ Ｐゴシック" panose="020B0600070205080204" pitchFamily="34" charset="-128"/>
              </a:rPr>
              <a:t> </a:t>
            </a:r>
            <a:endParaRPr lang="en-US" dirty="0">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15260465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62785" y="4784731"/>
            <a:ext cx="5924021" cy="1252007"/>
          </a:xfrm>
        </p:spPr>
        <p:txBody>
          <a:bodyPr>
            <a:normAutofit fontScale="90000"/>
          </a:bodyPr>
          <a:lstStyle/>
          <a:p>
            <a:r>
              <a:rPr lang="en-US" dirty="0" smtClean="0"/>
              <a:t>Healthy Communities --</a:t>
            </a:r>
            <a:br>
              <a:rPr lang="en-US" dirty="0" smtClean="0"/>
            </a:br>
            <a:r>
              <a:rPr lang="en-US" dirty="0" smtClean="0"/>
              <a:t>South Town Community Engagement</a:t>
            </a:r>
            <a:endParaRPr lang="en-US" dirty="0"/>
          </a:p>
        </p:txBody>
      </p:sp>
    </p:spTree>
    <p:extLst>
      <p:ext uri="{BB962C8B-B14F-4D97-AF65-F5344CB8AC3E}">
        <p14:creationId xmlns:p14="http://schemas.microsoft.com/office/powerpoint/2010/main" val="41015412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000" dirty="0" smtClean="0"/>
          </a:p>
          <a:p>
            <a:pPr marL="0" indent="0" algn="ctr" defTabSz="457200" eaLnBrk="0" fontAlgn="base" hangingPunct="0">
              <a:spcBef>
                <a:spcPct val="0"/>
              </a:spcBef>
              <a:spcAft>
                <a:spcPct val="0"/>
              </a:spcAft>
              <a:buNone/>
            </a:pPr>
            <a:r>
              <a:rPr lang="en-US" sz="3000" dirty="0">
                <a:solidFill>
                  <a:prstClr val="black"/>
                </a:solidFill>
                <a:ea typeface="ＭＳ Ｐゴシック" panose="020B0600070205080204" pitchFamily="34" charset="-128"/>
              </a:rPr>
              <a:t>Real change requires “cross-sector collaborations,” the integration of programs and funding streams to create multifaceted approaches, and is both place-based and people-centered.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6" y="5334012"/>
            <a:ext cx="2722145" cy="1207019"/>
          </a:xfrm>
          <a:prstGeom prst="rect">
            <a:avLst/>
          </a:prstGeom>
        </p:spPr>
      </p:pic>
    </p:spTree>
    <p:extLst>
      <p:ext uri="{BB962C8B-B14F-4D97-AF65-F5344CB8AC3E}">
        <p14:creationId xmlns:p14="http://schemas.microsoft.com/office/powerpoint/2010/main" val="9427448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8000" cy="1143000"/>
          </a:xfrm>
        </p:spPr>
        <p:txBody>
          <a:bodyPr>
            <a:normAutofit fontScale="90000"/>
          </a:bodyPr>
          <a:lstStyle/>
          <a:p>
            <a:r>
              <a:rPr lang="en-US" b="1" dirty="0" smtClean="0"/>
              <a:t>What does Linn Benton Health Equity Alliance do?</a:t>
            </a:r>
            <a:endParaRPr lang="en-US" b="1" dirty="0"/>
          </a:p>
        </p:txBody>
      </p:sp>
      <p:sp>
        <p:nvSpPr>
          <p:cNvPr id="3" name="Content Placeholder 2"/>
          <p:cNvSpPr>
            <a:spLocks noGrp="1"/>
          </p:cNvSpPr>
          <p:nvPr>
            <p:ph idx="1"/>
          </p:nvPr>
        </p:nvSpPr>
        <p:spPr/>
        <p:txBody>
          <a:bodyPr>
            <a:normAutofit/>
          </a:bodyPr>
          <a:lstStyle/>
          <a:p>
            <a:pPr marL="0" indent="0">
              <a:buNone/>
            </a:pPr>
            <a:endParaRPr lang="en-US" sz="4000" dirty="0" smtClean="0"/>
          </a:p>
          <a:p>
            <a:r>
              <a:rPr lang="en-US" sz="4000" dirty="0" smtClean="0"/>
              <a:t>Start where health begins – in the places we live, learn, work and play</a:t>
            </a:r>
          </a:p>
          <a:p>
            <a:r>
              <a:rPr lang="en-US" sz="4000" dirty="0" smtClean="0"/>
              <a:t>Focus on housing, education, health care, and capacity building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6" y="5334012"/>
            <a:ext cx="2722145" cy="1207019"/>
          </a:xfrm>
          <a:prstGeom prst="rect">
            <a:avLst/>
          </a:prstGeom>
        </p:spPr>
      </p:pic>
    </p:spTree>
    <p:extLst>
      <p:ext uri="{BB962C8B-B14F-4D97-AF65-F5344CB8AC3E}">
        <p14:creationId xmlns:p14="http://schemas.microsoft.com/office/powerpoint/2010/main" val="12042096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304800" y="685800"/>
            <a:ext cx="8534400" cy="914400"/>
          </a:xfrm>
        </p:spPr>
        <p:txBody>
          <a:bodyPr/>
          <a:lstStyle/>
          <a:p>
            <a:r>
              <a:rPr lang="en-US" sz="3400" dirty="0" smtClean="0">
                <a:latin typeface="Segoe UI" panose="020B0502040204020203" pitchFamily="34" charset="0"/>
                <a:cs typeface="Segoe UI" panose="020B0502040204020203" pitchFamily="34" charset="0"/>
              </a:rPr>
              <a:t>Health Equity and Community Engagement</a:t>
            </a:r>
            <a:endParaRPr lang="en-US" sz="3400" dirty="0">
              <a:latin typeface="Segoe UI" panose="020B0502040204020203" pitchFamily="34" charset="0"/>
              <a:cs typeface="Segoe UI" panose="020B0502040204020203" pitchFamily="34" charset="0"/>
            </a:endParaRPr>
          </a:p>
        </p:txBody>
      </p:sp>
      <p:sp>
        <p:nvSpPr>
          <p:cNvPr id="4" name="Rectangle 2"/>
          <p:cNvSpPr txBox="1">
            <a:spLocks noChangeArrowheads="1"/>
          </p:cNvSpPr>
          <p:nvPr/>
        </p:nvSpPr>
        <p:spPr bwMode="auto">
          <a:xfrm>
            <a:off x="914400" y="4876800"/>
            <a:ext cx="7772400" cy="3675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9pPr>
          </a:lstStyle>
          <a:p>
            <a:endParaRPr lang="en-US" sz="1800" dirty="0" smtClean="0">
              <a:solidFill>
                <a:srgbClr val="000000"/>
              </a:solidFill>
              <a:effectLst/>
              <a:latin typeface="Segoe UI" panose="020B0502040204020203" pitchFamily="34" charset="0"/>
              <a:cs typeface="Segoe UI" panose="020B0502040204020203" pitchFamily="34" charset="0"/>
            </a:endParaRPr>
          </a:p>
          <a:p>
            <a:r>
              <a:rPr lang="en-US" sz="1800" dirty="0" smtClean="0">
                <a:solidFill>
                  <a:srgbClr val="000000"/>
                </a:solidFill>
                <a:effectLst/>
                <a:latin typeface="Segoe UI" panose="020B0502040204020203" pitchFamily="34" charset="0"/>
                <a:cs typeface="Segoe UI" panose="020B0502040204020203" pitchFamily="34" charset="0"/>
              </a:rPr>
              <a:t>Coalition of Local Health Officials</a:t>
            </a:r>
          </a:p>
          <a:p>
            <a:r>
              <a:rPr lang="en-US" sz="1800" dirty="0" smtClean="0">
                <a:solidFill>
                  <a:srgbClr val="000000"/>
                </a:solidFill>
                <a:effectLst/>
                <a:latin typeface="Segoe UI" panose="020B0502040204020203" pitchFamily="34" charset="0"/>
                <a:cs typeface="Segoe UI" panose="020B0502040204020203" pitchFamily="34" charset="0"/>
              </a:rPr>
              <a:t>August 27, 2015</a:t>
            </a:r>
            <a:endParaRPr lang="en-US" sz="18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14226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6858000" cy="1143000"/>
          </a:xfrm>
        </p:spPr>
        <p:txBody>
          <a:bodyPr>
            <a:normAutofit fontScale="90000"/>
          </a:bodyPr>
          <a:lstStyle/>
          <a:p>
            <a:r>
              <a:rPr lang="en-US" b="1" dirty="0" smtClean="0"/>
              <a:t>What does Linn Benton Health Equity Alliance do?</a:t>
            </a:r>
            <a:endParaRPr lang="en-US" dirty="0"/>
          </a:p>
        </p:txBody>
      </p:sp>
      <p:pic>
        <p:nvPicPr>
          <p:cNvPr id="7" name="Content Placeholder 6" descr="\\SERVER01\Data\Resident &amp; Support Services\VISTA\Simon's Work\LBHEA\Events\March\IMG_1404.JPG"/>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04800" y="1828800"/>
            <a:ext cx="4038600" cy="3028950"/>
          </a:xfrm>
          <a:prstGeom prst="rect">
            <a:avLst/>
          </a:prstGeom>
          <a:noFill/>
          <a:ln>
            <a:solidFill>
              <a:schemeClr val="tx1"/>
            </a:solidFill>
          </a:ln>
        </p:spPr>
      </p:pic>
      <p:sp>
        <p:nvSpPr>
          <p:cNvPr id="9" name="Content Placeholder 8"/>
          <p:cNvSpPr>
            <a:spLocks noGrp="1"/>
          </p:cNvSpPr>
          <p:nvPr>
            <p:ph sz="half" idx="2"/>
          </p:nvPr>
        </p:nvSpPr>
        <p:spPr>
          <a:xfrm>
            <a:off x="4572000" y="1600206"/>
            <a:ext cx="4343400" cy="4525963"/>
          </a:xfrm>
        </p:spPr>
        <p:txBody>
          <a:bodyPr>
            <a:normAutofit fontScale="92500" lnSpcReduction="10000"/>
          </a:bodyPr>
          <a:lstStyle/>
          <a:p>
            <a:r>
              <a:rPr lang="en-US" sz="4000" dirty="0" smtClean="0"/>
              <a:t>Fund local programs and organizations</a:t>
            </a:r>
          </a:p>
          <a:p>
            <a:r>
              <a:rPr lang="en-US" sz="4000" dirty="0" smtClean="0"/>
              <a:t>Focus on policy change</a:t>
            </a:r>
          </a:p>
          <a:p>
            <a:r>
              <a:rPr lang="en-US" sz="4000" dirty="0" smtClean="0"/>
              <a:t>Host monthly educational meetings</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6" y="5334012"/>
            <a:ext cx="2722145" cy="1207019"/>
          </a:xfrm>
          <a:prstGeom prst="rect">
            <a:avLst/>
          </a:prstGeom>
        </p:spPr>
      </p:pic>
    </p:spTree>
    <p:extLst>
      <p:ext uri="{BB962C8B-B14F-4D97-AF65-F5344CB8AC3E}">
        <p14:creationId xmlns:p14="http://schemas.microsoft.com/office/powerpoint/2010/main" val="17187019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smtClean="0"/>
              <a:t>Adult </a:t>
            </a:r>
            <a:r>
              <a:rPr lang="en-US" u="sng" dirty="0"/>
              <a:t>Smoking:</a:t>
            </a:r>
          </a:p>
        </p:txBody>
      </p:sp>
      <p:sp>
        <p:nvSpPr>
          <p:cNvPr id="7" name="Content Placeholder 6"/>
          <p:cNvSpPr>
            <a:spLocks noGrp="1"/>
          </p:cNvSpPr>
          <p:nvPr>
            <p:ph sz="half" idx="1"/>
          </p:nvPr>
        </p:nvSpPr>
        <p:spPr>
          <a:xfrm>
            <a:off x="3200400" y="1600206"/>
            <a:ext cx="4267200" cy="4525963"/>
          </a:xfrm>
        </p:spPr>
        <p:txBody>
          <a:bodyPr>
            <a:normAutofit/>
          </a:bodyPr>
          <a:lstStyle/>
          <a:p>
            <a:pPr marL="0" indent="0">
              <a:buNone/>
            </a:pPr>
            <a:r>
              <a:rPr lang="en-US" sz="4000" dirty="0" smtClean="0"/>
              <a:t>Linn: 20%</a:t>
            </a:r>
          </a:p>
          <a:p>
            <a:pPr marL="0" indent="0">
              <a:buNone/>
            </a:pPr>
            <a:r>
              <a:rPr lang="en-US" sz="4000" dirty="0" smtClean="0"/>
              <a:t>Benton: 11%</a:t>
            </a:r>
          </a:p>
          <a:p>
            <a:pPr marL="0" indent="0">
              <a:buNone/>
            </a:pPr>
            <a:r>
              <a:rPr lang="en-US" sz="4000" dirty="0" smtClean="0"/>
              <a:t>Lincoln: 24%</a:t>
            </a:r>
          </a:p>
          <a:p>
            <a:pPr marL="0" indent="0">
              <a:buNone/>
            </a:pPr>
            <a:r>
              <a:rPr lang="en-US" sz="4000" dirty="0" smtClean="0"/>
              <a:t>Oregon: 16%</a:t>
            </a:r>
            <a:endParaRPr lang="en-US" sz="4000" dirty="0"/>
          </a:p>
        </p:txBody>
      </p:sp>
    </p:spTree>
    <p:extLst>
      <p:ext uri="{BB962C8B-B14F-4D97-AF65-F5344CB8AC3E}">
        <p14:creationId xmlns:p14="http://schemas.microsoft.com/office/powerpoint/2010/main" val="26014990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8000" cy="1143000"/>
          </a:xfrm>
        </p:spPr>
        <p:txBody>
          <a:bodyPr>
            <a:normAutofit/>
          </a:bodyPr>
          <a:lstStyle/>
          <a:p>
            <a:r>
              <a:rPr lang="en-US" b="1" dirty="0" smtClean="0"/>
              <a:t>WNHS’ Smoke Free Housing </a:t>
            </a:r>
            <a:endParaRPr lang="en-US"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6" y="5334012"/>
            <a:ext cx="2722145" cy="1207019"/>
          </a:xfrm>
          <a:prstGeom prst="rect">
            <a:avLst/>
          </a:prstGeom>
        </p:spPr>
      </p:pic>
      <p:sp>
        <p:nvSpPr>
          <p:cNvPr id="3" name="Content Placeholder 2"/>
          <p:cNvSpPr>
            <a:spLocks noGrp="1"/>
          </p:cNvSpPr>
          <p:nvPr>
            <p:ph idx="1"/>
          </p:nvPr>
        </p:nvSpPr>
        <p:spPr/>
        <p:txBody>
          <a:bodyPr>
            <a:normAutofit/>
          </a:bodyPr>
          <a:lstStyle/>
          <a:p>
            <a:pPr marL="0" indent="0" algn="ctr">
              <a:buNone/>
            </a:pPr>
            <a:endParaRPr lang="en-US" sz="4800" dirty="0" smtClean="0">
              <a:hlinkClick r:id="rId3"/>
            </a:endParaRPr>
          </a:p>
          <a:p>
            <a:pPr marL="0" indent="0" algn="ctr">
              <a:buNone/>
            </a:pPr>
            <a:r>
              <a:rPr lang="en-US" sz="4800" dirty="0" smtClean="0">
                <a:hlinkClick r:id="rId3"/>
              </a:rPr>
              <a:t>Video</a:t>
            </a:r>
            <a:endParaRPr lang="en-US" sz="4800" dirty="0"/>
          </a:p>
        </p:txBody>
      </p:sp>
    </p:spTree>
    <p:extLst>
      <p:ext uri="{BB962C8B-B14F-4D97-AF65-F5344CB8AC3E}">
        <p14:creationId xmlns:p14="http://schemas.microsoft.com/office/powerpoint/2010/main" val="32402883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1"/>
            <a:ext cx="8229600" cy="4754563"/>
          </a:xfrm>
        </p:spPr>
        <p:txBody>
          <a:bodyPr>
            <a:normAutofit/>
          </a:bodyPr>
          <a:lstStyle/>
          <a:p>
            <a:r>
              <a:rPr lang="en-US" sz="3000" dirty="0" smtClean="0"/>
              <a:t>WNHS properties would not have gone smoke free without the support from public health staff. </a:t>
            </a:r>
          </a:p>
          <a:p>
            <a:r>
              <a:rPr lang="en-US" sz="3000" dirty="0" smtClean="0"/>
              <a:t>Health </a:t>
            </a:r>
            <a:r>
              <a:rPr lang="en-US" sz="3000" dirty="0"/>
              <a:t>d</a:t>
            </a:r>
            <a:r>
              <a:rPr lang="en-US" sz="3000" dirty="0" smtClean="0"/>
              <a:t>ept staff provided a trusted partnership and tools to help make the policy change. </a:t>
            </a:r>
          </a:p>
          <a:p>
            <a:r>
              <a:rPr lang="en-US" sz="3000" dirty="0" smtClean="0"/>
              <a:t>Education was essential and resources for residents to quit are necessary. </a:t>
            </a:r>
          </a:p>
          <a:p>
            <a:r>
              <a:rPr lang="en-US" sz="3000" dirty="0" smtClean="0"/>
              <a:t>Policy change takes time.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6" y="5334012"/>
            <a:ext cx="2722145" cy="1207019"/>
          </a:xfrm>
          <a:prstGeom prst="rect">
            <a:avLst/>
          </a:prstGeom>
        </p:spPr>
      </p:pic>
    </p:spTree>
    <p:extLst>
      <p:ext uri="{BB962C8B-B14F-4D97-AF65-F5344CB8AC3E}">
        <p14:creationId xmlns:p14="http://schemas.microsoft.com/office/powerpoint/2010/main" val="9259797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2338" y="1420746"/>
            <a:ext cx="4060996" cy="2712540"/>
          </a:xfrm>
        </p:spPr>
      </p:pic>
      <p:sp>
        <p:nvSpPr>
          <p:cNvPr id="6" name="Title 5"/>
          <p:cNvSpPr>
            <a:spLocks noGrp="1"/>
          </p:cNvSpPr>
          <p:nvPr>
            <p:ph type="title"/>
          </p:nvPr>
        </p:nvSpPr>
        <p:spPr/>
        <p:txBody>
          <a:bodyPr/>
          <a:lstStyle/>
          <a:p>
            <a:r>
              <a:rPr lang="en-US" sz="2400" dirty="0" smtClean="0"/>
              <a:t>Healthier Communities:  Alexander Court and Seavey Meadows</a:t>
            </a:r>
            <a:endParaRPr lang="en-US" sz="2400" dirty="0"/>
          </a:p>
        </p:txBody>
      </p:sp>
      <p:sp>
        <p:nvSpPr>
          <p:cNvPr id="5" name="Slide Number Placeholder 4"/>
          <p:cNvSpPr>
            <a:spLocks noGrp="1"/>
          </p:cNvSpPr>
          <p:nvPr>
            <p:ph type="sldNum" sz="quarter" idx="12"/>
          </p:nvPr>
        </p:nvSpPr>
        <p:spPr/>
        <p:txBody>
          <a:bodyPr/>
          <a:lstStyle/>
          <a:p>
            <a:pPr>
              <a:defRPr/>
            </a:pPr>
            <a:fld id="{14C078FE-6CB4-4B45-8620-97111F0D4721}" type="slidenum">
              <a:rPr lang="en-US" altLang="en-US" smtClean="0"/>
              <a:pPr>
                <a:defRPr/>
              </a:pPr>
              <a:t>24</a:t>
            </a:fld>
            <a:endParaRPr lang="en-US" alt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4346123"/>
            <a:ext cx="2692400" cy="17901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306" y="647114"/>
            <a:ext cx="2297294" cy="345513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92" y="1420758"/>
            <a:ext cx="1884674" cy="283454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265" y="4341383"/>
            <a:ext cx="3068714" cy="1794900"/>
          </a:xfrm>
          <a:prstGeom prst="rect">
            <a:avLst/>
          </a:prstGeom>
        </p:spPr>
      </p:pic>
    </p:spTree>
    <p:extLst>
      <p:ext uri="{BB962C8B-B14F-4D97-AF65-F5344CB8AC3E}">
        <p14:creationId xmlns:p14="http://schemas.microsoft.com/office/powerpoint/2010/main" val="20663203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6" y="574551"/>
            <a:ext cx="8458199" cy="565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7079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800" dirty="0" smtClean="0">
                <a:solidFill>
                  <a:srgbClr val="663300"/>
                </a:solidFill>
              </a:rPr>
              <a:t>Building Partnerships &amp; Community Engagement in Jackson County</a:t>
            </a:r>
            <a:endParaRPr lang="en-US" sz="4800" dirty="0">
              <a:solidFill>
                <a:srgbClr val="663300"/>
              </a:solidFill>
            </a:endParaRPr>
          </a:p>
        </p:txBody>
      </p:sp>
      <p:sp>
        <p:nvSpPr>
          <p:cNvPr id="3" name="Subtitle 2"/>
          <p:cNvSpPr>
            <a:spLocks noGrp="1"/>
          </p:cNvSpPr>
          <p:nvPr>
            <p:ph type="subTitle" idx="1"/>
          </p:nvPr>
        </p:nvSpPr>
        <p:spPr/>
        <p:txBody>
          <a:bodyPr/>
          <a:lstStyle/>
          <a:p>
            <a:pPr algn="ctr"/>
            <a:r>
              <a:rPr lang="en-US" dirty="0" smtClean="0"/>
              <a:t>A Regional Health Equity Coalition’s Journey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035" y="0"/>
            <a:ext cx="2758966" cy="2414490"/>
          </a:xfrm>
          <a:prstGeom prst="rect">
            <a:avLst/>
          </a:prstGeom>
        </p:spPr>
      </p:pic>
    </p:spTree>
    <p:extLst>
      <p:ext uri="{BB962C8B-B14F-4D97-AF65-F5344CB8AC3E}">
        <p14:creationId xmlns:p14="http://schemas.microsoft.com/office/powerpoint/2010/main" val="1350251595"/>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1" y="223557"/>
            <a:ext cx="6058688" cy="1668321"/>
          </a:xfrm>
        </p:spPr>
        <p:txBody>
          <a:bodyPr>
            <a:noAutofit/>
          </a:bodyPr>
          <a:lstStyle/>
          <a:p>
            <a:r>
              <a:rPr lang="en-US" sz="3600" i="1" dirty="0" smtClean="0">
                <a:solidFill>
                  <a:srgbClr val="663300"/>
                </a:solidFill>
                <a:latin typeface="Courier New" pitchFamily="49" charset="0"/>
                <a:cs typeface="Courier New" pitchFamily="49" charset="0"/>
              </a:rPr>
              <a:t>Who We Are:</a:t>
            </a:r>
            <a:r>
              <a:rPr lang="en-US" sz="4400" b="1" dirty="0" smtClean="0">
                <a:solidFill>
                  <a:srgbClr val="663300"/>
                </a:solidFill>
                <a:latin typeface="Courier New" pitchFamily="49" charset="0"/>
                <a:cs typeface="Courier New" pitchFamily="49" charset="0"/>
              </a:rPr>
              <a:t/>
            </a:r>
            <a:br>
              <a:rPr lang="en-US" sz="4400" b="1" dirty="0" smtClean="0">
                <a:solidFill>
                  <a:srgbClr val="663300"/>
                </a:solidFill>
                <a:latin typeface="Courier New" pitchFamily="49" charset="0"/>
                <a:cs typeface="Courier New" pitchFamily="49" charset="0"/>
              </a:rPr>
            </a:br>
            <a:r>
              <a:rPr lang="en-US" sz="4400" b="1" dirty="0" smtClean="0">
                <a:solidFill>
                  <a:srgbClr val="663300"/>
                </a:solidFill>
                <a:latin typeface="Courier New" pitchFamily="49" charset="0"/>
                <a:cs typeface="Courier New" pitchFamily="49" charset="0"/>
              </a:rPr>
              <a:t>	  </a:t>
            </a:r>
            <a:r>
              <a:rPr lang="en-US" b="1" dirty="0" smtClean="0">
                <a:solidFill>
                  <a:srgbClr val="800000"/>
                </a:solidFill>
                <a:latin typeface="Courier New" pitchFamily="49" charset="0"/>
                <a:cs typeface="Courier New" pitchFamily="49" charset="0"/>
              </a:rPr>
              <a:t>SO HEALTH-E</a:t>
            </a:r>
            <a:r>
              <a:rPr lang="en-US" sz="4400" b="1" dirty="0" smtClean="0">
                <a:solidFill>
                  <a:srgbClr val="00B050"/>
                </a:solidFill>
                <a:latin typeface="Courier New" pitchFamily="49" charset="0"/>
                <a:cs typeface="Courier New" pitchFamily="49" charset="0"/>
              </a:rPr>
              <a:t/>
            </a:r>
            <a:br>
              <a:rPr lang="en-US" sz="4400" b="1" dirty="0" smtClean="0">
                <a:solidFill>
                  <a:srgbClr val="00B050"/>
                </a:solidFill>
                <a:latin typeface="Courier New" pitchFamily="49" charset="0"/>
                <a:cs typeface="Courier New" pitchFamily="49" charset="0"/>
              </a:rPr>
            </a:br>
            <a:r>
              <a:rPr lang="en-US" sz="4400" b="1" dirty="0" smtClean="0">
                <a:solidFill>
                  <a:srgbClr val="00B050"/>
                </a:solidFill>
                <a:latin typeface="Courier New" pitchFamily="49" charset="0"/>
                <a:cs typeface="Courier New" pitchFamily="49" charset="0"/>
              </a:rPr>
              <a:t>	</a:t>
            </a:r>
            <a:r>
              <a:rPr lang="en-US" sz="2800" i="1" dirty="0" smtClean="0">
                <a:solidFill>
                  <a:srgbClr val="00B050"/>
                </a:solidFill>
                <a:latin typeface="+mn-lt"/>
                <a:cs typeface="Courier New" pitchFamily="49" charset="0"/>
              </a:rPr>
              <a:t>Southern Oregon Health Equity Coalition</a:t>
            </a:r>
            <a:endParaRPr lang="en-US" sz="2800" b="1" i="1" dirty="0">
              <a:solidFill>
                <a:srgbClr val="00B050"/>
              </a:solidFill>
              <a:latin typeface="Courier New" pitchFamily="49" charset="0"/>
              <a:cs typeface="Courier New" pitchFamily="49" charset="0"/>
            </a:endParaRPr>
          </a:p>
        </p:txBody>
      </p:sp>
      <p:sp>
        <p:nvSpPr>
          <p:cNvPr id="3" name="Content Placeholder 2"/>
          <p:cNvSpPr>
            <a:spLocks noGrp="1"/>
          </p:cNvSpPr>
          <p:nvPr>
            <p:ph idx="1"/>
          </p:nvPr>
        </p:nvSpPr>
        <p:spPr/>
        <p:txBody>
          <a:bodyPr/>
          <a:lstStyle/>
          <a:p>
            <a:r>
              <a:rPr lang="en-US" dirty="0"/>
              <a:t/>
            </a:r>
            <a:br>
              <a:rPr lang="en-US" dirty="0"/>
            </a:br>
            <a:endParaRPr lang="en-US" dirty="0"/>
          </a:p>
          <a:p>
            <a:r>
              <a:rPr lang="en-US"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1655" y="104345"/>
            <a:ext cx="1765739" cy="154527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7975" b="-1"/>
          <a:stretch/>
        </p:blipFill>
        <p:spPr>
          <a:xfrm>
            <a:off x="229192" y="4096512"/>
            <a:ext cx="1528976" cy="7188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086" y="4230036"/>
            <a:ext cx="1100291" cy="120031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843" y="5194584"/>
            <a:ext cx="2223784" cy="108219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7792" y="3215845"/>
            <a:ext cx="2467303" cy="51666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4839" y="3613229"/>
            <a:ext cx="1621858" cy="117173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159" y="5091413"/>
            <a:ext cx="1484183" cy="106109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027" y="2151078"/>
            <a:ext cx="2648607" cy="690113"/>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1973" y="2110848"/>
            <a:ext cx="2355494" cy="986117"/>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75705" y="4190555"/>
            <a:ext cx="972723" cy="1482244"/>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4292" y="5624095"/>
            <a:ext cx="2986577" cy="59498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28786" y="4060698"/>
            <a:ext cx="816363" cy="1323500"/>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634" y="1756139"/>
            <a:ext cx="1884677" cy="1334767"/>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5399" y="3279110"/>
            <a:ext cx="892697" cy="1955042"/>
          </a:xfrm>
          <a:prstGeom prst="rect">
            <a:avLst/>
          </a:prstGeom>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2671" y="2988214"/>
            <a:ext cx="959844" cy="1032092"/>
          </a:xfrm>
          <a:prstGeom prst="rect">
            <a:avLst/>
          </a:prstGeom>
        </p:spPr>
      </p:pic>
    </p:spTree>
    <p:extLst>
      <p:ext uri="{BB962C8B-B14F-4D97-AF65-F5344CB8AC3E}">
        <p14:creationId xmlns:p14="http://schemas.microsoft.com/office/powerpoint/2010/main" val="16423389"/>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5444360"/>
            <a:ext cx="1917092" cy="895166"/>
            <a:chOff x="9181704" y="5321622"/>
            <a:chExt cx="2906599" cy="1017904"/>
          </a:xfrm>
        </p:grpSpPr>
        <p:pic>
          <p:nvPicPr>
            <p:cNvPr id="3" name="Picture 2" descr="SO Health E Tree.jpg"/>
            <p:cNvPicPr>
              <a:picLocks noChangeAspect="1"/>
            </p:cNvPicPr>
            <p:nvPr/>
          </p:nvPicPr>
          <p:blipFill>
            <a:blip r:embed="rId3"/>
            <a:stretch>
              <a:fillRect/>
            </a:stretch>
          </p:blipFill>
          <p:spPr>
            <a:xfrm>
              <a:off x="9181704" y="5321622"/>
              <a:ext cx="974103" cy="1017904"/>
            </a:xfrm>
            <a:prstGeom prst="rect">
              <a:avLst/>
            </a:prstGeom>
          </p:spPr>
        </p:pic>
        <p:pic>
          <p:nvPicPr>
            <p:cNvPr id="5" name="Picture 4" descr="SO Health E script.jpg"/>
            <p:cNvPicPr>
              <a:picLocks noChangeAspect="1"/>
            </p:cNvPicPr>
            <p:nvPr/>
          </p:nvPicPr>
          <p:blipFill>
            <a:blip r:embed="rId4"/>
            <a:stretch>
              <a:fillRect/>
            </a:stretch>
          </p:blipFill>
          <p:spPr>
            <a:xfrm>
              <a:off x="9927742" y="5825675"/>
              <a:ext cx="2160561" cy="496409"/>
            </a:xfrm>
            <a:prstGeom prst="rect">
              <a:avLst/>
            </a:prstGeom>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281" y="472440"/>
            <a:ext cx="5333439" cy="5090160"/>
          </a:xfrm>
          <a:prstGeom prst="rect">
            <a:avLst/>
          </a:prstGeom>
        </p:spPr>
      </p:pic>
    </p:spTree>
    <p:extLst>
      <p:ext uri="{BB962C8B-B14F-4D97-AF65-F5344CB8AC3E}">
        <p14:creationId xmlns:p14="http://schemas.microsoft.com/office/powerpoint/2010/main" val="1732346619"/>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400" b="1" dirty="0" smtClean="0">
                <a:solidFill>
                  <a:srgbClr val="663300"/>
                </a:solidFill>
                <a:latin typeface="Courier New" pitchFamily="49" charset="0"/>
                <a:cs typeface="Courier New" pitchFamily="49" charset="0"/>
              </a:rPr>
              <a:t>Initial Steps</a:t>
            </a:r>
            <a:endParaRPr lang="en-US" sz="5400" b="1" dirty="0">
              <a:solidFill>
                <a:srgbClr val="663300"/>
              </a:solidFill>
              <a:latin typeface="Courier New" pitchFamily="49" charset="0"/>
              <a:cs typeface="Courier New" pitchFamily="49" charset="0"/>
            </a:endParaRPr>
          </a:p>
        </p:txBody>
      </p:sp>
      <p:sp>
        <p:nvSpPr>
          <p:cNvPr id="2" name="Text Placeholder 1"/>
          <p:cNvSpPr>
            <a:spLocks noGrp="1"/>
          </p:cNvSpPr>
          <p:nvPr>
            <p:ph type="body" idx="1"/>
          </p:nvPr>
        </p:nvSpPr>
        <p:spPr>
          <a:xfrm>
            <a:off x="822960" y="2760449"/>
            <a:ext cx="3703320" cy="736282"/>
          </a:xfrm>
        </p:spPr>
        <p:txBody>
          <a:bodyPr>
            <a:noAutofit/>
          </a:bodyPr>
          <a:lstStyle/>
          <a:p>
            <a:pPr algn="ctr"/>
            <a:r>
              <a:rPr lang="en-US" sz="4000" dirty="0" smtClean="0"/>
              <a:t>What are the problems?</a:t>
            </a:r>
            <a:endParaRPr lang="en-US" sz="4000" dirty="0"/>
          </a:p>
        </p:txBody>
      </p:sp>
      <p:sp>
        <p:nvSpPr>
          <p:cNvPr id="8" name="Text Placeholder 7"/>
          <p:cNvSpPr>
            <a:spLocks noGrp="1"/>
          </p:cNvSpPr>
          <p:nvPr>
            <p:ph type="body" sz="quarter" idx="3"/>
          </p:nvPr>
        </p:nvSpPr>
        <p:spPr>
          <a:xfrm>
            <a:off x="4663440" y="3991369"/>
            <a:ext cx="3703320" cy="736282"/>
          </a:xfrm>
        </p:spPr>
        <p:txBody>
          <a:bodyPr>
            <a:noAutofit/>
          </a:bodyPr>
          <a:lstStyle/>
          <a:p>
            <a:pPr algn="ctr"/>
            <a:r>
              <a:rPr lang="en-US" sz="3600" dirty="0" smtClean="0"/>
              <a:t>Who/what is working to fix them?</a:t>
            </a:r>
            <a:endParaRPr lang="en-US" sz="3600" dirty="0"/>
          </a:p>
        </p:txBody>
      </p:sp>
      <p:grpSp>
        <p:nvGrpSpPr>
          <p:cNvPr id="6" name="Group 5"/>
          <p:cNvGrpSpPr/>
          <p:nvPr/>
        </p:nvGrpSpPr>
        <p:grpSpPr>
          <a:xfrm>
            <a:off x="1" y="5444360"/>
            <a:ext cx="1917092" cy="895166"/>
            <a:chOff x="9181704" y="5321622"/>
            <a:chExt cx="2906599" cy="1017904"/>
          </a:xfrm>
        </p:grpSpPr>
        <p:pic>
          <p:nvPicPr>
            <p:cNvPr id="3" name="Picture 2" descr="SO Health E Tree.jpg"/>
            <p:cNvPicPr>
              <a:picLocks noChangeAspect="1"/>
            </p:cNvPicPr>
            <p:nvPr/>
          </p:nvPicPr>
          <p:blipFill>
            <a:blip r:embed="rId3"/>
            <a:stretch>
              <a:fillRect/>
            </a:stretch>
          </p:blipFill>
          <p:spPr>
            <a:xfrm>
              <a:off x="9181704" y="5321622"/>
              <a:ext cx="974103" cy="1017904"/>
            </a:xfrm>
            <a:prstGeom prst="rect">
              <a:avLst/>
            </a:prstGeom>
          </p:spPr>
        </p:pic>
        <p:pic>
          <p:nvPicPr>
            <p:cNvPr id="5" name="Picture 4" descr="SO Health E script.jpg"/>
            <p:cNvPicPr>
              <a:picLocks noChangeAspect="1"/>
            </p:cNvPicPr>
            <p:nvPr/>
          </p:nvPicPr>
          <p:blipFill>
            <a:blip r:embed="rId4"/>
            <a:stretch>
              <a:fillRect/>
            </a:stretch>
          </p:blipFill>
          <p:spPr>
            <a:xfrm>
              <a:off x="9927742" y="5825675"/>
              <a:ext cx="2160561" cy="496409"/>
            </a:xfrm>
            <a:prstGeom prst="rect">
              <a:avLst/>
            </a:prstGeom>
          </p:spPr>
        </p:pic>
      </p:grpSp>
    </p:spTree>
    <p:extLst>
      <p:ext uri="{BB962C8B-B14F-4D97-AF65-F5344CB8AC3E}">
        <p14:creationId xmlns:p14="http://schemas.microsoft.com/office/powerpoint/2010/main" val="1369069128"/>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199"/>
            <a:ext cx="8229600" cy="4175125"/>
          </a:xfrm>
        </p:spPr>
        <p:txBody>
          <a:bodyPr/>
          <a:lstStyle/>
          <a:p>
            <a:pPr>
              <a:buNone/>
            </a:pPr>
            <a:r>
              <a:rPr lang="en-US" b="1" dirty="0" smtClean="0"/>
              <a:t>Vision</a:t>
            </a:r>
          </a:p>
          <a:p>
            <a:r>
              <a:rPr lang="en-US" sz="2400" i="1" dirty="0"/>
              <a:t>All people, communities and cultures co-creating and enjoying a healthy Oregon.</a:t>
            </a:r>
          </a:p>
          <a:p>
            <a:pPr>
              <a:buNone/>
            </a:pPr>
            <a:endParaRPr lang="en-US" b="1" dirty="0" smtClean="0"/>
          </a:p>
          <a:p>
            <a:pPr>
              <a:buNone/>
            </a:pPr>
            <a:r>
              <a:rPr lang="en-US" b="1" dirty="0" smtClean="0"/>
              <a:t>Mission</a:t>
            </a:r>
          </a:p>
          <a:p>
            <a:r>
              <a:rPr lang="en-US" sz="2400" i="1" dirty="0" smtClean="0"/>
              <a:t>To engage and align diverse community voices and the Oregon Health Authority to assure the elimination of avoidable health gaps and promote optimal health in Oregon.</a:t>
            </a:r>
            <a:endParaRPr lang="en-US" sz="2400" i="1" dirty="0"/>
          </a:p>
        </p:txBody>
      </p:sp>
      <p:pic>
        <p:nvPicPr>
          <p:cNvPr id="4" name="Picture 3" descr="OEI-OHAlogo_sm.jpg"/>
          <p:cNvPicPr>
            <a:picLocks noChangeAspect="1"/>
          </p:cNvPicPr>
          <p:nvPr/>
        </p:nvPicPr>
        <p:blipFill rotWithShape="1">
          <a:blip r:embed="rId3" cstate="print">
            <a:clrChange>
              <a:clrFrom>
                <a:srgbClr val="FDFDFD"/>
              </a:clrFrom>
              <a:clrTo>
                <a:srgbClr val="FDFDFD">
                  <a:alpha val="0"/>
                </a:srgbClr>
              </a:clrTo>
            </a:clrChange>
          </a:blip>
          <a:srcRect l="40286"/>
          <a:stretch/>
        </p:blipFill>
        <p:spPr>
          <a:xfrm>
            <a:off x="2275116" y="533399"/>
            <a:ext cx="4550229" cy="1277651"/>
          </a:xfrm>
          <a:prstGeom prst="rect">
            <a:avLst/>
          </a:prstGeom>
        </p:spPr>
      </p:pic>
    </p:spTree>
    <p:extLst>
      <p:ext uri="{BB962C8B-B14F-4D97-AF65-F5344CB8AC3E}">
        <p14:creationId xmlns:p14="http://schemas.microsoft.com/office/powerpoint/2010/main" val="4616560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4294967295"/>
          </p:nvPr>
        </p:nvSpPr>
        <p:spPr>
          <a:xfrm>
            <a:off x="1463921" y="844428"/>
            <a:ext cx="7602141" cy="4005262"/>
          </a:xfrm>
        </p:spPr>
        <p:txBody>
          <a:bodyPr>
            <a:noAutofit/>
          </a:bodyPr>
          <a:lstStyle/>
          <a:p>
            <a:pPr>
              <a:buFont typeface="Wingdings" panose="05000000000000000000" pitchFamily="2" charset="2"/>
              <a:buChar char="§"/>
            </a:pPr>
            <a:r>
              <a:rPr lang="en-US" sz="3600" dirty="0" smtClean="0"/>
              <a:t>Clear charter outlining coalition work</a:t>
            </a:r>
          </a:p>
          <a:p>
            <a:pPr marL="0" indent="0">
              <a:buNone/>
            </a:pPr>
            <a:endParaRPr lang="en-US" sz="3600" dirty="0" smtClean="0"/>
          </a:p>
          <a:p>
            <a:pPr>
              <a:buFont typeface="Wingdings" panose="05000000000000000000" pitchFamily="2" charset="2"/>
              <a:buChar char="§"/>
            </a:pPr>
            <a:r>
              <a:rPr lang="en-US" sz="3600" dirty="0" smtClean="0"/>
              <a:t>Rotating facilitation of all meetings</a:t>
            </a:r>
          </a:p>
          <a:p>
            <a:pPr marL="0" indent="0">
              <a:buNone/>
            </a:pPr>
            <a:endParaRPr lang="en-US" sz="3600" dirty="0" smtClean="0"/>
          </a:p>
          <a:p>
            <a:pPr>
              <a:buFont typeface="Wingdings" panose="05000000000000000000" pitchFamily="2" charset="2"/>
              <a:buChar char="§"/>
            </a:pPr>
            <a:r>
              <a:rPr lang="en-US" sz="3600" dirty="0" smtClean="0"/>
              <a:t>Team building activity at every meeting</a:t>
            </a:r>
          </a:p>
          <a:p>
            <a:pPr marL="0" indent="0">
              <a:buNone/>
            </a:pPr>
            <a:endParaRPr lang="en-US" sz="3600" dirty="0" smtClean="0"/>
          </a:p>
          <a:p>
            <a:pPr>
              <a:buFont typeface="Wingdings" panose="05000000000000000000" pitchFamily="2" charset="2"/>
              <a:buChar char="§"/>
            </a:pPr>
            <a:r>
              <a:rPr lang="en-US" sz="3600" dirty="0" smtClean="0"/>
              <a:t>Discuss difficult topics together </a:t>
            </a:r>
          </a:p>
          <a:p>
            <a:endParaRPr lang="en-US" sz="3600" dirty="0" smtClean="0"/>
          </a:p>
          <a:p>
            <a:endParaRPr lang="en-US" sz="3600" dirty="0" smtClean="0"/>
          </a:p>
          <a:p>
            <a:endParaRPr lang="en-US" sz="3600" dirty="0"/>
          </a:p>
          <a:p>
            <a:endParaRPr lang="en-US" sz="2800" dirty="0" smtClean="0"/>
          </a:p>
          <a:p>
            <a:endParaRPr lang="en-US" sz="3600" dirty="0"/>
          </a:p>
          <a:p>
            <a:endParaRPr lang="en-US" sz="3600" dirty="0"/>
          </a:p>
        </p:txBody>
      </p:sp>
      <p:grpSp>
        <p:nvGrpSpPr>
          <p:cNvPr id="6" name="Group 5"/>
          <p:cNvGrpSpPr/>
          <p:nvPr/>
        </p:nvGrpSpPr>
        <p:grpSpPr>
          <a:xfrm>
            <a:off x="1" y="5444360"/>
            <a:ext cx="1917092" cy="895166"/>
            <a:chOff x="9181704" y="5321622"/>
            <a:chExt cx="2906599" cy="1017904"/>
          </a:xfrm>
        </p:grpSpPr>
        <p:pic>
          <p:nvPicPr>
            <p:cNvPr id="3" name="Picture 2" descr="SO Health E Tree.jpg"/>
            <p:cNvPicPr>
              <a:picLocks noChangeAspect="1"/>
            </p:cNvPicPr>
            <p:nvPr/>
          </p:nvPicPr>
          <p:blipFill>
            <a:blip r:embed="rId3"/>
            <a:stretch>
              <a:fillRect/>
            </a:stretch>
          </p:blipFill>
          <p:spPr>
            <a:xfrm>
              <a:off x="9181704" y="5321622"/>
              <a:ext cx="974103" cy="1017904"/>
            </a:xfrm>
            <a:prstGeom prst="rect">
              <a:avLst/>
            </a:prstGeom>
          </p:spPr>
        </p:pic>
        <p:pic>
          <p:nvPicPr>
            <p:cNvPr id="5" name="Picture 4" descr="SO Health E script.jpg"/>
            <p:cNvPicPr>
              <a:picLocks noChangeAspect="1"/>
            </p:cNvPicPr>
            <p:nvPr/>
          </p:nvPicPr>
          <p:blipFill>
            <a:blip r:embed="rId4"/>
            <a:stretch>
              <a:fillRect/>
            </a:stretch>
          </p:blipFill>
          <p:spPr>
            <a:xfrm>
              <a:off x="9927742" y="5825675"/>
              <a:ext cx="2160561" cy="496409"/>
            </a:xfrm>
            <a:prstGeom prst="rect">
              <a:avLst/>
            </a:prstGeom>
          </p:spPr>
        </p:pic>
      </p:grpSp>
    </p:spTree>
    <p:extLst>
      <p:ext uri="{BB962C8B-B14F-4D97-AF65-F5344CB8AC3E}">
        <p14:creationId xmlns:p14="http://schemas.microsoft.com/office/powerpoint/2010/main" val="1072098268"/>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16267"/>
            <a:ext cx="7543800" cy="1450757"/>
          </a:xfrm>
        </p:spPr>
        <p:txBody>
          <a:bodyPr>
            <a:normAutofit/>
          </a:bodyPr>
          <a:lstStyle/>
          <a:p>
            <a:pPr algn="ctr"/>
            <a:r>
              <a:rPr lang="en-US" sz="5400" b="1" dirty="0" smtClean="0">
                <a:solidFill>
                  <a:srgbClr val="663300"/>
                </a:solidFill>
                <a:latin typeface="Courier New" pitchFamily="49" charset="0"/>
                <a:cs typeface="Courier New" pitchFamily="49" charset="0"/>
              </a:rPr>
              <a:t>Coalition Work</a:t>
            </a:r>
            <a:endParaRPr lang="en-US" sz="5400" b="1" dirty="0">
              <a:solidFill>
                <a:srgbClr val="663300"/>
              </a:solidFill>
              <a:latin typeface="Courier New" pitchFamily="49" charset="0"/>
              <a:cs typeface="Courier New" pitchFamily="49" charset="0"/>
            </a:endParaRPr>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5525" y="2582863"/>
            <a:ext cx="3610754" cy="3378200"/>
          </a:xfrm>
        </p:spPr>
      </p:pic>
      <p:grpSp>
        <p:nvGrpSpPr>
          <p:cNvPr id="6" name="Group 5"/>
          <p:cNvGrpSpPr/>
          <p:nvPr/>
        </p:nvGrpSpPr>
        <p:grpSpPr>
          <a:xfrm>
            <a:off x="1" y="5444360"/>
            <a:ext cx="1917092" cy="895166"/>
            <a:chOff x="9181704" y="5321622"/>
            <a:chExt cx="2906599" cy="1017904"/>
          </a:xfrm>
        </p:grpSpPr>
        <p:pic>
          <p:nvPicPr>
            <p:cNvPr id="3" name="Picture 2" descr="SO Health E Tree.jpg"/>
            <p:cNvPicPr>
              <a:picLocks noChangeAspect="1"/>
            </p:cNvPicPr>
            <p:nvPr/>
          </p:nvPicPr>
          <p:blipFill>
            <a:blip r:embed="rId4"/>
            <a:stretch>
              <a:fillRect/>
            </a:stretch>
          </p:blipFill>
          <p:spPr>
            <a:xfrm>
              <a:off x="9181704" y="5321622"/>
              <a:ext cx="974103" cy="1017904"/>
            </a:xfrm>
            <a:prstGeom prst="rect">
              <a:avLst/>
            </a:prstGeom>
          </p:spPr>
        </p:pic>
        <p:pic>
          <p:nvPicPr>
            <p:cNvPr id="5" name="Picture 4" descr="SO Health E script.jpg"/>
            <p:cNvPicPr>
              <a:picLocks noChangeAspect="1"/>
            </p:cNvPicPr>
            <p:nvPr/>
          </p:nvPicPr>
          <p:blipFill>
            <a:blip r:embed="rId5"/>
            <a:stretch>
              <a:fillRect/>
            </a:stretch>
          </p:blipFill>
          <p:spPr>
            <a:xfrm>
              <a:off x="9927742" y="5825675"/>
              <a:ext cx="2160561" cy="496409"/>
            </a:xfrm>
            <a:prstGeom prst="rect">
              <a:avLst/>
            </a:prstGeom>
          </p:spPr>
        </p:pic>
      </p:grpSp>
      <p:pic>
        <p:nvPicPr>
          <p:cNvPr id="15" name="Content Placeholder 14"/>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879623" y="2582863"/>
            <a:ext cx="3487138" cy="3378200"/>
          </a:xfrm>
        </p:spPr>
      </p:pic>
    </p:spTree>
    <p:extLst>
      <p:ext uri="{BB962C8B-B14F-4D97-AF65-F5344CB8AC3E}">
        <p14:creationId xmlns:p14="http://schemas.microsoft.com/office/powerpoint/2010/main" val="3165944170"/>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5400" b="1" dirty="0" smtClean="0">
                <a:solidFill>
                  <a:srgbClr val="663300"/>
                </a:solidFill>
                <a:latin typeface="Courier New" pitchFamily="49" charset="0"/>
                <a:cs typeface="Courier New" pitchFamily="49" charset="0"/>
              </a:rPr>
              <a:t>Leverage Coalition Champions</a:t>
            </a:r>
            <a:endParaRPr lang="en-US" sz="5400" b="1" dirty="0">
              <a:solidFill>
                <a:srgbClr val="663300"/>
              </a:solidFill>
              <a:latin typeface="Courier New" pitchFamily="49" charset="0"/>
              <a:cs typeface="Courier New" pitchFamily="49" charset="0"/>
            </a:endParaRPr>
          </a:p>
        </p:txBody>
      </p:sp>
      <p:grpSp>
        <p:nvGrpSpPr>
          <p:cNvPr id="6" name="Group 5"/>
          <p:cNvGrpSpPr/>
          <p:nvPr/>
        </p:nvGrpSpPr>
        <p:grpSpPr>
          <a:xfrm>
            <a:off x="1" y="5444360"/>
            <a:ext cx="1917092" cy="895166"/>
            <a:chOff x="9181704" y="5321622"/>
            <a:chExt cx="2906599" cy="1017904"/>
          </a:xfrm>
        </p:grpSpPr>
        <p:pic>
          <p:nvPicPr>
            <p:cNvPr id="3" name="Picture 2" descr="SO Health E Tree.jpg"/>
            <p:cNvPicPr>
              <a:picLocks noChangeAspect="1"/>
            </p:cNvPicPr>
            <p:nvPr/>
          </p:nvPicPr>
          <p:blipFill>
            <a:blip r:embed="rId3"/>
            <a:stretch>
              <a:fillRect/>
            </a:stretch>
          </p:blipFill>
          <p:spPr>
            <a:xfrm>
              <a:off x="9181704" y="5321622"/>
              <a:ext cx="974103" cy="1017904"/>
            </a:xfrm>
            <a:prstGeom prst="rect">
              <a:avLst/>
            </a:prstGeom>
          </p:spPr>
        </p:pic>
        <p:pic>
          <p:nvPicPr>
            <p:cNvPr id="5" name="Picture 4" descr="SO Health E script.jpg"/>
            <p:cNvPicPr>
              <a:picLocks noChangeAspect="1"/>
            </p:cNvPicPr>
            <p:nvPr/>
          </p:nvPicPr>
          <p:blipFill>
            <a:blip r:embed="rId4"/>
            <a:stretch>
              <a:fillRect/>
            </a:stretch>
          </p:blipFill>
          <p:spPr>
            <a:xfrm>
              <a:off x="9927742" y="5825675"/>
              <a:ext cx="2160561" cy="496409"/>
            </a:xfrm>
            <a:prstGeom prst="rect">
              <a:avLst/>
            </a:prstGeom>
          </p:spPr>
        </p:pic>
      </p:grpSp>
      <p:pic>
        <p:nvPicPr>
          <p:cNvPr id="10" name="Content Placeholder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86100" y="1846266"/>
            <a:ext cx="3017044" cy="4022725"/>
          </a:xfrm>
        </p:spPr>
      </p:pic>
    </p:spTree>
    <p:extLst>
      <p:ext uri="{BB962C8B-B14F-4D97-AF65-F5344CB8AC3E}">
        <p14:creationId xmlns:p14="http://schemas.microsoft.com/office/powerpoint/2010/main" val="1263486537"/>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t>My Top 10 Recommendations</a:t>
            </a:r>
            <a:endParaRPr lang="en-US" dirty="0"/>
          </a:p>
        </p:txBody>
      </p:sp>
      <p:sp>
        <p:nvSpPr>
          <p:cNvPr id="11" name="Content Placeholder 10"/>
          <p:cNvSpPr>
            <a:spLocks noGrp="1"/>
          </p:cNvSpPr>
          <p:nvPr>
            <p:ph idx="1"/>
          </p:nvPr>
        </p:nvSpPr>
        <p:spPr/>
        <p:txBody>
          <a:bodyPr>
            <a:normAutofit fontScale="92500" lnSpcReduction="20000"/>
          </a:bodyPr>
          <a:lstStyle/>
          <a:p>
            <a:pPr marL="457200" indent="-457200">
              <a:buAutoNum type="arabicParenR"/>
            </a:pPr>
            <a:r>
              <a:rPr lang="en-US" dirty="0" smtClean="0"/>
              <a:t>Hire staff </a:t>
            </a:r>
          </a:p>
          <a:p>
            <a:pPr marL="457200" indent="-457200">
              <a:buAutoNum type="arabicParenR"/>
            </a:pPr>
            <a:r>
              <a:rPr lang="en-US" dirty="0" smtClean="0"/>
              <a:t>Assess community needs</a:t>
            </a:r>
          </a:p>
          <a:p>
            <a:pPr marL="457200" indent="-457200">
              <a:buAutoNum type="arabicParenR"/>
            </a:pPr>
            <a:r>
              <a:rPr lang="en-US" dirty="0" smtClean="0"/>
              <a:t>Determine the organizations working to answer those needs </a:t>
            </a:r>
          </a:p>
          <a:p>
            <a:pPr marL="457200" indent="-457200">
              <a:buAutoNum type="arabicParenR"/>
            </a:pPr>
            <a:r>
              <a:rPr lang="en-US" dirty="0" smtClean="0"/>
              <a:t>Create a working group with cross sectoral champions</a:t>
            </a:r>
          </a:p>
          <a:p>
            <a:pPr marL="457200" indent="-457200">
              <a:buAutoNum type="arabicParenR"/>
            </a:pPr>
            <a:r>
              <a:rPr lang="en-US" dirty="0" smtClean="0"/>
              <a:t>Mirror the demographics of your community in your work group</a:t>
            </a:r>
          </a:p>
          <a:p>
            <a:pPr marL="457200" indent="-457200">
              <a:buAutoNum type="arabicParenR"/>
            </a:pPr>
            <a:r>
              <a:rPr lang="en-US" dirty="0" smtClean="0"/>
              <a:t>Create a shared agenda, mission, and vision </a:t>
            </a:r>
          </a:p>
          <a:p>
            <a:pPr marL="457200" indent="-457200">
              <a:buAutoNum type="arabicParenR"/>
            </a:pPr>
            <a:r>
              <a:rPr lang="en-US" dirty="0" smtClean="0"/>
              <a:t>Agree on a charter </a:t>
            </a:r>
          </a:p>
          <a:p>
            <a:pPr marL="457200" indent="-457200">
              <a:buAutoNum type="arabicParenR"/>
            </a:pPr>
            <a:r>
              <a:rPr lang="en-US" dirty="0" smtClean="0"/>
              <a:t>Build trust via team building or group trainings</a:t>
            </a:r>
          </a:p>
          <a:p>
            <a:pPr marL="457200" indent="-457200">
              <a:buAutoNum type="arabicParenR"/>
            </a:pPr>
            <a:r>
              <a:rPr lang="en-US" dirty="0" smtClean="0"/>
              <a:t>Leverage your champions </a:t>
            </a:r>
          </a:p>
          <a:p>
            <a:pPr marL="457200" indent="-457200">
              <a:buFont typeface="Calibri" panose="020F0502020204030204" pitchFamily="34" charset="0"/>
              <a:buAutoNum type="arabicParenR"/>
            </a:pPr>
            <a:r>
              <a:rPr lang="en-US" dirty="0"/>
              <a:t>Maintain transparency in </a:t>
            </a:r>
            <a:r>
              <a:rPr lang="en-US" dirty="0" smtClean="0"/>
              <a:t>everything</a:t>
            </a:r>
          </a:p>
          <a:p>
            <a:pPr marL="457200" indent="-457200">
              <a:buAutoNum type="arabicParenR"/>
            </a:pPr>
            <a:endParaRPr lang="en-US" dirty="0" smtClean="0"/>
          </a:p>
          <a:p>
            <a:pPr marL="457200" indent="-457200">
              <a:buAutoNum type="arabicParenR"/>
            </a:pPr>
            <a:endParaRPr lang="en-US" dirty="0" smtClean="0"/>
          </a:p>
          <a:p>
            <a:pPr marL="457200" indent="-457200">
              <a:buAutoNum type="arabicParenR"/>
            </a:pPr>
            <a:endParaRPr lang="en-US" dirty="0" smtClean="0"/>
          </a:p>
        </p:txBody>
      </p:sp>
    </p:spTree>
    <p:extLst>
      <p:ext uri="{BB962C8B-B14F-4D97-AF65-F5344CB8AC3E}">
        <p14:creationId xmlns:p14="http://schemas.microsoft.com/office/powerpoint/2010/main" val="1951504609"/>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82513" y="1471619"/>
            <a:ext cx="7543800" cy="3567112"/>
          </a:xfrm>
        </p:spPr>
        <p:txBody>
          <a:bodyPr>
            <a:noAutofit/>
          </a:bodyPr>
          <a:lstStyle/>
          <a:p>
            <a:pPr algn="ctr"/>
            <a:r>
              <a:rPr lang="en-US" sz="4400" dirty="0" smtClean="0">
                <a:solidFill>
                  <a:schemeClr val="accent1">
                    <a:lumMod val="50000"/>
                  </a:schemeClr>
                </a:solidFill>
              </a:rPr>
              <a:t>Jennifer Ware</a:t>
            </a:r>
            <a:r>
              <a:rPr lang="en-US" sz="4400" dirty="0" smtClean="0">
                <a:solidFill>
                  <a:srgbClr val="663300"/>
                </a:solidFill>
              </a:rPr>
              <a:t/>
            </a:r>
            <a:br>
              <a:rPr lang="en-US" sz="4400" dirty="0" smtClean="0">
                <a:solidFill>
                  <a:srgbClr val="663300"/>
                </a:solidFill>
              </a:rPr>
            </a:br>
            <a:r>
              <a:rPr lang="en-US" sz="4400" dirty="0" smtClean="0">
                <a:solidFill>
                  <a:srgbClr val="663300"/>
                </a:solidFill>
              </a:rPr>
              <a:t>Coalition Coordinator</a:t>
            </a:r>
            <a:br>
              <a:rPr lang="en-US" sz="4400" dirty="0" smtClean="0">
                <a:solidFill>
                  <a:srgbClr val="663300"/>
                </a:solidFill>
              </a:rPr>
            </a:br>
            <a:r>
              <a:rPr lang="en-US" sz="4400" dirty="0" smtClean="0">
                <a:solidFill>
                  <a:schemeClr val="accent1">
                    <a:lumMod val="50000"/>
                  </a:schemeClr>
                </a:solidFill>
                <a:hlinkClick r:id="rId3"/>
              </a:rPr>
              <a:t>jennifer.ware@hccso.org</a:t>
            </a:r>
            <a:r>
              <a:rPr lang="en-US" sz="4400" dirty="0" smtClean="0">
                <a:solidFill>
                  <a:schemeClr val="accent1">
                    <a:lumMod val="50000"/>
                  </a:schemeClr>
                </a:solidFill>
              </a:rPr>
              <a:t/>
            </a:r>
            <a:br>
              <a:rPr lang="en-US" sz="4400" dirty="0" smtClean="0">
                <a:solidFill>
                  <a:schemeClr val="accent1">
                    <a:lumMod val="50000"/>
                  </a:schemeClr>
                </a:solidFill>
              </a:rPr>
            </a:br>
            <a:r>
              <a:rPr lang="en-US" sz="4400" dirty="0" smtClean="0">
                <a:solidFill>
                  <a:schemeClr val="accent1">
                    <a:lumMod val="50000"/>
                  </a:schemeClr>
                </a:solidFill>
                <a:hlinkClick r:id="rId4"/>
              </a:rPr>
              <a:t>www.hccso.org</a:t>
            </a:r>
            <a:r>
              <a:rPr lang="en-US" sz="4400" dirty="0" smtClean="0">
                <a:solidFill>
                  <a:srgbClr val="663300"/>
                </a:solidFill>
              </a:rPr>
              <a:t/>
            </a:r>
            <a:br>
              <a:rPr lang="en-US" sz="4400" dirty="0" smtClean="0">
                <a:solidFill>
                  <a:srgbClr val="663300"/>
                </a:solidFill>
              </a:rPr>
            </a:br>
            <a:r>
              <a:rPr lang="en-US" sz="4400" dirty="0" smtClean="0">
                <a:solidFill>
                  <a:srgbClr val="663300"/>
                </a:solidFill>
              </a:rPr>
              <a:t>541-774-8235</a:t>
            </a:r>
            <a:endParaRPr lang="en-US" sz="4400" dirty="0">
              <a:solidFill>
                <a:srgbClr val="66330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035" y="0"/>
            <a:ext cx="2758966" cy="2414490"/>
          </a:xfrm>
          <a:prstGeom prst="rect">
            <a:avLst/>
          </a:prstGeom>
        </p:spPr>
      </p:pic>
    </p:spTree>
    <p:extLst>
      <p:ext uri="{BB962C8B-B14F-4D97-AF65-F5344CB8AC3E}">
        <p14:creationId xmlns:p14="http://schemas.microsoft.com/office/powerpoint/2010/main" val="460164145"/>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8" descr="Diverse Babies.JPG"/>
          <p:cNvPicPr>
            <a:picLocks noChangeAspect="1"/>
          </p:cNvPicPr>
          <p:nvPr/>
        </p:nvPicPr>
        <p:blipFill>
          <a:blip r:embed="rId3" cstate="print"/>
          <a:srcRect/>
          <a:stretch>
            <a:fillRect/>
          </a:stretch>
        </p:blipFill>
        <p:spPr bwMode="auto">
          <a:xfrm>
            <a:off x="5181600" y="4419600"/>
            <a:ext cx="2946400" cy="1985963"/>
          </a:xfrm>
          <a:prstGeom prst="rect">
            <a:avLst/>
          </a:prstGeom>
          <a:noFill/>
          <a:ln w="9525">
            <a:noFill/>
            <a:miter lim="800000"/>
            <a:headEnd/>
            <a:tailEnd/>
          </a:ln>
        </p:spPr>
      </p:pic>
      <p:sp>
        <p:nvSpPr>
          <p:cNvPr id="3" name="Content Placeholder 2"/>
          <p:cNvSpPr>
            <a:spLocks noGrp="1"/>
          </p:cNvSpPr>
          <p:nvPr>
            <p:ph idx="1"/>
          </p:nvPr>
        </p:nvSpPr>
        <p:spPr>
          <a:xfrm>
            <a:off x="457200" y="2286000"/>
            <a:ext cx="3962400" cy="4648200"/>
          </a:xfrm>
        </p:spPr>
        <p:txBody>
          <a:bodyPr/>
          <a:lstStyle/>
          <a:p>
            <a:pPr>
              <a:buFontTx/>
              <a:buNone/>
              <a:defRPr/>
            </a:pPr>
            <a:r>
              <a:rPr lang="en-US" sz="2800" b="1" dirty="0" smtClean="0">
                <a:solidFill>
                  <a:srgbClr val="A50021"/>
                </a:solidFill>
              </a:rPr>
              <a:t>Equity Unit</a:t>
            </a:r>
          </a:p>
          <a:p>
            <a:pPr>
              <a:buClr>
                <a:srgbClr val="A50021"/>
              </a:buClr>
              <a:defRPr/>
            </a:pPr>
            <a:r>
              <a:rPr lang="en-US" sz="2800" dirty="0" smtClean="0"/>
              <a:t>Community engagement</a:t>
            </a:r>
          </a:p>
          <a:p>
            <a:pPr>
              <a:buClr>
                <a:srgbClr val="A50021"/>
              </a:buClr>
              <a:defRPr/>
            </a:pPr>
            <a:r>
              <a:rPr lang="en-US" sz="2800" dirty="0" smtClean="0"/>
              <a:t>Policy development</a:t>
            </a:r>
          </a:p>
          <a:p>
            <a:pPr>
              <a:buClr>
                <a:srgbClr val="A50021"/>
              </a:buClr>
              <a:defRPr/>
            </a:pPr>
            <a:r>
              <a:rPr lang="en-US" sz="2800" dirty="0" smtClean="0"/>
              <a:t>Fund development</a:t>
            </a:r>
          </a:p>
          <a:p>
            <a:pPr>
              <a:buClr>
                <a:srgbClr val="A50021"/>
              </a:buClr>
              <a:defRPr/>
            </a:pPr>
            <a:r>
              <a:rPr lang="en-US" sz="2800" dirty="0" smtClean="0"/>
              <a:t>Data improvement</a:t>
            </a:r>
          </a:p>
          <a:p>
            <a:pPr>
              <a:buClr>
                <a:srgbClr val="A50021"/>
              </a:buClr>
              <a:buFontTx/>
              <a:buNone/>
              <a:defRPr/>
            </a:pPr>
            <a:endParaRPr lang="en-US" sz="2800" dirty="0" smtClean="0"/>
          </a:p>
          <a:p>
            <a:pPr marL="0" indent="0">
              <a:buFontTx/>
              <a:buNone/>
              <a:defRPr/>
            </a:pPr>
            <a:endParaRPr lang="en-US" sz="3000" dirty="0" smtClean="0"/>
          </a:p>
          <a:p>
            <a:pPr>
              <a:defRPr/>
            </a:pPr>
            <a:endParaRPr lang="en-US" dirty="0"/>
          </a:p>
        </p:txBody>
      </p:sp>
      <p:sp>
        <p:nvSpPr>
          <p:cNvPr id="6" name="Content Placeholder 2"/>
          <p:cNvSpPr txBox="1">
            <a:spLocks/>
          </p:cNvSpPr>
          <p:nvPr/>
        </p:nvSpPr>
        <p:spPr bwMode="auto">
          <a:xfrm>
            <a:off x="4648200" y="2286000"/>
            <a:ext cx="3962400" cy="2057400"/>
          </a:xfrm>
          <a:prstGeom prst="rect">
            <a:avLst/>
          </a:prstGeom>
          <a:noFill/>
          <a:ln w="9525">
            <a:noFill/>
            <a:miter lim="800000"/>
            <a:headEnd/>
            <a:tailEnd/>
          </a:ln>
          <a:effectLst/>
        </p:spPr>
        <p:txBody>
          <a:bodyPr/>
          <a:lstStyle/>
          <a:p>
            <a:pPr fontAlgn="base">
              <a:spcBef>
                <a:spcPct val="20000"/>
              </a:spcBef>
              <a:spcAft>
                <a:spcPct val="0"/>
              </a:spcAft>
              <a:defRPr/>
            </a:pPr>
            <a:r>
              <a:rPr lang="en-US" sz="2800" b="1" kern="0" dirty="0">
                <a:solidFill>
                  <a:srgbClr val="A50021"/>
                </a:solidFill>
                <a:latin typeface="Calibri" pitchFamily="34" charset="0"/>
              </a:rPr>
              <a:t>Diversity Unit</a:t>
            </a:r>
          </a:p>
          <a:p>
            <a:pPr fontAlgn="base">
              <a:spcBef>
                <a:spcPct val="20000"/>
              </a:spcBef>
              <a:spcAft>
                <a:spcPct val="0"/>
              </a:spcAft>
              <a:buClr>
                <a:srgbClr val="A50021"/>
              </a:buClr>
              <a:buFontTx/>
              <a:buChar char="•"/>
              <a:defRPr/>
            </a:pPr>
            <a:r>
              <a:rPr lang="en-US" sz="2800" kern="0" dirty="0">
                <a:solidFill>
                  <a:srgbClr val="000000"/>
                </a:solidFill>
                <a:latin typeface="Calibri" pitchFamily="34" charset="0"/>
              </a:rPr>
              <a:t>Cultural competence</a:t>
            </a:r>
          </a:p>
          <a:p>
            <a:pPr fontAlgn="base">
              <a:spcBef>
                <a:spcPct val="20000"/>
              </a:spcBef>
              <a:spcAft>
                <a:spcPct val="0"/>
              </a:spcAft>
              <a:buClr>
                <a:srgbClr val="A50021"/>
              </a:buClr>
              <a:buFontTx/>
              <a:buChar char="•"/>
              <a:defRPr/>
            </a:pPr>
            <a:r>
              <a:rPr lang="en-US" sz="2800" kern="0" dirty="0">
                <a:solidFill>
                  <a:srgbClr val="000000"/>
                </a:solidFill>
                <a:latin typeface="Calibri" pitchFamily="34" charset="0"/>
              </a:rPr>
              <a:t>Diversity development</a:t>
            </a:r>
          </a:p>
          <a:p>
            <a:pPr fontAlgn="base">
              <a:spcBef>
                <a:spcPct val="20000"/>
              </a:spcBef>
              <a:spcAft>
                <a:spcPct val="0"/>
              </a:spcAft>
              <a:buClr>
                <a:srgbClr val="A50021"/>
              </a:buClr>
              <a:buFontTx/>
              <a:buChar char="•"/>
              <a:defRPr/>
            </a:pPr>
            <a:r>
              <a:rPr lang="en-US" sz="2800" kern="0" dirty="0">
                <a:solidFill>
                  <a:srgbClr val="000000"/>
                </a:solidFill>
                <a:latin typeface="Calibri" pitchFamily="34" charset="0"/>
              </a:rPr>
              <a:t>Affirmative </a:t>
            </a:r>
            <a:r>
              <a:rPr lang="en-US" sz="2800" kern="0" dirty="0" smtClean="0">
                <a:solidFill>
                  <a:srgbClr val="000000"/>
                </a:solidFill>
                <a:latin typeface="Calibri" pitchFamily="34" charset="0"/>
              </a:rPr>
              <a:t>Action/EEO</a:t>
            </a:r>
          </a:p>
          <a:p>
            <a:pPr fontAlgn="base">
              <a:spcBef>
                <a:spcPct val="20000"/>
              </a:spcBef>
              <a:spcAft>
                <a:spcPct val="0"/>
              </a:spcAft>
              <a:buClr>
                <a:srgbClr val="A50021"/>
              </a:buClr>
              <a:buFontTx/>
              <a:buChar char="•"/>
              <a:defRPr/>
            </a:pPr>
            <a:r>
              <a:rPr lang="en-US" sz="2800" kern="0" dirty="0" smtClean="0">
                <a:solidFill>
                  <a:srgbClr val="000000"/>
                </a:solidFill>
                <a:latin typeface="Calibri" pitchFamily="34" charset="0"/>
              </a:rPr>
              <a:t>Client Civil Rights</a:t>
            </a:r>
            <a:endParaRPr lang="en-US" sz="2800" kern="0" dirty="0">
              <a:solidFill>
                <a:srgbClr val="000000"/>
              </a:solidFill>
              <a:latin typeface="Calibri" pitchFamily="34" charset="0"/>
            </a:endParaRPr>
          </a:p>
          <a:p>
            <a:pPr marL="342900" indent="-342900" fontAlgn="base">
              <a:spcBef>
                <a:spcPct val="20000"/>
              </a:spcBef>
              <a:spcAft>
                <a:spcPct val="0"/>
              </a:spcAft>
              <a:buClr>
                <a:srgbClr val="A50021"/>
              </a:buClr>
              <a:defRPr/>
            </a:pPr>
            <a:endParaRPr lang="en-US" sz="2800" kern="0" dirty="0">
              <a:solidFill>
                <a:srgbClr val="000000"/>
              </a:solidFill>
              <a:latin typeface="Calibri" pitchFamily="34" charset="0"/>
            </a:endParaRPr>
          </a:p>
          <a:p>
            <a:pPr fontAlgn="base">
              <a:spcBef>
                <a:spcPct val="20000"/>
              </a:spcBef>
              <a:spcAft>
                <a:spcPct val="0"/>
              </a:spcAft>
              <a:defRPr/>
            </a:pPr>
            <a:endParaRPr lang="en-US" sz="3000" kern="0" dirty="0">
              <a:solidFill>
                <a:srgbClr val="000000"/>
              </a:solidFill>
              <a:latin typeface="Calibri" pitchFamily="34" charset="0"/>
            </a:endParaRPr>
          </a:p>
          <a:p>
            <a:pPr marL="342900" indent="-342900" fontAlgn="base">
              <a:spcBef>
                <a:spcPct val="20000"/>
              </a:spcBef>
              <a:spcAft>
                <a:spcPct val="0"/>
              </a:spcAft>
              <a:defRPr/>
            </a:pPr>
            <a:endParaRPr lang="en-US" sz="3200" kern="0" dirty="0">
              <a:solidFill>
                <a:srgbClr val="000000"/>
              </a:solidFill>
              <a:latin typeface="Calibri" pitchFamily="34" charset="0"/>
            </a:endParaRPr>
          </a:p>
        </p:txBody>
      </p:sp>
      <p:pic>
        <p:nvPicPr>
          <p:cNvPr id="9" name="Picture 8" descr="OEI-OHAlogo_sm.jpg"/>
          <p:cNvPicPr>
            <a:picLocks noChangeAspect="1"/>
          </p:cNvPicPr>
          <p:nvPr/>
        </p:nvPicPr>
        <p:blipFill>
          <a:blip r:embed="rId4" cstate="print">
            <a:clrChange>
              <a:clrFrom>
                <a:srgbClr val="FDFDFD"/>
              </a:clrFrom>
              <a:clrTo>
                <a:srgbClr val="FDFDFD">
                  <a:alpha val="0"/>
                </a:srgbClr>
              </a:clrTo>
            </a:clrChange>
          </a:blip>
          <a:stretch>
            <a:fillRect/>
          </a:stretch>
        </p:blipFill>
        <p:spPr>
          <a:xfrm>
            <a:off x="762000" y="761999"/>
            <a:ext cx="7620000" cy="1277651"/>
          </a:xfrm>
          <a:prstGeom prst="rect">
            <a:avLst/>
          </a:prstGeom>
        </p:spPr>
      </p:pic>
    </p:spTree>
    <p:extLst>
      <p:ext uri="{BB962C8B-B14F-4D97-AF65-F5344CB8AC3E}">
        <p14:creationId xmlns:p14="http://schemas.microsoft.com/office/powerpoint/2010/main" val="13521230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685800"/>
          </a:xfrm>
        </p:spPr>
        <p:txBody>
          <a:bodyPr/>
          <a:lstStyle/>
          <a:p>
            <a:pPr>
              <a:defRPr/>
            </a:pPr>
            <a:r>
              <a:rPr lang="en-US" sz="4000" b="1" dirty="0">
                <a:solidFill>
                  <a:srgbClr val="660033"/>
                </a:solidFill>
                <a:effectLst/>
                <a:latin typeface="Calibri" pitchFamily="34" charset="0"/>
                <a:cs typeface="Calibri" pitchFamily="34" charset="0"/>
              </a:rPr>
              <a:t>Ladder of Community Engagement</a:t>
            </a:r>
          </a:p>
        </p:txBody>
      </p:sp>
      <p:graphicFrame>
        <p:nvGraphicFramePr>
          <p:cNvPr id="4" name="Table 3"/>
          <p:cNvGraphicFramePr>
            <a:graphicFrameLocks noGrp="1"/>
          </p:cNvGraphicFramePr>
          <p:nvPr/>
        </p:nvGraphicFramePr>
        <p:xfrm>
          <a:off x="381000" y="1219200"/>
          <a:ext cx="8305800" cy="4724403"/>
        </p:xfrm>
        <a:graphic>
          <a:graphicData uri="http://schemas.openxmlformats.org/drawingml/2006/table">
            <a:tbl>
              <a:tblPr firstRow="1" bandRow="1">
                <a:tableStyleId>{5C22544A-7EE6-4342-B048-85BDC9FD1C3A}</a:tableStyleId>
              </a:tblPr>
              <a:tblGrid>
                <a:gridCol w="762000"/>
                <a:gridCol w="3390900"/>
                <a:gridCol w="747522"/>
                <a:gridCol w="3405378"/>
              </a:tblGrid>
              <a:tr h="663612">
                <a:tc>
                  <a:txBody>
                    <a:bodyPr/>
                    <a:lstStyle/>
                    <a:p>
                      <a:r>
                        <a:rPr lang="en-US" sz="1800" dirty="0" smtClean="0">
                          <a:solidFill>
                            <a:srgbClr val="663300"/>
                          </a:solidFill>
                          <a:latin typeface="Calibri" pitchFamily="34" charset="0"/>
                          <a:cs typeface="Calibri" pitchFamily="34" charset="0"/>
                        </a:rPr>
                        <a:t>8</a:t>
                      </a:r>
                      <a:endParaRPr lang="en-US" sz="1800" dirty="0">
                        <a:solidFill>
                          <a:srgbClr val="663300"/>
                        </a:solidFill>
                        <a:latin typeface="Calibri" pitchFamily="34" charset="0"/>
                        <a:cs typeface="Calibri" pitchFamily="34" charset="0"/>
                      </a:endParaRPr>
                    </a:p>
                  </a:txBody>
                  <a:tcPr anchor="ctr">
                    <a:lnR w="12700" cap="flat" cmpd="sng" algn="ctr">
                      <a:solidFill>
                        <a:srgbClr val="A50021"/>
                      </a:solidFill>
                      <a:prstDash val="solid"/>
                      <a:round/>
                      <a:headEnd type="none" w="med" len="med"/>
                      <a:tailEnd type="none" w="med" len="med"/>
                    </a:lnR>
                    <a:lnB w="12700" cap="flat" cmpd="sng" algn="ctr">
                      <a:solidFill>
                        <a:srgbClr val="A50021"/>
                      </a:solidFill>
                      <a:prstDash val="solid"/>
                      <a:round/>
                      <a:headEnd type="none" w="med" len="med"/>
                      <a:tailEnd type="none" w="med" len="med"/>
                    </a:lnB>
                    <a:noFill/>
                  </a:tcPr>
                </a:tc>
                <a:tc>
                  <a:txBody>
                    <a:bodyPr/>
                    <a:lstStyle/>
                    <a:p>
                      <a:r>
                        <a:rPr lang="en-US" sz="1800" dirty="0" smtClean="0">
                          <a:solidFill>
                            <a:srgbClr val="663300"/>
                          </a:solidFill>
                          <a:latin typeface="Calibri" pitchFamily="34" charset="0"/>
                          <a:cs typeface="Calibri" pitchFamily="34" charset="0"/>
                        </a:rPr>
                        <a:t>Community Control</a:t>
                      </a:r>
                      <a:endParaRPr lang="en-US" sz="1800" dirty="0">
                        <a:solidFill>
                          <a:srgbClr val="663300"/>
                        </a:solidFill>
                        <a:latin typeface="Calibri" pitchFamily="34" charset="0"/>
                        <a:cs typeface="Calibri" pitchFamily="34" charset="0"/>
                      </a:endParaRP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B w="12700" cap="flat" cmpd="sng" algn="ctr">
                      <a:solidFill>
                        <a:srgbClr val="A50021"/>
                      </a:solidFill>
                      <a:prstDash val="solid"/>
                      <a:round/>
                      <a:headEnd type="none" w="med" len="med"/>
                      <a:tailEnd type="none" w="med" len="med"/>
                    </a:lnB>
                    <a:noFill/>
                  </a:tcPr>
                </a:tc>
                <a:tc rowSpan="3">
                  <a:txBody>
                    <a:bodyPr/>
                    <a:lstStyle/>
                    <a:p>
                      <a:endParaRPr lang="en-US" sz="1800" dirty="0">
                        <a:solidFill>
                          <a:srgbClr val="663300"/>
                        </a:solidFill>
                        <a:latin typeface="Calibri" pitchFamily="34" charset="0"/>
                        <a:cs typeface="Calibri" pitchFamily="34" charset="0"/>
                      </a:endParaRPr>
                    </a:p>
                  </a:txBody>
                  <a:tcPr>
                    <a:lnL w="12700" cap="flat" cmpd="sng" algn="ctr">
                      <a:solidFill>
                        <a:srgbClr val="A50021"/>
                      </a:solidFill>
                      <a:prstDash val="solid"/>
                      <a:round/>
                      <a:headEnd type="none" w="med" len="med"/>
                      <a:tailEnd type="none" w="med" len="med"/>
                    </a:lnL>
                    <a:noFill/>
                  </a:tcPr>
                </a:tc>
                <a:tc rowSpan="3">
                  <a:txBody>
                    <a:bodyPr/>
                    <a:lstStyle/>
                    <a:p>
                      <a:pPr>
                        <a:spcBef>
                          <a:spcPts val="600"/>
                        </a:spcBef>
                        <a:spcAft>
                          <a:spcPts val="600"/>
                        </a:spcAft>
                      </a:pPr>
                      <a:r>
                        <a:rPr lang="en-US" sz="1800" dirty="0" smtClean="0">
                          <a:solidFill>
                            <a:srgbClr val="663300"/>
                          </a:solidFill>
                          <a:latin typeface="Calibri" pitchFamily="34" charset="0"/>
                          <a:cs typeface="Calibri" pitchFamily="34" charset="0"/>
                        </a:rPr>
                        <a:t>Degrees of Community Power</a:t>
                      </a:r>
                      <a:endParaRPr lang="en-US" sz="1800" dirty="0">
                        <a:solidFill>
                          <a:srgbClr val="663300"/>
                        </a:solidFill>
                        <a:latin typeface="Calibri" pitchFamily="34" charset="0"/>
                        <a:cs typeface="Calibri" pitchFamily="34" charset="0"/>
                      </a:endParaRPr>
                    </a:p>
                  </a:txBody>
                  <a:tcPr anchor="ctr">
                    <a:noFill/>
                  </a:tcPr>
                </a:tc>
              </a:tr>
              <a:tr h="580113">
                <a:tc>
                  <a:txBody>
                    <a:bodyPr/>
                    <a:lstStyle/>
                    <a:p>
                      <a:r>
                        <a:rPr lang="en-US" sz="1800" b="1" kern="1200" dirty="0" smtClean="0">
                          <a:solidFill>
                            <a:srgbClr val="663300"/>
                          </a:solidFill>
                          <a:latin typeface="Calibri" pitchFamily="34" charset="0"/>
                          <a:ea typeface="+mn-ea"/>
                          <a:cs typeface="Calibri" pitchFamily="34" charset="0"/>
                        </a:rPr>
                        <a:t>7</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a:txBody>
                    <a:bodyPr/>
                    <a:lstStyle/>
                    <a:p>
                      <a:r>
                        <a:rPr lang="en-US" sz="1800" b="1" kern="1200" dirty="0" smtClean="0">
                          <a:solidFill>
                            <a:srgbClr val="663300"/>
                          </a:solidFill>
                          <a:latin typeface="Calibri" pitchFamily="34" charset="0"/>
                          <a:ea typeface="+mn-ea"/>
                          <a:cs typeface="Calibri" pitchFamily="34" charset="0"/>
                        </a:rPr>
                        <a:t>Delegated Power</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vMerge="1">
                  <a:txBody>
                    <a:bodyPr/>
                    <a:lstStyle/>
                    <a:p>
                      <a:endParaRPr lang="en-US"/>
                    </a:p>
                  </a:txBody>
                  <a:tcPr/>
                </a:tc>
                <a:tc vMerge="1">
                  <a:txBody>
                    <a:bodyPr/>
                    <a:lstStyle/>
                    <a:p>
                      <a:endParaRPr lang="en-US" dirty="0"/>
                    </a:p>
                  </a:txBody>
                  <a:tcPr/>
                </a:tc>
              </a:tr>
              <a:tr h="580113">
                <a:tc>
                  <a:txBody>
                    <a:bodyPr/>
                    <a:lstStyle/>
                    <a:p>
                      <a:r>
                        <a:rPr lang="en-US" sz="1800" b="1" kern="1200" dirty="0" smtClean="0">
                          <a:solidFill>
                            <a:srgbClr val="663300"/>
                          </a:solidFill>
                          <a:latin typeface="Calibri" pitchFamily="34" charset="0"/>
                          <a:ea typeface="+mn-ea"/>
                          <a:cs typeface="Calibri" pitchFamily="34" charset="0"/>
                        </a:rPr>
                        <a:t>6 </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a:txBody>
                    <a:bodyPr/>
                    <a:lstStyle/>
                    <a:p>
                      <a:r>
                        <a:rPr lang="en-US" sz="1800" b="1" kern="1200" dirty="0" smtClean="0">
                          <a:solidFill>
                            <a:srgbClr val="663300"/>
                          </a:solidFill>
                          <a:latin typeface="Calibri" pitchFamily="34" charset="0"/>
                          <a:ea typeface="+mn-ea"/>
                          <a:cs typeface="Calibri" pitchFamily="34" charset="0"/>
                        </a:rPr>
                        <a:t>Partnership</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vMerge="1">
                  <a:txBody>
                    <a:bodyPr/>
                    <a:lstStyle/>
                    <a:p>
                      <a:endParaRPr lang="en-US"/>
                    </a:p>
                  </a:txBody>
                  <a:tcPr/>
                </a:tc>
                <a:tc vMerge="1">
                  <a:txBody>
                    <a:bodyPr/>
                    <a:lstStyle/>
                    <a:p>
                      <a:endParaRPr lang="en-US" dirty="0"/>
                    </a:p>
                  </a:txBody>
                  <a:tcPr/>
                </a:tc>
              </a:tr>
              <a:tr h="580113">
                <a:tc>
                  <a:txBody>
                    <a:bodyPr/>
                    <a:lstStyle/>
                    <a:p>
                      <a:r>
                        <a:rPr lang="en-US" sz="1800" b="1" kern="1200" dirty="0" smtClean="0">
                          <a:solidFill>
                            <a:srgbClr val="663300"/>
                          </a:solidFill>
                          <a:latin typeface="Calibri" pitchFamily="34" charset="0"/>
                          <a:ea typeface="+mn-ea"/>
                          <a:cs typeface="Calibri" pitchFamily="34" charset="0"/>
                        </a:rPr>
                        <a:t>5</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a:txBody>
                    <a:bodyPr/>
                    <a:lstStyle/>
                    <a:p>
                      <a:r>
                        <a:rPr lang="en-US" sz="1800" b="1" kern="1200" dirty="0" smtClean="0">
                          <a:solidFill>
                            <a:srgbClr val="663300"/>
                          </a:solidFill>
                          <a:latin typeface="Calibri" pitchFamily="34" charset="0"/>
                          <a:ea typeface="+mn-ea"/>
                          <a:cs typeface="Calibri" pitchFamily="34" charset="0"/>
                        </a:rPr>
                        <a:t>Placation</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rowSpan="3">
                  <a:txBody>
                    <a:bodyPr/>
                    <a:lstStyle/>
                    <a:p>
                      <a:endParaRPr lang="en-US" sz="1800" dirty="0">
                        <a:latin typeface="Calibri" pitchFamily="34" charset="0"/>
                        <a:cs typeface="Calibri" pitchFamily="34" charset="0"/>
                      </a:endParaRPr>
                    </a:p>
                  </a:txBody>
                  <a:tcPr>
                    <a:lnL w="12700" cap="flat" cmpd="sng" algn="ctr">
                      <a:solidFill>
                        <a:srgbClr val="A50021"/>
                      </a:solidFill>
                      <a:prstDash val="solid"/>
                      <a:round/>
                      <a:headEnd type="none" w="med" len="med"/>
                      <a:tailEnd type="none" w="med" len="med"/>
                    </a:lnL>
                    <a:noFill/>
                  </a:tcPr>
                </a:tc>
                <a:tc rowSpan="3">
                  <a:txBody>
                    <a:bodyPr/>
                    <a:lstStyle/>
                    <a:p>
                      <a:pPr>
                        <a:spcAft>
                          <a:spcPts val="0"/>
                        </a:spcAft>
                      </a:pPr>
                      <a:r>
                        <a:rPr lang="en-US" sz="1800" b="1" kern="1200" dirty="0" smtClean="0">
                          <a:solidFill>
                            <a:srgbClr val="663300"/>
                          </a:solidFill>
                          <a:latin typeface="Calibri" pitchFamily="34" charset="0"/>
                          <a:ea typeface="+mn-ea"/>
                          <a:cs typeface="Calibri" pitchFamily="34" charset="0"/>
                        </a:rPr>
                        <a:t>Degrees of Tokenism</a:t>
                      </a:r>
                    </a:p>
                  </a:txBody>
                  <a:tcPr anchor="ctr">
                    <a:noFill/>
                  </a:tcPr>
                </a:tc>
              </a:tr>
              <a:tr h="580113">
                <a:tc>
                  <a:txBody>
                    <a:bodyPr/>
                    <a:lstStyle/>
                    <a:p>
                      <a:r>
                        <a:rPr lang="en-US" sz="1800" b="1" kern="1200" dirty="0" smtClean="0">
                          <a:solidFill>
                            <a:srgbClr val="663300"/>
                          </a:solidFill>
                          <a:latin typeface="Calibri" pitchFamily="34" charset="0"/>
                          <a:ea typeface="+mn-ea"/>
                          <a:cs typeface="Calibri" pitchFamily="34" charset="0"/>
                        </a:rPr>
                        <a:t>4</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a:txBody>
                    <a:bodyPr/>
                    <a:lstStyle/>
                    <a:p>
                      <a:r>
                        <a:rPr lang="en-US" sz="1800" b="1" kern="1200" dirty="0" smtClean="0">
                          <a:solidFill>
                            <a:srgbClr val="663300"/>
                          </a:solidFill>
                          <a:latin typeface="Calibri" pitchFamily="34" charset="0"/>
                          <a:ea typeface="+mn-ea"/>
                          <a:cs typeface="Calibri" pitchFamily="34" charset="0"/>
                        </a:rPr>
                        <a:t>Consultation</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vMerge="1">
                  <a:txBody>
                    <a:bodyPr/>
                    <a:lstStyle/>
                    <a:p>
                      <a:endParaRPr lang="en-US"/>
                    </a:p>
                  </a:txBody>
                  <a:tcPr/>
                </a:tc>
                <a:tc vMerge="1">
                  <a:txBody>
                    <a:bodyPr/>
                    <a:lstStyle/>
                    <a:p>
                      <a:endParaRPr lang="en-US" dirty="0"/>
                    </a:p>
                  </a:txBody>
                  <a:tcPr/>
                </a:tc>
              </a:tr>
              <a:tr h="580113">
                <a:tc>
                  <a:txBody>
                    <a:bodyPr/>
                    <a:lstStyle/>
                    <a:p>
                      <a:r>
                        <a:rPr lang="en-US" sz="1800" b="1" kern="1200" dirty="0" smtClean="0">
                          <a:solidFill>
                            <a:srgbClr val="663300"/>
                          </a:solidFill>
                          <a:latin typeface="Calibri" pitchFamily="34" charset="0"/>
                          <a:ea typeface="+mn-ea"/>
                          <a:cs typeface="Calibri" pitchFamily="34" charset="0"/>
                        </a:rPr>
                        <a:t>3</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a:txBody>
                    <a:bodyPr/>
                    <a:lstStyle/>
                    <a:p>
                      <a:r>
                        <a:rPr lang="en-US" sz="1800" b="1" kern="1200" dirty="0" smtClean="0">
                          <a:solidFill>
                            <a:srgbClr val="663300"/>
                          </a:solidFill>
                          <a:latin typeface="Calibri" pitchFamily="34" charset="0"/>
                          <a:ea typeface="+mn-ea"/>
                          <a:cs typeface="Calibri" pitchFamily="34" charset="0"/>
                        </a:rPr>
                        <a:t>Informing</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vMerge="1">
                  <a:txBody>
                    <a:bodyPr/>
                    <a:lstStyle/>
                    <a:p>
                      <a:endParaRPr lang="en-US"/>
                    </a:p>
                  </a:txBody>
                  <a:tcPr/>
                </a:tc>
                <a:tc vMerge="1">
                  <a:txBody>
                    <a:bodyPr/>
                    <a:lstStyle/>
                    <a:p>
                      <a:endParaRPr lang="en-US" dirty="0"/>
                    </a:p>
                  </a:txBody>
                  <a:tcPr/>
                </a:tc>
              </a:tr>
              <a:tr h="580113">
                <a:tc>
                  <a:txBody>
                    <a:bodyPr/>
                    <a:lstStyle/>
                    <a:p>
                      <a:r>
                        <a:rPr lang="en-US" sz="1800" b="1" kern="1200" dirty="0" smtClean="0">
                          <a:solidFill>
                            <a:srgbClr val="663300"/>
                          </a:solidFill>
                          <a:latin typeface="Calibri" pitchFamily="34" charset="0"/>
                          <a:ea typeface="+mn-ea"/>
                          <a:cs typeface="Calibri" pitchFamily="34" charset="0"/>
                        </a:rPr>
                        <a:t>2</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a:txBody>
                    <a:bodyPr/>
                    <a:lstStyle/>
                    <a:p>
                      <a:r>
                        <a:rPr lang="en-US" sz="1800" b="1" kern="1200" dirty="0" smtClean="0">
                          <a:solidFill>
                            <a:srgbClr val="663300"/>
                          </a:solidFill>
                          <a:latin typeface="Calibri" pitchFamily="34" charset="0"/>
                          <a:ea typeface="+mn-ea"/>
                          <a:cs typeface="Calibri" pitchFamily="34" charset="0"/>
                        </a:rPr>
                        <a:t>Therapy</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lnB w="12700" cap="flat" cmpd="sng" algn="ctr">
                      <a:solidFill>
                        <a:srgbClr val="A50021"/>
                      </a:solidFill>
                      <a:prstDash val="solid"/>
                      <a:round/>
                      <a:headEnd type="none" w="med" len="med"/>
                      <a:tailEnd type="none" w="med" len="med"/>
                    </a:lnB>
                    <a:noFill/>
                  </a:tcPr>
                </a:tc>
                <a:tc rowSpan="2">
                  <a:txBody>
                    <a:bodyPr/>
                    <a:lstStyle/>
                    <a:p>
                      <a:endParaRPr lang="en-US" sz="1800" dirty="0">
                        <a:latin typeface="Calibri" pitchFamily="34" charset="0"/>
                        <a:cs typeface="Calibri" pitchFamily="34" charset="0"/>
                      </a:endParaRPr>
                    </a:p>
                  </a:txBody>
                  <a:tcPr>
                    <a:lnL w="12700" cap="flat" cmpd="sng" algn="ctr">
                      <a:solidFill>
                        <a:srgbClr val="A50021"/>
                      </a:solidFill>
                      <a:prstDash val="solid"/>
                      <a:round/>
                      <a:headEnd type="none" w="med" len="med"/>
                      <a:tailEnd type="none" w="med" len="med"/>
                    </a:lnL>
                    <a:noFill/>
                  </a:tcPr>
                </a:tc>
                <a:tc rowSpan="2">
                  <a:txBody>
                    <a:bodyPr/>
                    <a:lstStyle/>
                    <a:p>
                      <a:r>
                        <a:rPr lang="en-US" sz="1800" b="1" kern="1200" dirty="0" smtClean="0">
                          <a:solidFill>
                            <a:srgbClr val="663300"/>
                          </a:solidFill>
                          <a:latin typeface="Calibri" pitchFamily="34" charset="0"/>
                          <a:ea typeface="+mn-ea"/>
                          <a:cs typeface="Calibri" pitchFamily="34" charset="0"/>
                        </a:rPr>
                        <a:t>Non-Participation</a:t>
                      </a:r>
                    </a:p>
                  </a:txBody>
                  <a:tcPr anchor="ctr">
                    <a:noFill/>
                  </a:tcPr>
                </a:tc>
              </a:tr>
              <a:tr h="580113">
                <a:tc>
                  <a:txBody>
                    <a:bodyPr/>
                    <a:lstStyle/>
                    <a:p>
                      <a:r>
                        <a:rPr lang="en-US" sz="1800" b="1" kern="1200" dirty="0" smtClean="0">
                          <a:solidFill>
                            <a:srgbClr val="663300"/>
                          </a:solidFill>
                          <a:latin typeface="Calibri" pitchFamily="34" charset="0"/>
                          <a:ea typeface="+mn-ea"/>
                          <a:cs typeface="Calibri" pitchFamily="34" charset="0"/>
                        </a:rPr>
                        <a:t>1</a:t>
                      </a:r>
                    </a:p>
                  </a:txBody>
                  <a:tcPr anchor="ctr">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noFill/>
                  </a:tcPr>
                </a:tc>
                <a:tc>
                  <a:txBody>
                    <a:bodyPr/>
                    <a:lstStyle/>
                    <a:p>
                      <a:r>
                        <a:rPr lang="en-US" sz="1800" b="1" kern="1200" dirty="0" smtClean="0">
                          <a:solidFill>
                            <a:srgbClr val="663300"/>
                          </a:solidFill>
                          <a:latin typeface="Calibri" pitchFamily="34" charset="0"/>
                          <a:ea typeface="+mn-ea"/>
                          <a:cs typeface="Calibri" pitchFamily="34" charset="0"/>
                        </a:rPr>
                        <a:t>Manipulation</a:t>
                      </a:r>
                    </a:p>
                  </a:txBody>
                  <a:tcPr anchor="ctr">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12700" cap="flat" cmpd="sng" algn="ctr">
                      <a:solidFill>
                        <a:srgbClr val="A50021"/>
                      </a:solidFill>
                      <a:prstDash val="solid"/>
                      <a:round/>
                      <a:headEnd type="none" w="med" len="med"/>
                      <a:tailEnd type="none" w="med" len="med"/>
                    </a:lnT>
                    <a:noFill/>
                  </a:tcPr>
                </a:tc>
                <a:tc vMerge="1">
                  <a:txBody>
                    <a:bodyPr/>
                    <a:lstStyle/>
                    <a:p>
                      <a:endParaRPr lang="en-US"/>
                    </a:p>
                  </a:txBody>
                  <a:tcPr/>
                </a:tc>
                <a:tc vMerge="1">
                  <a:txBody>
                    <a:bodyPr/>
                    <a:lstStyle/>
                    <a:p>
                      <a:endParaRPr lang="en-US" dirty="0"/>
                    </a:p>
                  </a:txBody>
                  <a:tcPr/>
                </a:tc>
              </a:tr>
            </a:tbl>
          </a:graphicData>
        </a:graphic>
      </p:graphicFrame>
      <p:sp>
        <p:nvSpPr>
          <p:cNvPr id="24618" name="Right Brace 6"/>
          <p:cNvSpPr>
            <a:spLocks/>
          </p:cNvSpPr>
          <p:nvPr/>
        </p:nvSpPr>
        <p:spPr bwMode="auto">
          <a:xfrm>
            <a:off x="4724400" y="1295400"/>
            <a:ext cx="533400" cy="1676400"/>
          </a:xfrm>
          <a:prstGeom prst="rightBrace">
            <a:avLst>
              <a:gd name="adj1" fmla="val 8337"/>
              <a:gd name="adj2" fmla="val 50000"/>
            </a:avLst>
          </a:prstGeom>
          <a:noFill/>
          <a:ln w="9525" algn="ctr">
            <a:solidFill>
              <a:srgbClr val="660033"/>
            </a:solidFill>
            <a:round/>
            <a:headEnd/>
            <a:tailEnd/>
          </a:ln>
        </p:spPr>
        <p:txBody>
          <a:bodyPr/>
          <a:lstStyle/>
          <a:p>
            <a:pPr fontAlgn="base">
              <a:spcBef>
                <a:spcPct val="0"/>
              </a:spcBef>
              <a:spcAft>
                <a:spcPct val="0"/>
              </a:spcAft>
            </a:pPr>
            <a:endParaRPr lang="en-US" b="1">
              <a:solidFill>
                <a:srgbClr val="000000"/>
              </a:solidFill>
              <a:latin typeface="Arial" charset="0"/>
            </a:endParaRPr>
          </a:p>
        </p:txBody>
      </p:sp>
      <p:sp>
        <p:nvSpPr>
          <p:cNvPr id="24619" name="Right Brace 7"/>
          <p:cNvSpPr>
            <a:spLocks/>
          </p:cNvSpPr>
          <p:nvPr/>
        </p:nvSpPr>
        <p:spPr bwMode="auto">
          <a:xfrm>
            <a:off x="4724400" y="3124200"/>
            <a:ext cx="533400" cy="1371600"/>
          </a:xfrm>
          <a:prstGeom prst="rightBrace">
            <a:avLst>
              <a:gd name="adj1" fmla="val 8333"/>
              <a:gd name="adj2" fmla="val 50000"/>
            </a:avLst>
          </a:prstGeom>
          <a:noFill/>
          <a:ln w="9525" algn="ctr">
            <a:solidFill>
              <a:srgbClr val="660033"/>
            </a:solidFill>
            <a:round/>
            <a:headEnd/>
            <a:tailEnd/>
          </a:ln>
        </p:spPr>
        <p:txBody>
          <a:bodyPr/>
          <a:lstStyle/>
          <a:p>
            <a:pPr fontAlgn="base">
              <a:spcBef>
                <a:spcPct val="0"/>
              </a:spcBef>
              <a:spcAft>
                <a:spcPct val="0"/>
              </a:spcAft>
            </a:pPr>
            <a:endParaRPr lang="en-US" b="1">
              <a:solidFill>
                <a:srgbClr val="000000"/>
              </a:solidFill>
              <a:latin typeface="Arial" charset="0"/>
            </a:endParaRPr>
          </a:p>
        </p:txBody>
      </p:sp>
      <p:sp>
        <p:nvSpPr>
          <p:cNvPr id="24620" name="Right Brace 8"/>
          <p:cNvSpPr>
            <a:spLocks/>
          </p:cNvSpPr>
          <p:nvPr/>
        </p:nvSpPr>
        <p:spPr bwMode="auto">
          <a:xfrm>
            <a:off x="4724400" y="4800600"/>
            <a:ext cx="533400" cy="1143000"/>
          </a:xfrm>
          <a:prstGeom prst="rightBrace">
            <a:avLst>
              <a:gd name="adj1" fmla="val 8333"/>
              <a:gd name="adj2" fmla="val 50000"/>
            </a:avLst>
          </a:prstGeom>
          <a:noFill/>
          <a:ln w="9525" algn="ctr">
            <a:solidFill>
              <a:srgbClr val="660033"/>
            </a:solidFill>
            <a:round/>
            <a:headEnd/>
            <a:tailEnd/>
          </a:ln>
        </p:spPr>
        <p:txBody>
          <a:bodyPr/>
          <a:lstStyle/>
          <a:p>
            <a:pPr fontAlgn="base">
              <a:spcBef>
                <a:spcPct val="0"/>
              </a:spcBef>
              <a:spcAft>
                <a:spcPct val="0"/>
              </a:spcAft>
            </a:pPr>
            <a:endParaRPr lang="en-US" b="1">
              <a:solidFill>
                <a:srgbClr val="000000"/>
              </a:solidFill>
              <a:latin typeface="Arial" charset="0"/>
            </a:endParaRPr>
          </a:p>
        </p:txBody>
      </p:sp>
      <p:sp>
        <p:nvSpPr>
          <p:cNvPr id="24621" name="TextBox 9"/>
          <p:cNvSpPr txBox="1">
            <a:spLocks noChangeArrowheads="1"/>
          </p:cNvSpPr>
          <p:nvPr/>
        </p:nvSpPr>
        <p:spPr bwMode="auto">
          <a:xfrm>
            <a:off x="304800" y="5981700"/>
            <a:ext cx="8458200" cy="523875"/>
          </a:xfrm>
          <a:prstGeom prst="rect">
            <a:avLst/>
          </a:prstGeom>
          <a:noFill/>
          <a:ln w="9525">
            <a:noFill/>
            <a:miter lim="800000"/>
            <a:headEnd/>
            <a:tailEnd/>
          </a:ln>
        </p:spPr>
        <p:txBody>
          <a:bodyPr>
            <a:spAutoFit/>
          </a:bodyPr>
          <a:lstStyle/>
          <a:p>
            <a:pPr fontAlgn="base">
              <a:spcBef>
                <a:spcPct val="0"/>
              </a:spcBef>
              <a:spcAft>
                <a:spcPct val="0"/>
              </a:spcAft>
            </a:pPr>
            <a:r>
              <a:rPr lang="en-US" sz="1400" dirty="0">
                <a:solidFill>
                  <a:srgbClr val="000000"/>
                </a:solidFill>
                <a:latin typeface="Calibri" pitchFamily="34" charset="0"/>
                <a:cs typeface="Calibri" pitchFamily="34" charset="0"/>
              </a:rPr>
              <a:t>Adapted from </a:t>
            </a:r>
            <a:r>
              <a:rPr lang="en-US" sz="1400" dirty="0" err="1">
                <a:solidFill>
                  <a:srgbClr val="000000"/>
                </a:solidFill>
                <a:latin typeface="Calibri" pitchFamily="34" charset="0"/>
                <a:cs typeface="Calibri" pitchFamily="34" charset="0"/>
              </a:rPr>
              <a:t>Arnstein</a:t>
            </a:r>
            <a:r>
              <a:rPr lang="en-US" sz="1400" dirty="0">
                <a:solidFill>
                  <a:srgbClr val="000000"/>
                </a:solidFill>
                <a:latin typeface="Calibri" pitchFamily="34" charset="0"/>
                <a:cs typeface="Calibri" pitchFamily="34" charset="0"/>
              </a:rPr>
              <a:t>, S.R., A Ladder of Citizen Participation in the USA in the Journal of Town Planning Institute, </a:t>
            </a:r>
            <a:r>
              <a:rPr lang="en-US" sz="1400" dirty="0" err="1">
                <a:solidFill>
                  <a:srgbClr val="000000"/>
                </a:solidFill>
                <a:latin typeface="Calibri" pitchFamily="34" charset="0"/>
                <a:cs typeface="Calibri" pitchFamily="34" charset="0"/>
              </a:rPr>
              <a:t>Vol</a:t>
            </a:r>
            <a:r>
              <a:rPr lang="en-US" sz="1400" dirty="0">
                <a:solidFill>
                  <a:srgbClr val="000000"/>
                </a:solidFill>
                <a:latin typeface="Calibri" pitchFamily="34" charset="0"/>
                <a:cs typeface="Calibri" pitchFamily="34" charset="0"/>
              </a:rPr>
              <a:t> 57, No. 4, 1971.</a:t>
            </a:r>
          </a:p>
        </p:txBody>
      </p:sp>
    </p:spTree>
    <p:extLst>
      <p:ext uri="{BB962C8B-B14F-4D97-AF65-F5344CB8AC3E}">
        <p14:creationId xmlns:p14="http://schemas.microsoft.com/office/powerpoint/2010/main" val="36770572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990600"/>
          </a:xfrm>
        </p:spPr>
        <p:txBody>
          <a:bodyPr/>
          <a:lstStyle/>
          <a:p>
            <a:r>
              <a:rPr lang="en-US" sz="4000" b="1" dirty="0">
                <a:solidFill>
                  <a:srgbClr val="660033"/>
                </a:solidFill>
                <a:effectLst/>
                <a:latin typeface="Calibri" pitchFamily="34" charset="0"/>
                <a:cs typeface="Calibri" pitchFamily="34" charset="0"/>
              </a:rPr>
              <a:t>Building Authentic Relationships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latin typeface="Calibri" panose="020F0502020204030204" pitchFamily="34" charset="0"/>
              </a:rPr>
              <a:t>Create shared spaces</a:t>
            </a:r>
          </a:p>
          <a:p>
            <a:pPr marL="457200" indent="-457200">
              <a:buFont typeface="Arial" panose="020B0604020202020204" pitchFamily="34" charset="0"/>
              <a:buChar char="•"/>
            </a:pPr>
            <a:r>
              <a:rPr lang="en-US" dirty="0" smtClean="0">
                <a:latin typeface="Calibri" panose="020F0502020204030204" pitchFamily="34" charset="0"/>
              </a:rPr>
              <a:t>Honor community wisdom</a:t>
            </a:r>
          </a:p>
          <a:p>
            <a:pPr marL="457200" indent="-457200">
              <a:buFont typeface="Arial" panose="020B0604020202020204" pitchFamily="34" charset="0"/>
              <a:buChar char="•"/>
            </a:pPr>
            <a:r>
              <a:rPr lang="en-US" dirty="0" smtClean="0">
                <a:latin typeface="Calibri" panose="020F0502020204030204" pitchFamily="34" charset="0"/>
              </a:rPr>
              <a:t>Be informed by research/data, but not driven by it</a:t>
            </a:r>
          </a:p>
          <a:p>
            <a:pPr marL="457200" indent="-457200">
              <a:buFont typeface="Arial" panose="020B0604020202020204" pitchFamily="34" charset="0"/>
              <a:buChar char="•"/>
            </a:pPr>
            <a:r>
              <a:rPr lang="en-US" dirty="0" smtClean="0">
                <a:latin typeface="Calibri" panose="020F0502020204030204" pitchFamily="34" charset="0"/>
              </a:rPr>
              <a:t>Collaboration </a:t>
            </a:r>
            <a:r>
              <a:rPr lang="en-US" i="1" dirty="0" smtClean="0">
                <a:latin typeface="Calibri" panose="020F0502020204030204" pitchFamily="34" charset="0"/>
              </a:rPr>
              <a:t>within</a:t>
            </a:r>
            <a:r>
              <a:rPr lang="en-US" dirty="0" smtClean="0">
                <a:latin typeface="Calibri" panose="020F0502020204030204" pitchFamily="34" charset="0"/>
              </a:rPr>
              <a:t> communities </a:t>
            </a:r>
          </a:p>
          <a:p>
            <a:pPr marL="457200" indent="-457200">
              <a:buFont typeface="Arial" panose="020B0604020202020204" pitchFamily="34" charset="0"/>
              <a:buChar char="•"/>
            </a:pPr>
            <a:r>
              <a:rPr lang="en-US" dirty="0" smtClean="0">
                <a:latin typeface="Calibri" panose="020F0502020204030204" pitchFamily="34" charset="0"/>
              </a:rPr>
              <a:t>Share resources – build capacity</a:t>
            </a:r>
          </a:p>
          <a:p>
            <a:pPr marL="457200" indent="-457200">
              <a:buFont typeface="Arial" panose="020B0604020202020204" pitchFamily="34" charset="0"/>
              <a:buChar char="•"/>
            </a:pPr>
            <a:r>
              <a:rPr lang="en-US" dirty="0" smtClean="0">
                <a:latin typeface="Calibri" panose="020F0502020204030204" pitchFamily="34" charset="0"/>
              </a:rPr>
              <a:t>Community control</a:t>
            </a:r>
          </a:p>
        </p:txBody>
      </p:sp>
    </p:spTree>
    <p:extLst>
      <p:ext uri="{BB962C8B-B14F-4D97-AF65-F5344CB8AC3E}">
        <p14:creationId xmlns:p14="http://schemas.microsoft.com/office/powerpoint/2010/main" val="39089984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90600"/>
          </a:xfrm>
        </p:spPr>
        <p:txBody>
          <a:bodyPr/>
          <a:lstStyle/>
          <a:p>
            <a:r>
              <a:rPr lang="en-US" sz="4000" b="1" dirty="0">
                <a:solidFill>
                  <a:srgbClr val="660033"/>
                </a:solidFill>
                <a:effectLst/>
                <a:latin typeface="Calibri" pitchFamily="34" charset="0"/>
                <a:cs typeface="Calibri" pitchFamily="34" charset="0"/>
              </a:rPr>
              <a:t>Overcoming Barriers</a:t>
            </a:r>
          </a:p>
        </p:txBody>
      </p:sp>
      <p:sp>
        <p:nvSpPr>
          <p:cNvPr id="3" name="Content Placeholder 2"/>
          <p:cNvSpPr>
            <a:spLocks noGrp="1"/>
          </p:cNvSpPr>
          <p:nvPr>
            <p:ph idx="1"/>
          </p:nvPr>
        </p:nvSpPr>
        <p:spPr>
          <a:xfrm>
            <a:off x="381000" y="1447799"/>
            <a:ext cx="3200400" cy="4800601"/>
          </a:xfrm>
        </p:spPr>
        <p:txBody>
          <a:bodyPr/>
          <a:lstStyle/>
          <a:p>
            <a:pPr marL="457200" indent="-457200">
              <a:buFont typeface="Arial" panose="020B0604020202020204" pitchFamily="34" charset="0"/>
              <a:buChar char="•"/>
            </a:pPr>
            <a:r>
              <a:rPr lang="en-US" sz="2400" dirty="0" smtClean="0">
                <a:latin typeface="Calibri" panose="020F0502020204030204" pitchFamily="34" charset="0"/>
              </a:rPr>
              <a:t>Historic non-participation</a:t>
            </a:r>
          </a:p>
          <a:p>
            <a:pPr marL="457200" indent="-457200">
              <a:buFont typeface="Arial" panose="020B0604020202020204" pitchFamily="34" charset="0"/>
              <a:buChar char="•"/>
            </a:pPr>
            <a:r>
              <a:rPr lang="en-US" sz="2400" dirty="0" smtClean="0">
                <a:latin typeface="Calibri" panose="020F0502020204030204" pitchFamily="34" charset="0"/>
              </a:rPr>
              <a:t>Move beyond surveys/focus groups</a:t>
            </a:r>
          </a:p>
          <a:p>
            <a:pPr marL="457200" indent="-457200">
              <a:buFont typeface="Arial" panose="020B0604020202020204" pitchFamily="34" charset="0"/>
              <a:buChar char="•"/>
            </a:pPr>
            <a:r>
              <a:rPr lang="en-US" sz="2400" dirty="0" smtClean="0">
                <a:latin typeface="Calibri" panose="020F0502020204030204" pitchFamily="34" charset="0"/>
              </a:rPr>
              <a:t>Lack of trust</a:t>
            </a:r>
          </a:p>
          <a:p>
            <a:pPr marL="457200" indent="-457200">
              <a:buFont typeface="Arial" panose="020B0604020202020204" pitchFamily="34" charset="0"/>
              <a:buChar char="•"/>
            </a:pPr>
            <a:r>
              <a:rPr lang="en-US" sz="2400" dirty="0" smtClean="0">
                <a:latin typeface="Calibri" panose="020F0502020204030204" pitchFamily="34" charset="0"/>
              </a:rPr>
              <a:t>Beliefs/ assumptions about each other</a:t>
            </a:r>
          </a:p>
          <a:p>
            <a:pPr marL="457200" indent="-457200">
              <a:buFont typeface="Arial" panose="020B0604020202020204" pitchFamily="34" charset="0"/>
              <a:buChar char="•"/>
            </a:pPr>
            <a:r>
              <a:rPr lang="en-US" sz="2400" dirty="0" smtClean="0">
                <a:latin typeface="Calibri" panose="020F0502020204030204" pitchFamily="34" charset="0"/>
              </a:rPr>
              <a:t>Lack of cultural competency</a:t>
            </a:r>
          </a:p>
          <a:p>
            <a:pPr marL="457200" indent="-457200">
              <a:buFont typeface="Arial" panose="020B0604020202020204" pitchFamily="34" charset="0"/>
              <a:buChar char="•"/>
            </a:pPr>
            <a:r>
              <a:rPr lang="en-US" sz="2400" dirty="0" smtClean="0">
                <a:latin typeface="Calibri" panose="020F0502020204030204" pitchFamily="34" charset="0"/>
              </a:rPr>
              <a:t>Being “done to”</a:t>
            </a:r>
            <a:endParaRPr lang="en-US" sz="2400" dirty="0">
              <a:latin typeface="Calibri" panose="020F0502020204030204" pitchFamily="34" charset="0"/>
            </a:endParaRPr>
          </a:p>
        </p:txBody>
      </p:sp>
      <p:sp>
        <p:nvSpPr>
          <p:cNvPr id="4" name="Content Placeholder 2"/>
          <p:cNvSpPr txBox="1">
            <a:spLocks/>
          </p:cNvSpPr>
          <p:nvPr/>
        </p:nvSpPr>
        <p:spPr bwMode="auto">
          <a:xfrm>
            <a:off x="3810000" y="1295400"/>
            <a:ext cx="5029200" cy="44958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Tx/>
              <a:buNone/>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ü"/>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Embrace community as part of your work</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More listening than talking</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Transparency: meeting notes, data, decision-making</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Accountability</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Learning community values</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Understanding community histories</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Language access</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Clarifying roles</a:t>
            </a:r>
          </a:p>
          <a:p>
            <a:pPr marL="457200" indent="-457200">
              <a:buFont typeface="Wingdings" panose="05000000000000000000" pitchFamily="2" charset="2"/>
              <a:buChar char="ü"/>
            </a:pPr>
            <a:r>
              <a:rPr lang="en-US" sz="2400" kern="0" dirty="0" smtClean="0">
                <a:solidFill>
                  <a:srgbClr val="000000"/>
                </a:solidFill>
                <a:latin typeface="Calibri" panose="020F0502020204030204" pitchFamily="34" charset="0"/>
              </a:rPr>
              <a:t>Resourcing community efforts</a:t>
            </a:r>
          </a:p>
        </p:txBody>
      </p:sp>
    </p:spTree>
    <p:extLst>
      <p:ext uri="{BB962C8B-B14F-4D97-AF65-F5344CB8AC3E}">
        <p14:creationId xmlns:p14="http://schemas.microsoft.com/office/powerpoint/2010/main" val="88631634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990600"/>
          </a:xfrm>
        </p:spPr>
        <p:txBody>
          <a:bodyPr/>
          <a:lstStyle/>
          <a:p>
            <a:r>
              <a:rPr lang="en-US" sz="4000" b="1" dirty="0" smtClean="0">
                <a:solidFill>
                  <a:srgbClr val="660033"/>
                </a:solidFill>
                <a:effectLst/>
                <a:latin typeface="Calibri" pitchFamily="34" charset="0"/>
                <a:cs typeface="Calibri" pitchFamily="34" charset="0"/>
              </a:rPr>
              <a:t>Guidelines for Community Engagement</a:t>
            </a:r>
            <a:endParaRPr lang="en-US" sz="4000" b="1" dirty="0">
              <a:solidFill>
                <a:srgbClr val="660033"/>
              </a:solidFill>
              <a:effectLst/>
              <a:latin typeface="Calibri" pitchFamily="34" charset="0"/>
              <a:cs typeface="Calibri" pitchFamily="34" charset="0"/>
            </a:endParaRPr>
          </a:p>
        </p:txBody>
      </p:sp>
      <p:sp>
        <p:nvSpPr>
          <p:cNvPr id="3" name="Content Placeholder 2"/>
          <p:cNvSpPr>
            <a:spLocks noGrp="1"/>
          </p:cNvSpPr>
          <p:nvPr>
            <p:ph idx="1"/>
          </p:nvPr>
        </p:nvSpPr>
        <p:spPr>
          <a:xfrm>
            <a:off x="457200" y="1371599"/>
            <a:ext cx="8229600" cy="4495801"/>
          </a:xfrm>
        </p:spPr>
        <p:txBody>
          <a:bodyPr/>
          <a:lstStyle/>
          <a:p>
            <a:pPr marL="457200" lvl="0" indent="-457200">
              <a:buFont typeface="+mj-lt"/>
              <a:buAutoNum type="arabicPeriod"/>
            </a:pPr>
            <a:r>
              <a:rPr lang="en-US" sz="2200" dirty="0">
                <a:latin typeface="Calibri" pitchFamily="34" charset="0"/>
                <a:cs typeface="Calibri" pitchFamily="34" charset="0"/>
              </a:rPr>
              <a:t>Consistent with the community’s cultural framework</a:t>
            </a:r>
          </a:p>
          <a:p>
            <a:pPr marL="457200" lvl="0" indent="-457200">
              <a:buFont typeface="+mj-lt"/>
              <a:buAutoNum type="arabicPeriod"/>
            </a:pPr>
            <a:r>
              <a:rPr lang="en-US" sz="2200" dirty="0">
                <a:latin typeface="Calibri" pitchFamily="34" charset="0"/>
                <a:cs typeface="Calibri" pitchFamily="34" charset="0"/>
              </a:rPr>
              <a:t>Acknowledges and addresses barriers to participation for racially, ethnically, and linguistically diverse populations</a:t>
            </a:r>
          </a:p>
          <a:p>
            <a:pPr marL="457200" lvl="0" indent="-457200">
              <a:buFont typeface="+mj-lt"/>
              <a:buAutoNum type="arabicPeriod"/>
            </a:pPr>
            <a:r>
              <a:rPr lang="en-US" sz="2200" dirty="0">
                <a:latin typeface="Calibri" pitchFamily="34" charset="0"/>
                <a:cs typeface="Calibri" pitchFamily="34" charset="0"/>
              </a:rPr>
              <a:t>Builds upon the strengths of the community</a:t>
            </a:r>
          </a:p>
          <a:p>
            <a:pPr marL="457200" lvl="0" indent="-457200">
              <a:buFont typeface="+mj-lt"/>
              <a:buAutoNum type="arabicPeriod"/>
            </a:pPr>
            <a:r>
              <a:rPr lang="en-US" sz="2200" dirty="0">
                <a:latin typeface="Calibri" pitchFamily="34" charset="0"/>
                <a:cs typeface="Calibri" pitchFamily="34" charset="0"/>
              </a:rPr>
              <a:t>Empowers </a:t>
            </a:r>
            <a:r>
              <a:rPr lang="en-US" sz="2200" dirty="0" smtClean="0">
                <a:latin typeface="Calibri" pitchFamily="34" charset="0"/>
                <a:cs typeface="Calibri" pitchFamily="34" charset="0"/>
              </a:rPr>
              <a:t>community through </a:t>
            </a:r>
            <a:r>
              <a:rPr lang="en-US" sz="2200" dirty="0">
                <a:latin typeface="Calibri" pitchFamily="34" charset="0"/>
                <a:cs typeface="Calibri" pitchFamily="34" charset="0"/>
              </a:rPr>
              <a:t>meaningful inclusion and partnerships</a:t>
            </a:r>
          </a:p>
          <a:p>
            <a:pPr marL="457200" lvl="0" indent="-457200">
              <a:buFont typeface="+mj-lt"/>
              <a:buAutoNum type="arabicPeriod"/>
            </a:pPr>
            <a:r>
              <a:rPr lang="en-US" sz="2200" dirty="0">
                <a:latin typeface="Calibri" pitchFamily="34" charset="0"/>
                <a:cs typeface="Calibri" pitchFamily="34" charset="0"/>
              </a:rPr>
              <a:t>Provides feedback to communities regarding how their input was implemented</a:t>
            </a:r>
          </a:p>
          <a:p>
            <a:pPr marL="457200" lvl="0" indent="-457200">
              <a:buFont typeface="+mj-lt"/>
              <a:buAutoNum type="arabicPeriod"/>
            </a:pPr>
            <a:r>
              <a:rPr lang="en-US" sz="2200" dirty="0">
                <a:latin typeface="Calibri" pitchFamily="34" charset="0"/>
                <a:cs typeface="Calibri" pitchFamily="34" charset="0"/>
              </a:rPr>
              <a:t>Builds capacity of communities to engage in future policy and programmatic work</a:t>
            </a:r>
          </a:p>
          <a:p>
            <a:pPr marL="457200" lvl="0" indent="-457200">
              <a:buFont typeface="+mj-lt"/>
              <a:buAutoNum type="arabicPeriod"/>
            </a:pPr>
            <a:r>
              <a:rPr lang="en-US" sz="2200" dirty="0">
                <a:latin typeface="Calibri" pitchFamily="34" charset="0"/>
                <a:cs typeface="Calibri" pitchFamily="34" charset="0"/>
              </a:rPr>
              <a:t>Prioritizes community knowledge and lived experience</a:t>
            </a:r>
          </a:p>
          <a:p>
            <a:pPr marL="457200" lvl="0" indent="-457200">
              <a:buFont typeface="+mj-lt"/>
              <a:buAutoNum type="arabicPeriod"/>
            </a:pPr>
            <a:r>
              <a:rPr lang="en-US" sz="2200" dirty="0">
                <a:latin typeface="Calibri" pitchFamily="34" charset="0"/>
                <a:cs typeface="Calibri" pitchFamily="34" charset="0"/>
              </a:rPr>
              <a:t>Targets resources to support ongoing community engagement</a:t>
            </a:r>
          </a:p>
          <a:p>
            <a:pPr marL="457200" lvl="0" indent="-457200">
              <a:buFont typeface="+mj-lt"/>
              <a:buAutoNum type="arabicPeriod"/>
            </a:pPr>
            <a:r>
              <a:rPr lang="en-US" sz="2200" dirty="0">
                <a:latin typeface="Calibri" pitchFamily="34" charset="0"/>
                <a:cs typeface="Calibri" pitchFamily="34" charset="0"/>
              </a:rPr>
              <a:t>Facilitates mechanisms that encourage mutual learning</a:t>
            </a:r>
          </a:p>
          <a:p>
            <a:endParaRPr lang="en-US" dirty="0"/>
          </a:p>
        </p:txBody>
      </p:sp>
    </p:spTree>
    <p:extLst>
      <p:ext uri="{BB962C8B-B14F-4D97-AF65-F5344CB8AC3E}">
        <p14:creationId xmlns:p14="http://schemas.microsoft.com/office/powerpoint/2010/main" val="7948649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990600"/>
          </a:xfrm>
        </p:spPr>
        <p:txBody>
          <a:bodyPr/>
          <a:lstStyle/>
          <a:p>
            <a:r>
              <a:rPr lang="en-US" b="1" dirty="0" smtClean="0">
                <a:solidFill>
                  <a:schemeClr val="tx1"/>
                </a:solidFill>
                <a:latin typeface="Calibri" panose="020F0502020204030204" pitchFamily="34" charset="0"/>
              </a:rPr>
              <a:t>Establish Policies to Advance Equity</a:t>
            </a:r>
            <a:endParaRPr lang="en-US" b="1" dirty="0">
              <a:solidFill>
                <a:schemeClr val="tx1"/>
              </a:solidFill>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790324"/>
            <a:ext cx="3447113" cy="446097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1695262"/>
            <a:ext cx="3594028" cy="4651094"/>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105400" y="1582409"/>
            <a:ext cx="3768435" cy="4876800"/>
          </a:xfrm>
        </p:spPr>
      </p:pic>
    </p:spTree>
    <p:extLst>
      <p:ext uri="{BB962C8B-B14F-4D97-AF65-F5344CB8AC3E}">
        <p14:creationId xmlns:p14="http://schemas.microsoft.com/office/powerpoint/2010/main" val="39347750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WNHS COLORS">
      <a:dk1>
        <a:sysClr val="windowText" lastClr="000000"/>
      </a:dk1>
      <a:lt1>
        <a:sysClr val="window" lastClr="FFFFFF"/>
      </a:lt1>
      <a:dk2>
        <a:srgbClr val="000000"/>
      </a:dk2>
      <a:lt2>
        <a:srgbClr val="FFFFFF"/>
      </a:lt2>
      <a:accent1>
        <a:srgbClr val="5A99B7"/>
      </a:accent1>
      <a:accent2>
        <a:srgbClr val="B14816"/>
      </a:accent2>
      <a:accent3>
        <a:srgbClr val="8E9637"/>
      </a:accent3>
      <a:accent4>
        <a:srgbClr val="E19715"/>
      </a:accent4>
      <a:accent5>
        <a:srgbClr val="ECE5B4"/>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WNHS COLORS">
      <a:dk1>
        <a:sysClr val="windowText" lastClr="000000"/>
      </a:dk1>
      <a:lt1>
        <a:sysClr val="window" lastClr="FFFFFF"/>
      </a:lt1>
      <a:dk2>
        <a:srgbClr val="000000"/>
      </a:dk2>
      <a:lt2>
        <a:srgbClr val="FFFFFF"/>
      </a:lt2>
      <a:accent1>
        <a:srgbClr val="5A99B7"/>
      </a:accent1>
      <a:accent2>
        <a:srgbClr val="B14816"/>
      </a:accent2>
      <a:accent3>
        <a:srgbClr val="8E9637"/>
      </a:accent3>
      <a:accent4>
        <a:srgbClr val="E19715"/>
      </a:accent4>
      <a:accent5>
        <a:srgbClr val="ECE5B4"/>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WNHS COLORS">
      <a:dk1>
        <a:sysClr val="windowText" lastClr="000000"/>
      </a:dk1>
      <a:lt1>
        <a:sysClr val="window" lastClr="FFFFFF"/>
      </a:lt1>
      <a:dk2>
        <a:srgbClr val="000000"/>
      </a:dk2>
      <a:lt2>
        <a:srgbClr val="FFFFFF"/>
      </a:lt2>
      <a:accent1>
        <a:srgbClr val="5A99B7"/>
      </a:accent1>
      <a:accent2>
        <a:srgbClr val="B14816"/>
      </a:accent2>
      <a:accent3>
        <a:srgbClr val="8E9637"/>
      </a:accent3>
      <a:accent4>
        <a:srgbClr val="E19715"/>
      </a:accent4>
      <a:accent5>
        <a:srgbClr val="ECE5B4"/>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6.xml><?xml version="1.0" encoding="utf-8"?>
<a:theme xmlns:a="http://schemas.openxmlformats.org/drawingml/2006/main" name="3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7.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8.xml><?xml version="1.0" encoding="utf-8"?>
<a:theme xmlns:a="http://schemas.openxmlformats.org/drawingml/2006/main" name="2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9.xml><?xml version="1.0" encoding="utf-8"?>
<a:theme xmlns:a="http://schemas.openxmlformats.org/drawingml/2006/main" name="OMHS_OHAtemplate">
  <a:themeElements>
    <a:clrScheme name="OMHS - Template_finalDH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HS - Template_finalD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OMHS - Template_finalDH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HS - Template_finalDH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HS - Template_finalDH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HS - Template_finalDH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HS - Template_finalDH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HS - Template_finalDH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HS - Template_finalDH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HS - Template_finalDH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HS - Template_finalDH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HS - Template_finalDH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HS - Template_finalDH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HS - Template_finalDH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MHS - Template_finalDH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2207</TotalTime>
  <Words>2882</Words>
  <Application>Microsoft Macintosh PowerPoint</Application>
  <PresentationFormat>On-screen Show (4:3)</PresentationFormat>
  <Paragraphs>267</Paragraphs>
  <Slides>34</Slides>
  <Notes>20</Notes>
  <HiddenSlides>0</HiddenSlides>
  <MMClips>0</MMClips>
  <ScaleCrop>false</ScaleCrop>
  <HeadingPairs>
    <vt:vector size="4" baseType="variant">
      <vt:variant>
        <vt:lpstr>Theme</vt:lpstr>
      </vt:variant>
      <vt:variant>
        <vt:i4>10</vt:i4>
      </vt:variant>
      <vt:variant>
        <vt:lpstr>Slide Titles</vt:lpstr>
      </vt:variant>
      <vt:variant>
        <vt:i4>34</vt:i4>
      </vt:variant>
    </vt:vector>
  </HeadingPairs>
  <TitlesOfParts>
    <vt:vector size="44" baseType="lpstr">
      <vt:lpstr>Office Theme</vt:lpstr>
      <vt:lpstr>1_Office Theme</vt:lpstr>
      <vt:lpstr>2_Office Theme</vt:lpstr>
      <vt:lpstr>3_Office Theme</vt:lpstr>
      <vt:lpstr>Retrospect</vt:lpstr>
      <vt:lpstr>3_Retrospect</vt:lpstr>
      <vt:lpstr>1_Retrospect</vt:lpstr>
      <vt:lpstr>2_Retrospect</vt:lpstr>
      <vt:lpstr>OMHS_OHAtemplate</vt:lpstr>
      <vt:lpstr>4_Office Theme</vt:lpstr>
      <vt:lpstr>CLHO Mentorship Program:  Relationship &amp; Coalition Building to Meet Community Need</vt:lpstr>
      <vt:lpstr>Health Equity and Community Engagement</vt:lpstr>
      <vt:lpstr>PowerPoint Presentation</vt:lpstr>
      <vt:lpstr>PowerPoint Presentation</vt:lpstr>
      <vt:lpstr>Ladder of Community Engagement</vt:lpstr>
      <vt:lpstr>Building Authentic Relationships</vt:lpstr>
      <vt:lpstr>Overcoming Barriers</vt:lpstr>
      <vt:lpstr>Guidelines for Community Engagement</vt:lpstr>
      <vt:lpstr>Establish Policies to Advance Equity</vt:lpstr>
      <vt:lpstr>PowerPoint Presentation</vt:lpstr>
      <vt:lpstr>Oregon Coalition of Local Health Officials</vt:lpstr>
      <vt:lpstr>WNHS’ mission</vt:lpstr>
      <vt:lpstr>WNHS Services</vt:lpstr>
      <vt:lpstr>PowerPoint Presentation</vt:lpstr>
      <vt:lpstr>PowerPoint Presentation</vt:lpstr>
      <vt:lpstr>PowerPoint Presentation</vt:lpstr>
      <vt:lpstr>Healthy Communities -- South Town Community Engagement</vt:lpstr>
      <vt:lpstr>PowerPoint Presentation</vt:lpstr>
      <vt:lpstr>What does Linn Benton Health Equity Alliance do?</vt:lpstr>
      <vt:lpstr>What does Linn Benton Health Equity Alliance do?</vt:lpstr>
      <vt:lpstr>Adult Smoking:</vt:lpstr>
      <vt:lpstr>WNHS’ Smoke Free Housing </vt:lpstr>
      <vt:lpstr>PowerPoint Presentation</vt:lpstr>
      <vt:lpstr>Healthier Communities:  Alexander Court and Seavey Meadows</vt:lpstr>
      <vt:lpstr>PowerPoint Presentation</vt:lpstr>
      <vt:lpstr>Building Partnerships &amp; Community Engagement in Jackson County</vt:lpstr>
      <vt:lpstr>Who We Are:    SO HEALTH-E  Southern Oregon Health Equity Coalition</vt:lpstr>
      <vt:lpstr>PowerPoint Presentation</vt:lpstr>
      <vt:lpstr>Initial Steps</vt:lpstr>
      <vt:lpstr>PowerPoint Presentation</vt:lpstr>
      <vt:lpstr>Coalition Work</vt:lpstr>
      <vt:lpstr>Leverage Coalition Champions</vt:lpstr>
      <vt:lpstr>My Top 10 Recommendations</vt:lpstr>
      <vt:lpstr>Jennifer Ware Coalition Coordinator jennifer.ware@hccso.org www.hccso.org 541-774-8235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Samaritan Health Plans</dc:title>
  <dc:creator>Karen Levy Keon</dc:creator>
  <cp:lastModifiedBy>Erin Mowlds</cp:lastModifiedBy>
  <cp:revision>48</cp:revision>
  <dcterms:created xsi:type="dcterms:W3CDTF">2015-04-06T20:44:15Z</dcterms:created>
  <dcterms:modified xsi:type="dcterms:W3CDTF">2015-08-27T17:56:52Z</dcterms:modified>
</cp:coreProperties>
</file>