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853" r:id="rId2"/>
  </p:sldMasterIdLst>
  <p:notesMasterIdLst>
    <p:notesMasterId r:id="rId15"/>
  </p:notesMasterIdLst>
  <p:handoutMasterIdLst>
    <p:handoutMasterId r:id="rId16"/>
  </p:handoutMasterIdLst>
  <p:sldIdLst>
    <p:sldId id="256" r:id="rId3"/>
    <p:sldId id="351" r:id="rId4"/>
    <p:sldId id="342" r:id="rId5"/>
    <p:sldId id="343" r:id="rId6"/>
    <p:sldId id="352" r:id="rId7"/>
    <p:sldId id="345" r:id="rId8"/>
    <p:sldId id="346" r:id="rId9"/>
    <p:sldId id="350" r:id="rId10"/>
    <p:sldId id="347" r:id="rId11"/>
    <p:sldId id="353" r:id="rId12"/>
    <p:sldId id="348" r:id="rId13"/>
    <p:sldId id="341" r:id="rId14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5"/>
    <a:srgbClr val="F8D608"/>
    <a:srgbClr val="74C0C6"/>
    <a:srgbClr val="CCCC00"/>
    <a:srgbClr val="FF9900"/>
    <a:srgbClr val="FFFF99"/>
    <a:srgbClr val="B7E7FF"/>
    <a:srgbClr val="99CC00"/>
    <a:srgbClr val="004274"/>
    <a:srgbClr val="679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84914" autoAdjust="0"/>
  </p:normalViewPr>
  <p:slideViewPr>
    <p:cSldViewPr>
      <p:cViewPr varScale="1">
        <p:scale>
          <a:sx n="80" d="100"/>
          <a:sy n="80" d="100"/>
        </p:scale>
        <p:origin x="-16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1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pPr>
              <a:defRPr/>
            </a:pPr>
            <a:fld id="{1CB839BA-49F1-4127-A8F9-195CC78348EA}" type="datetimeFigureOut">
              <a:rPr lang="en-US"/>
              <a:pPr>
                <a:defRPr/>
              </a:pPr>
              <a:t>12/7/15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pPr>
              <a:defRPr/>
            </a:pPr>
            <a:fld id="{EEF5A77F-11F0-4F56-B310-E2C3A6C5D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845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FDE37B-6852-4BD6-9C0B-B0B7C8CE4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84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DE37B-6852-4BD6-9C0B-B0B7C8CE4D4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21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2238" y="1152525"/>
            <a:ext cx="41497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1A894-74FA-4351-837B-CC9F3A51C66D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247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DE37B-6852-4BD6-9C0B-B0B7C8CE4D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5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3625-4C61-4620-A748-081AF47F7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AD2AC-2AB7-4BAD-8013-74B852D6B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 rot="20184218">
            <a:off x="1081290" y="1958949"/>
            <a:ext cx="64009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2000" dirty="0" smtClean="0">
                <a:solidFill>
                  <a:prstClr val="white">
                    <a:lumMod val="8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12000" dirty="0">
              <a:solidFill>
                <a:prstClr val="white">
                  <a:lumMod val="8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91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15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876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473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479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973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6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21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DE2EB-8111-42B7-858E-F9159B5F8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1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7512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41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6D1A8-C88B-4E12-86F4-CA3CF7D99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71B02-65F9-4D1D-813E-F2CCF2EF4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81A8B-1084-4831-92C9-B40BD5145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7809B-878C-4003-8C28-7521BAC77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CFDFA-15F1-4ADA-9A2A-0AFF8C0EF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749B-5937-4A76-8A40-59542A421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28D99-FA02-4AC5-981F-22B085717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fld id="{45838CE3-DDB2-4695-9404-8DEE9C90E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12/7/15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1660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tt.laidler@state.or.us" TargetMode="External"/><Relationship Id="rId4" Type="http://schemas.openxmlformats.org/officeDocument/2006/relationships/hyperlink" Target="mailto:Lisa.m.millet@state.or.us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Lisa.m.shields@state.or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470025"/>
          </a:xfrm>
          <a:noFill/>
        </p:spPr>
        <p:txBody>
          <a:bodyPr/>
          <a:lstStyle/>
          <a:p>
            <a:pPr eaLnBrk="1" hangingPunct="1"/>
            <a:r>
              <a:rPr lang="en-US" sz="4400" dirty="0" smtClean="0"/>
              <a:t>Prescription Drug Overdose Prevention Grant</a:t>
            </a:r>
          </a:p>
        </p:txBody>
      </p:sp>
      <p:sp>
        <p:nvSpPr>
          <p:cNvPr id="4" name="Rectangle 3"/>
          <p:cNvSpPr/>
          <p:nvPr/>
        </p:nvSpPr>
        <p:spPr>
          <a:xfrm>
            <a:off x="3452664" y="3733800"/>
            <a:ext cx="22749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dirty="0" smtClean="0">
                <a:solidFill>
                  <a:srgbClr val="005595"/>
                </a:solidFill>
                <a:latin typeface="+mj-lt"/>
              </a:rPr>
              <a:t>CLHO meeting</a:t>
            </a:r>
          </a:p>
          <a:p>
            <a:pPr algn="ctr" eaLnBrk="1" hangingPunct="1"/>
            <a:r>
              <a:rPr lang="en-US" sz="1800" dirty="0" smtClean="0">
                <a:solidFill>
                  <a:srgbClr val="005595"/>
                </a:solidFill>
                <a:latin typeface="+mj-lt"/>
              </a:rPr>
              <a:t> December 17, 2015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362200"/>
            <a:ext cx="6096000" cy="139115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200" b="1" dirty="0" smtClean="0">
                <a:latin typeface="+mn-lt"/>
              </a:rPr>
              <a:t>Lisa Millet and Matt </a:t>
            </a:r>
            <a:r>
              <a:rPr lang="en-US" sz="2200" b="1" dirty="0" err="1" smtClean="0">
                <a:latin typeface="+mn-lt"/>
              </a:rPr>
              <a:t>Laidler</a:t>
            </a:r>
            <a:endParaRPr lang="en-US" sz="2200" b="1" dirty="0" smtClean="0">
              <a:latin typeface="+mn-lt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sz="1800" dirty="0" smtClean="0">
                <a:latin typeface="+mn-lt"/>
              </a:rPr>
              <a:t>Public </a:t>
            </a:r>
            <a:r>
              <a:rPr lang="en-US" sz="1800" dirty="0">
                <a:latin typeface="+mn-lt"/>
              </a:rPr>
              <a:t>Health </a:t>
            </a:r>
            <a:r>
              <a:rPr lang="en-US" sz="1800" dirty="0" smtClean="0">
                <a:latin typeface="+mn-lt"/>
              </a:rPr>
              <a:t>Division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800" dirty="0" smtClean="0">
                <a:latin typeface="+mn-lt"/>
              </a:rPr>
              <a:t>Injury </a:t>
            </a:r>
            <a:r>
              <a:rPr lang="en-US" sz="1800" dirty="0">
                <a:latin typeface="+mn-lt"/>
              </a:rPr>
              <a:t>and </a:t>
            </a:r>
            <a:r>
              <a:rPr lang="en-US" sz="1800" dirty="0" smtClean="0">
                <a:latin typeface="+mn-lt"/>
              </a:rPr>
              <a:t>Violence Prevention Program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Element highlights</a:t>
            </a:r>
            <a:endParaRPr lang="en-US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836295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$95,500 annually for a PDO coordinator in each region who will:</a:t>
            </a:r>
          </a:p>
          <a:p>
            <a:pPr lvl="0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remote (web-based) training on using the Oregon Prescription Drug Monitoring Program (PDMP) and PDMP guidelines. </a:t>
            </a:r>
          </a:p>
          <a:p>
            <a:pPr lvl="0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prescriber enrollment and adoption of the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PDMP </a:t>
            </a:r>
          </a:p>
          <a:p>
            <a:pPr lvl="0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Accomplish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movement toward building or strengthening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 community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network within the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</a:p>
          <a:p>
            <a:pPr lvl="0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Convene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or strengthen an existing Interdisciplinary Action Team (IAT), a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Pain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Guidance Group (PGG), and a regional summit 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Disseminate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local data or stories to local media outlets to promote public awareness of the burden and preventability of PDO </a:t>
            </a:r>
          </a:p>
        </p:txBody>
      </p:sp>
    </p:spTree>
    <p:extLst>
      <p:ext uri="{BB962C8B-B14F-4D97-AF65-F5344CB8AC3E}">
        <p14:creationId xmlns:p14="http://schemas.microsoft.com/office/powerpoint/2010/main" val="543154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351338"/>
          </a:xfrm>
        </p:spPr>
        <p:txBody>
          <a:bodyPr>
            <a:normAutofit/>
          </a:bodyPr>
          <a:lstStyle/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18 – The approved PE will be sent to OHA Contracts for processing. 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OHA will develop templates for budget and work plan</a:t>
            </a:r>
          </a:p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PE included in the January amendment</a:t>
            </a:r>
          </a:p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OHA will host phone calls in January with each region and the project team to discuss next steps</a:t>
            </a:r>
          </a:p>
          <a:p>
            <a:pPr lvl="0"/>
            <a:endParaRPr lang="en-US" sz="3000" dirty="0" smtClean="0">
              <a:solidFill>
                <a:srgbClr val="005595"/>
              </a:solidFill>
            </a:endParaRPr>
          </a:p>
          <a:p>
            <a:endParaRPr lang="en-US" sz="3000" dirty="0">
              <a:solidFill>
                <a:srgbClr val="005595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201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2625"/>
            <a:ext cx="7772400" cy="1069975"/>
          </a:xfrm>
        </p:spPr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2895600"/>
          </a:xfrm>
        </p:spPr>
        <p:txBody>
          <a:bodyPr/>
          <a:lstStyle/>
          <a:p>
            <a:pPr>
              <a:buNone/>
            </a:pPr>
            <a:r>
              <a:rPr lang="en-US" sz="1800" b="1" dirty="0"/>
              <a:t>Lisa Shields</a:t>
            </a:r>
          </a:p>
          <a:p>
            <a:pPr>
              <a:buNone/>
            </a:pPr>
            <a:r>
              <a:rPr lang="en-US" sz="1800" b="1" dirty="0" smtClean="0">
                <a:hlinkClick r:id="rId2"/>
              </a:rPr>
              <a:t>Lisa.m.shields@state.or.us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Matt </a:t>
            </a:r>
            <a:r>
              <a:rPr lang="en-US" sz="1800" b="1" dirty="0" err="1" smtClean="0"/>
              <a:t>Laidler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>
                <a:hlinkClick r:id="rId3"/>
              </a:rPr>
              <a:t>Matthew.laidler@state.or.us</a:t>
            </a:r>
            <a:r>
              <a:rPr lang="en-US" sz="1800" b="1" dirty="0" smtClean="0"/>
              <a:t> 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Lisa Millet</a:t>
            </a:r>
          </a:p>
          <a:p>
            <a:pPr>
              <a:buNone/>
            </a:pPr>
            <a:r>
              <a:rPr lang="en-US" sz="1800" b="1" dirty="0" smtClean="0">
                <a:hlinkClick r:id="rId4"/>
              </a:rPr>
              <a:t>Lisa.m.millet@state.or.us</a:t>
            </a:r>
            <a:r>
              <a:rPr lang="en-US" sz="1800" b="1" dirty="0" smtClean="0"/>
              <a:t> 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30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77000"/>
            <a:ext cx="2133600" cy="247650"/>
          </a:xfrm>
        </p:spPr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The burden of prescription drug overdose 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Overview of the CDC Prevention Grant for States 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Plan and selection process for regional funding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Program element and next steps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18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Prescription Opioids: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solidFill>
                  <a:schemeClr val="tx1"/>
                </a:solidFill>
              </a:rPr>
              <a:t>In Oregon, </a:t>
            </a:r>
            <a:r>
              <a:rPr lang="en-US" sz="2400" dirty="0" smtClean="0">
                <a:solidFill>
                  <a:schemeClr val="tx1"/>
                </a:solidFill>
              </a:rPr>
              <a:t>over 2,400 </a:t>
            </a:r>
            <a:r>
              <a:rPr lang="en-US" sz="2400" dirty="0">
                <a:solidFill>
                  <a:schemeClr val="tx1"/>
                </a:solidFill>
              </a:rPr>
              <a:t>people have died from overdoses associated with prescription opioids since 1999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Results </a:t>
            </a:r>
            <a:r>
              <a:rPr lang="en-US" sz="2400" dirty="0">
                <a:solidFill>
                  <a:schemeClr val="tx1"/>
                </a:solidFill>
              </a:rPr>
              <a:t>from the 2012-2013 National Survey on Drug Use and Health </a:t>
            </a:r>
            <a:r>
              <a:rPr lang="en-US" sz="2400" dirty="0" smtClean="0">
                <a:solidFill>
                  <a:schemeClr val="tx1"/>
                </a:solidFill>
              </a:rPr>
              <a:t>tie </a:t>
            </a:r>
            <a:r>
              <a:rPr lang="en-US" sz="2400" dirty="0">
                <a:solidFill>
                  <a:schemeClr val="tx1"/>
                </a:solidFill>
              </a:rPr>
              <a:t>Oregon for 2</a:t>
            </a:r>
            <a:r>
              <a:rPr lang="en-US" sz="2400" baseline="30000" dirty="0">
                <a:solidFill>
                  <a:schemeClr val="tx1"/>
                </a:solidFill>
              </a:rPr>
              <a:t>nd</a:t>
            </a:r>
            <a:r>
              <a:rPr lang="en-US" sz="2400" dirty="0">
                <a:solidFill>
                  <a:schemeClr val="tx1"/>
                </a:solidFill>
              </a:rPr>
              <a:t> place among all US states in non-medical use of prescription pain </a:t>
            </a:r>
            <a:r>
              <a:rPr lang="en-US" sz="2400" dirty="0" smtClean="0">
                <a:solidFill>
                  <a:schemeClr val="tx1"/>
                </a:solidFill>
              </a:rPr>
              <a:t>relievers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In </a:t>
            </a:r>
            <a:r>
              <a:rPr lang="en-US" sz="2400" dirty="0">
                <a:solidFill>
                  <a:schemeClr val="tx1"/>
                </a:solidFill>
              </a:rPr>
              <a:t>2013, 3.6 million prescriptions for opioid painkillers were dispensed in Oregon, enough for 925 opioid prescriptions for every 1,000 residents in that year </a:t>
            </a:r>
            <a:r>
              <a:rPr lang="en-US" sz="2400" dirty="0" smtClean="0">
                <a:solidFill>
                  <a:schemeClr val="tx1"/>
                </a:solidFill>
              </a:rPr>
              <a:t>alone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83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CDC Prevention 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92" y="1676400"/>
            <a:ext cx="8229600" cy="4114800"/>
          </a:xfrm>
        </p:spPr>
        <p:txBody>
          <a:bodyPr/>
          <a:lstStyle/>
          <a:p>
            <a:pPr lvl="0"/>
            <a:r>
              <a:rPr lang="en-US" sz="2600" dirty="0" smtClean="0">
                <a:solidFill>
                  <a:schemeClr val="tx1"/>
                </a:solidFill>
              </a:rPr>
              <a:t>Oregon is one of 16 states </a:t>
            </a:r>
            <a:r>
              <a:rPr lang="en-US" sz="2600" dirty="0">
                <a:solidFill>
                  <a:schemeClr val="tx1"/>
                </a:solidFill>
              </a:rPr>
              <a:t>selected for CDC </a:t>
            </a:r>
            <a:r>
              <a:rPr lang="en-US" sz="2600" i="1" dirty="0">
                <a:solidFill>
                  <a:schemeClr val="tx1"/>
                </a:solidFill>
              </a:rPr>
              <a:t>Prescription Drug Overdose: Prevention for States </a:t>
            </a:r>
            <a:r>
              <a:rPr lang="en-US" sz="2600" dirty="0">
                <a:solidFill>
                  <a:schemeClr val="tx1"/>
                </a:solidFill>
              </a:rPr>
              <a:t>funding for </a:t>
            </a:r>
            <a:r>
              <a:rPr lang="en-US" sz="2600" dirty="0" smtClean="0">
                <a:solidFill>
                  <a:schemeClr val="tx1"/>
                </a:solidFill>
              </a:rPr>
              <a:t>2015-2019, to </a:t>
            </a:r>
            <a:r>
              <a:rPr lang="en-US" sz="2600" dirty="0">
                <a:solidFill>
                  <a:schemeClr val="tx1"/>
                </a:solidFill>
              </a:rPr>
              <a:t>advance prevention in four key areas: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Enhancing and Maximizing State Prescription Drug Monitoring Programs (PDMPs)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Implementing Community or Insurer/Health Systems Interventions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Conducting Policy Evaluations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Developing and Implementing Rapid Response Projects</a:t>
            </a:r>
          </a:p>
          <a:p>
            <a:pPr lv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08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800" y="609600"/>
            <a:ext cx="8382000" cy="5029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24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149438" y="35742"/>
            <a:ext cx="8620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 Diagram: PDO Prevention, 2015 - 2019</a:t>
            </a:r>
            <a:endParaRPr lang="en-US" sz="2000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Straight Connector 110"/>
          <p:cNvCxnSpPr/>
          <p:nvPr/>
        </p:nvCxnSpPr>
        <p:spPr>
          <a:xfrm>
            <a:off x="4302918" y="1512098"/>
            <a:ext cx="1581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62840" y="6072193"/>
            <a:ext cx="3865544" cy="707886"/>
          </a:xfrm>
          <a:prstGeom prst="rect">
            <a:avLst/>
          </a:prstGeom>
          <a:noFill/>
          <a:ln w="9525">
            <a:solidFill>
              <a:srgbClr val="F0AD34"/>
            </a:solidFill>
          </a:ln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225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5595"/>
                </a:solidFill>
                <a:latin typeface="Calibri" pitchFamily="34" charset="0"/>
                <a:cs typeface="Calibri" pitchFamily="34" charset="0"/>
              </a:rPr>
              <a:t>Staff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Katrina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Hedberg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State Health </a:t>
            </a:r>
            <a:r>
              <a:rPr lang="en-US" sz="10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Officer   Lisa 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Millet, Principal Investigator              Lisa Shields, Program Coordinator </a:t>
            </a:r>
            <a:r>
              <a:rPr lang="en-US" sz="10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       Matt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Laidler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Research Analyst                  Josh van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Otterloo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Research Analyst    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76381" y="685800"/>
            <a:ext cx="4536827" cy="12772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/>
              <a:t>1. </a:t>
            </a:r>
            <a:r>
              <a:rPr lang="en-US" sz="1100" b="1" dirty="0">
                <a:latin typeface="+mn-lt"/>
              </a:rPr>
              <a:t>Implement opioid prescribing guidelines for pain management</a:t>
            </a:r>
          </a:p>
          <a:p>
            <a:pPr marL="128588" indent="-128588">
              <a:buFont typeface="Wingdings" panose="05000000000000000000" pitchFamily="2" charset="2"/>
              <a:buChar char="ü"/>
            </a:pPr>
            <a:r>
              <a:rPr lang="en-US" sz="1100" dirty="0">
                <a:latin typeface="+mn-lt"/>
              </a:rPr>
              <a:t>Engage CCOs, Emergency Departments, health systems, pharmacies, and insurers to expand uptake and use of evidence-based opioid prescribing and management guidelines</a:t>
            </a:r>
          </a:p>
          <a:p>
            <a:pPr marL="128588" indent="-128588">
              <a:buFont typeface="Wingdings" panose="05000000000000000000" pitchFamily="2" charset="2"/>
              <a:buChar char="ü"/>
            </a:pPr>
            <a:r>
              <a:rPr lang="en-US" sz="1100" b="1" dirty="0">
                <a:solidFill>
                  <a:srgbClr val="FF0000"/>
                </a:solidFill>
                <a:latin typeface="+mn-lt"/>
              </a:rPr>
              <a:t>Fund five high- burden county regions to form and convene regional pain guidance groups (PGGs) and interdisciplinary action teams (IATs) to expand uptake of model opioid prescribing guidelines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138131" y="4471383"/>
            <a:ext cx="10132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130089" y="3593013"/>
            <a:ext cx="10132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315790" y="3738738"/>
            <a:ext cx="14401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7441" y="341002"/>
            <a:ext cx="8885767" cy="6422601"/>
            <a:chOff x="129742" y="247192"/>
            <a:chExt cx="8885767" cy="6422601"/>
          </a:xfrm>
        </p:grpSpPr>
        <p:sp>
          <p:nvSpPr>
            <p:cNvPr id="5" name="TextBox 4"/>
            <p:cNvSpPr txBox="1"/>
            <p:nvPr/>
          </p:nvSpPr>
          <p:spPr>
            <a:xfrm>
              <a:off x="205258" y="247192"/>
              <a:ext cx="18658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Aim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5340" y="258391"/>
              <a:ext cx="18658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Primary</a:t>
              </a:r>
              <a:r>
                <a:rPr lang="en-US" sz="1350" u="sng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Drivers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57933" y="247192"/>
              <a:ext cx="452875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Secondary Drivers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56911" y="4923928"/>
              <a:ext cx="4536827" cy="93871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latin typeface="+mn-lt"/>
                </a:rPr>
                <a:t>5. Increase access to naloxone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Establish a standing order for Naloxone distribution at pharmacies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Increase access to Naloxone through community-based programs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Include co-prescribing of naloxone in model guidelines when prescribing opioids for at-risk patients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76381" y="3437716"/>
              <a:ext cx="4536827" cy="93871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latin typeface="+mn-lt"/>
                </a:rPr>
                <a:t>3. Provide reimbursement for non-opioid pain treatment therapies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Require insurers to pay for non-opioid care for chronic non-cancer pain treatment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Encourage CCOs and other prescribers to increase the use of non-opioid pain management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59806" y="5900352"/>
              <a:ext cx="4536827" cy="76944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latin typeface="+mn-lt"/>
                </a:rPr>
                <a:t>6. Evaluations of policy and programs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Evaluate the public health impact of removing methadone as a preferred pain treatment drug from the state Medicaid drug formulary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Evaluate the impact of 72-hour or “real time” PDMP reporting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9742" y="2412893"/>
              <a:ext cx="1865870" cy="1569660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  <a:effectLst/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solidFill>
                    <a:prstClr val="black"/>
                  </a:solidFill>
                  <a:latin typeface="Calibri" panose="020F0502020204030204"/>
                </a:rPr>
                <a:t>Reduce deaths, hospitalizations, and emergency department visits related to drug overdose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55782" y="3980961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Increase and improve the infrastructure of naloxone rescue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259326" y="3106608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Provide Medication Assisted Treatment (MAT) for opioid use disorder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59326" y="1459462"/>
              <a:ext cx="1865870" cy="46166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Reduce problematic prescribing practices</a:t>
              </a: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4060333" y="1418272"/>
              <a:ext cx="404904" cy="4957373"/>
              <a:chOff x="5328831" y="869452"/>
              <a:chExt cx="539871" cy="6609831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5665212" y="869452"/>
                <a:ext cx="4228" cy="66098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650648" y="2612543"/>
                <a:ext cx="210866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5657834" y="7479282"/>
                <a:ext cx="21086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/>
              <p:nvPr/>
            </p:nvCxnSpPr>
            <p:spPr>
              <a:xfrm flipH="1" flipV="1">
                <a:off x="5328831" y="1692856"/>
                <a:ext cx="273811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Arrow Connector 122"/>
              <p:cNvCxnSpPr/>
              <p:nvPr/>
            </p:nvCxnSpPr>
            <p:spPr>
              <a:xfrm flipH="1" flipV="1">
                <a:off x="5328831" y="4129539"/>
                <a:ext cx="307036" cy="534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64669" y="2148542"/>
              <a:ext cx="1865870" cy="83099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Increase access to and reimbursement for non-opioid treatments for chronic non-cancer pain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995608" y="1733424"/>
              <a:ext cx="264641" cy="3706134"/>
              <a:chOff x="2641765" y="1842180"/>
              <a:chExt cx="297948" cy="3851127"/>
            </a:xfrm>
          </p:grpSpPr>
          <p:grpSp>
            <p:nvGrpSpPr>
              <p:cNvPr id="115" name="Group 114"/>
              <p:cNvGrpSpPr/>
              <p:nvPr/>
            </p:nvGrpSpPr>
            <p:grpSpPr>
              <a:xfrm>
                <a:off x="2641765" y="1842180"/>
                <a:ext cx="297948" cy="3851127"/>
                <a:chOff x="2641763" y="1963602"/>
                <a:chExt cx="297948" cy="3851127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2802685" y="1963602"/>
                  <a:ext cx="137026" cy="3851127"/>
                  <a:chOff x="2802685" y="1963602"/>
                  <a:chExt cx="137026" cy="3851127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 flipH="1">
                    <a:off x="2808140" y="1963602"/>
                    <a:ext cx="7668" cy="385112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>
                    <a:off x="2804608" y="1975537"/>
                    <a:ext cx="135103" cy="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2802685" y="5792782"/>
                    <a:ext cx="135103" cy="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4" name="Straight Arrow Connector 73"/>
                <p:cNvCxnSpPr/>
                <p:nvPr/>
              </p:nvCxnSpPr>
              <p:spPr>
                <a:xfrm flipH="1">
                  <a:off x="2641763" y="3717508"/>
                  <a:ext cx="155448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" name="Straight Connector 38"/>
              <p:cNvCxnSpPr/>
              <p:nvPr/>
            </p:nvCxnSpPr>
            <p:spPr>
              <a:xfrm>
                <a:off x="2804610" y="2678403"/>
                <a:ext cx="118873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>
              <a:off x="4478682" y="1917319"/>
              <a:ext cx="4536827" cy="144655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latin typeface="+mn-lt"/>
                </a:rPr>
                <a:t>2. Enhance and maximize the Oregon Prescription Drug Monitoring Program (PDMP</a:t>
              </a:r>
              <a:r>
                <a:rPr lang="en-US" sz="1100" dirty="0">
                  <a:latin typeface="+mn-lt"/>
                </a:rPr>
                <a:t>)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Reduce barriers and increase PDMP registration and use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Reduce data reporting interval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Increase PDMP reporting, surveillance, and data sharing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Establish messaging to PDMP users</a:t>
              </a:r>
            </a:p>
            <a:p>
              <a:pPr marL="128588" indent="-128588">
                <a:buFont typeface="Wingdings" panose="05000000000000000000" pitchFamily="2" charset="2"/>
                <a:buChar char="ü"/>
              </a:pPr>
              <a:r>
                <a:rPr lang="en-US" sz="1100" dirty="0">
                  <a:latin typeface="+mn-lt"/>
                </a:rPr>
                <a:t>Authorize PDMP to share identified data with researchers, public health, and health systems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255782" y="4793227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Use data to target interventions to populations at highest risk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H="1" flipV="1">
              <a:off x="4109902" y="4732738"/>
              <a:ext cx="20535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>
            <a:off x="4296460" y="5313783"/>
            <a:ext cx="1581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74080" y="4517705"/>
            <a:ext cx="4536827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+mn-lt"/>
              </a:rPr>
              <a:t>4. Increase the number and geographic distribution of primary care physicians certified to provide MAT for chronic opioid dependency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312936" y="4720272"/>
            <a:ext cx="1581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“hot spots”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Aim: fund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five high- burden county regions to form and convene regional pain guidance groups (PGGs) and interdisciplinary action teams (IATs) to expand uptake of model opioid prescribing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Jim Shames and Laura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Heesacker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(Jackson County) are consultants for this effort</a:t>
            </a:r>
          </a:p>
        </p:txBody>
      </p:sp>
    </p:spTree>
    <p:extLst>
      <p:ext uri="{BB962C8B-B14F-4D97-AF65-F5344CB8AC3E}">
        <p14:creationId xmlns:p14="http://schemas.microsoft.com/office/powerpoint/2010/main" val="89445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for 5 regions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Years 1-2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Multnomah, Clackamas, Washington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Lane, Douglas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Coos, Curry, Josephine</a:t>
            </a:r>
          </a:p>
          <a:p>
            <a:pPr lvl="1"/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Years 3-4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Clatsop, Tillamook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Lincoln, Linn, Benton</a:t>
            </a:r>
          </a:p>
        </p:txBody>
      </p:sp>
    </p:spTree>
    <p:extLst>
      <p:ext uri="{BB962C8B-B14F-4D97-AF65-F5344CB8AC3E}">
        <p14:creationId xmlns:p14="http://schemas.microsoft.com/office/powerpoint/2010/main" val="380300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ndex measure/composite score of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1) county rate of opioid overdose death, 2) county rate of opioid overdose hospitalization, 3) rate (per 1,000 residents) of prescribing for all opioids, 4) average # patients per month with &gt; 100 MED prescriptions, 5) county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actors weighted according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importance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for reducing aggregate overdose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rates and problematic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prescribing rates</a:t>
            </a:r>
            <a:endParaRPr lang="en-US" sz="2600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Counties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were assigned points by their rank of these factors (e.g. the county that had the highest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overdose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death rate received 25 points, the next highest, 24, etc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Composite score = averaged county factor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scores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across five factors [no single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factor alone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disproportionately contributed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composite score].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Selected counties are a mix of large and small (population), but each with sizable overdose and/or problematic prescribing rates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81252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10338</TotalTime>
  <Words>952</Words>
  <Application>Microsoft Macintosh PowerPoint</Application>
  <PresentationFormat>On-screen Show (4:3)</PresentationFormat>
  <Paragraphs>104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Custom Design</vt:lpstr>
      <vt:lpstr>Office Theme</vt:lpstr>
      <vt:lpstr>Prescription Drug Overdose Prevention Grant</vt:lpstr>
      <vt:lpstr>Topics covered</vt:lpstr>
      <vt:lpstr>Prescription Opioids: The Problem</vt:lpstr>
      <vt:lpstr>CDC Prevention Grant</vt:lpstr>
      <vt:lpstr>PowerPoint Presentation</vt:lpstr>
      <vt:lpstr>PowerPoint Presentation</vt:lpstr>
      <vt:lpstr>State “hot spots”</vt:lpstr>
      <vt:lpstr>Funding for 5 regions</vt:lpstr>
      <vt:lpstr>Selection</vt:lpstr>
      <vt:lpstr>Program Element highlights</vt:lpstr>
      <vt:lpstr>Next steps</vt:lpstr>
      <vt:lpstr>Contact Information</vt:lpstr>
    </vt:vector>
  </TitlesOfParts>
  <Company>Joe's World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Morgan D. Cowling</cp:lastModifiedBy>
  <cp:revision>923</cp:revision>
  <cp:lastPrinted>2014-11-07T17:00:16Z</cp:lastPrinted>
  <dcterms:created xsi:type="dcterms:W3CDTF">2010-08-23T12:44:57Z</dcterms:created>
  <dcterms:modified xsi:type="dcterms:W3CDTF">2015-12-08T00:26:32Z</dcterms:modified>
</cp:coreProperties>
</file>