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
  </p:notesMasterIdLst>
  <p:sldIdLst>
    <p:sldId id="256" r:id="rId2"/>
    <p:sldId id="257" r:id="rId3"/>
    <p:sldId id="275" r:id="rId4"/>
    <p:sldId id="260" r:id="rId5"/>
    <p:sldId id="264" r:id="rId6"/>
    <p:sldId id="279" r:id="rId7"/>
    <p:sldId id="268" r:id="rId8"/>
    <p:sldId id="271" r:id="rId9"/>
    <p:sldId id="261" r:id="rId10"/>
    <p:sldId id="274" r:id="rId11"/>
    <p:sldId id="265" r:id="rId12"/>
    <p:sldId id="262" r:id="rId13"/>
    <p:sldId id="266" r:id="rId14"/>
    <p:sldId id="273" r:id="rId15"/>
    <p:sldId id="269" r:id="rId16"/>
    <p:sldId id="272" r:id="rId17"/>
  </p:sldIdLst>
  <p:sldSz cx="9144000" cy="6858000" type="screen4x3"/>
  <p:notesSz cx="7010400" cy="9236075"/>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2268"/>
    <a:srgbClr val="003300"/>
    <a:srgbClr val="C49500"/>
    <a:srgbClr val="A88000"/>
    <a:srgbClr val="C40000"/>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02" autoAdjust="0"/>
    <p:restoredTop sz="72154" autoAdjust="0"/>
  </p:normalViewPr>
  <p:slideViewPr>
    <p:cSldViewPr>
      <p:cViewPr varScale="1">
        <p:scale>
          <a:sx n="53" d="100"/>
          <a:sy n="53" d="100"/>
        </p:scale>
        <p:origin x="-7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80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1"/>
            <a:ext cx="3037840" cy="461804"/>
          </a:xfrm>
          <a:prstGeom prst="rect">
            <a:avLst/>
          </a:prstGeom>
        </p:spPr>
        <p:txBody>
          <a:bodyPr vert="horz" lIns="91440" tIns="45720" rIns="91440" bIns="45720" rtlCol="0"/>
          <a:lstStyle>
            <a:lvl1pPr algn="r">
              <a:defRPr sz="1200"/>
            </a:lvl1pPr>
          </a:lstStyle>
          <a:p>
            <a:fld id="{E09C84B6-4A91-4BFC-AE3D-344AD53A7C00}" type="datetimeFigureOut">
              <a:rPr lang="en-US" smtClean="0"/>
              <a:pPr/>
              <a:t>6/10/2015</a:t>
            </a:fld>
            <a:endParaRPr lang="en-US" dirty="0"/>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1440" tIns="45720" rIns="91440" bIns="45720" rtlCol="0" anchor="b"/>
          <a:lstStyle>
            <a:lvl1pPr algn="r">
              <a:defRPr sz="1200"/>
            </a:lvl1pPr>
          </a:lstStyle>
          <a:p>
            <a:fld id="{ADB3E29E-3E34-41D9-9B67-8300BDE59E14}" type="slidenum">
              <a:rPr lang="en-US" smtClean="0"/>
              <a:pPr/>
              <a:t>‹#›</a:t>
            </a:fld>
            <a:endParaRPr lang="en-US" dirty="0"/>
          </a:p>
        </p:txBody>
      </p:sp>
    </p:spTree>
    <p:extLst>
      <p:ext uri="{BB962C8B-B14F-4D97-AF65-F5344CB8AC3E}">
        <p14:creationId xmlns:p14="http://schemas.microsoft.com/office/powerpoint/2010/main" val="2990235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Historically these fees were set at 15%</a:t>
            </a:r>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13</a:t>
            </a:fld>
            <a:endParaRPr lang="en-US" dirty="0"/>
          </a:p>
        </p:txBody>
      </p:sp>
    </p:spTree>
    <p:extLst>
      <p:ext uri="{BB962C8B-B14F-4D97-AF65-F5344CB8AC3E}">
        <p14:creationId xmlns:p14="http://schemas.microsoft.com/office/powerpoint/2010/main" val="3957184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14</a:t>
            </a:fld>
            <a:endParaRPr lang="en-US" dirty="0"/>
          </a:p>
        </p:txBody>
      </p:sp>
    </p:spTree>
    <p:extLst>
      <p:ext uri="{BB962C8B-B14F-4D97-AF65-F5344CB8AC3E}">
        <p14:creationId xmlns:p14="http://schemas.microsoft.com/office/powerpoint/2010/main" val="3742672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majority</a:t>
            </a:r>
            <a:r>
              <a:rPr lang="en-US" baseline="0" dirty="0" smtClean="0"/>
              <a:t> of staff time is devoted to consultation and technical assistance to local health department staff. Uniformity is a high priority for the system and with ~100 inspectors and ~400 rules, we spend a lot of time addressing questions about rule interpretation.</a:t>
            </a:r>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Collecting fees on behalf of OHA</a:t>
            </a:r>
          </a:p>
          <a:p>
            <a:endParaRPr lang="en-US" dirty="0" smtClean="0"/>
          </a:p>
          <a:p>
            <a:r>
              <a:rPr lang="en-US" dirty="0" smtClean="0"/>
              <a:t>Intergovernmental Agreement</a:t>
            </a:r>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5</a:t>
            </a:fld>
            <a:endParaRPr lang="en-US" dirty="0"/>
          </a:p>
        </p:txBody>
      </p:sp>
    </p:spTree>
    <p:extLst>
      <p:ext uri="{BB962C8B-B14F-4D97-AF65-F5344CB8AC3E}">
        <p14:creationId xmlns:p14="http://schemas.microsoft.com/office/powerpoint/2010/main" val="2110651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Due to concerns</a:t>
            </a:r>
            <a:r>
              <a:rPr lang="en-US" baseline="0" dirty="0" smtClean="0"/>
              <a:t> about inconsistent implementation of the food safety program by counties, the Oregon Restaurant Association proposed legislation shifting the licensing, inspection and enforcement of the food safety programs to OHA (then DHS). ORA also had concerns about the wide range of fees charged at the county level. HB 3156 was a compromise between ORA, OHA and CLHO that strengthened the state’s oversight of the program.</a:t>
            </a:r>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a:t>
            </a:r>
            <a:r>
              <a:rPr lang="en-US" baseline="0" dirty="0" smtClean="0"/>
              <a:t> draft</a:t>
            </a:r>
            <a:r>
              <a:rPr lang="en-US" dirty="0" smtClean="0"/>
              <a:t> annual plan</a:t>
            </a:r>
            <a:r>
              <a:rPr lang="en-US" baseline="0" dirty="0" smtClean="0"/>
              <a:t> is developed by program staff which is then reviewed by industry and counties as part of a small ad hoc workgroup. </a:t>
            </a:r>
            <a:r>
              <a:rPr lang="en-US" dirty="0" smtClean="0"/>
              <a:t>The annual</a:t>
            </a:r>
            <a:r>
              <a:rPr lang="en-US" baseline="0" dirty="0" smtClean="0"/>
              <a:t> plan is developed using the total hours available to the 4 food safety staff and estimating the hours needed to complete the activities. If counties or the state would like to add a project, the plan is reviewed to determine what activities would be deleted to work on the new project.</a:t>
            </a:r>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were developed</a:t>
            </a:r>
            <a:r>
              <a:rPr lang="en-US" baseline="0" dirty="0" smtClean="0"/>
              <a:t> in late 2012- early 2013. Same figures used for 2015-2017 biennium.</a:t>
            </a:r>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9</a:t>
            </a:fld>
            <a:endParaRPr lang="en-US" dirty="0"/>
          </a:p>
        </p:txBody>
      </p:sp>
    </p:spTree>
    <p:extLst>
      <p:ext uri="{BB962C8B-B14F-4D97-AF65-F5344CB8AC3E}">
        <p14:creationId xmlns:p14="http://schemas.microsoft.com/office/powerpoint/2010/main" val="1303913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B3E29E-3E34-41D9-9B67-8300BDE59E14}" type="slidenum">
              <a:rPr lang="en-US" smtClean="0"/>
              <a:pPr/>
              <a:t>11</a:t>
            </a:fld>
            <a:endParaRPr lang="en-US" dirty="0"/>
          </a:p>
        </p:txBody>
      </p:sp>
    </p:spTree>
    <p:extLst>
      <p:ext uri="{BB962C8B-B14F-4D97-AF65-F5344CB8AC3E}">
        <p14:creationId xmlns:p14="http://schemas.microsoft.com/office/powerpoint/2010/main" val="1549969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slide number</a:t>
            </a:r>
            <a:endParaRPr lang="en-US" dirty="0"/>
          </a:p>
        </p:txBody>
      </p:sp>
      <p:sp>
        <p:nvSpPr>
          <p:cNvPr id="6" name="Slide Number Placeholder 5"/>
          <p:cNvSpPr>
            <a:spLocks noGrp="1"/>
          </p:cNvSpPr>
          <p:nvPr>
            <p:ph type="sldNum" sz="quarter" idx="12"/>
          </p:nvPr>
        </p:nvSpPr>
        <p:spPr/>
        <p:txBody>
          <a:bodyPr/>
          <a:lstStyle>
            <a:lvl1pPr>
              <a:defRPr/>
            </a:lvl1pPr>
          </a:lstStyle>
          <a:p>
            <a:fld id="{3159E0F7-6896-4355-AD38-245054A3BA60}"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slide number</a:t>
            </a:r>
            <a:endParaRPr lang="en-US" dirty="0"/>
          </a:p>
        </p:txBody>
      </p:sp>
      <p:sp>
        <p:nvSpPr>
          <p:cNvPr id="6" name="Slide Number Placeholder 5"/>
          <p:cNvSpPr>
            <a:spLocks noGrp="1"/>
          </p:cNvSpPr>
          <p:nvPr>
            <p:ph type="sldNum" sz="quarter" idx="12"/>
          </p:nvPr>
        </p:nvSpPr>
        <p:spPr/>
        <p:txBody>
          <a:bodyPr/>
          <a:lstStyle>
            <a:lvl1pPr>
              <a:defRPr/>
            </a:lvl1pPr>
          </a:lstStyle>
          <a:p>
            <a:fld id="{176E94B7-8C23-4BA2-84BD-00D4F2DEDB23}"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slide number</a:t>
            </a:r>
            <a:endParaRPr lang="en-US" dirty="0"/>
          </a:p>
        </p:txBody>
      </p:sp>
      <p:sp>
        <p:nvSpPr>
          <p:cNvPr id="6" name="Slide Number Placeholder 5"/>
          <p:cNvSpPr>
            <a:spLocks noGrp="1"/>
          </p:cNvSpPr>
          <p:nvPr>
            <p:ph type="sldNum" sz="quarter" idx="12"/>
          </p:nvPr>
        </p:nvSpPr>
        <p:spPr/>
        <p:txBody>
          <a:bodyPr/>
          <a:lstStyle>
            <a:lvl1pPr>
              <a:defRPr/>
            </a:lvl1pPr>
          </a:lstStyle>
          <a:p>
            <a:fld id="{4337D7A6-EEDA-42B8-AB51-9BCC06E230E3}"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slide number</a:t>
            </a:r>
            <a:endParaRPr lang="en-US" dirty="0"/>
          </a:p>
        </p:txBody>
      </p:sp>
      <p:sp>
        <p:nvSpPr>
          <p:cNvPr id="6" name="Slide Number Placeholder 5"/>
          <p:cNvSpPr>
            <a:spLocks noGrp="1"/>
          </p:cNvSpPr>
          <p:nvPr>
            <p:ph type="sldNum" sz="quarter" idx="12"/>
          </p:nvPr>
        </p:nvSpPr>
        <p:spPr/>
        <p:txBody>
          <a:bodyPr/>
          <a:lstStyle>
            <a:lvl1pPr>
              <a:defRPr/>
            </a:lvl1pPr>
          </a:lstStyle>
          <a:p>
            <a:fld id="{06CDBBFA-90E7-4A83-AF22-4DCA42890597}"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slide number</a:t>
            </a:r>
            <a:endParaRPr lang="en-US" dirty="0"/>
          </a:p>
        </p:txBody>
      </p:sp>
      <p:sp>
        <p:nvSpPr>
          <p:cNvPr id="6" name="Slide Number Placeholder 5"/>
          <p:cNvSpPr>
            <a:spLocks noGrp="1"/>
          </p:cNvSpPr>
          <p:nvPr>
            <p:ph type="sldNum" sz="quarter" idx="12"/>
          </p:nvPr>
        </p:nvSpPr>
        <p:spPr/>
        <p:txBody>
          <a:bodyPr/>
          <a:lstStyle>
            <a:lvl1pPr>
              <a:defRPr/>
            </a:lvl1pPr>
          </a:lstStyle>
          <a:p>
            <a:fld id="{1983027E-4BBB-4317-B7C2-8CF1DFC347BA}"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slide number</a:t>
            </a:r>
            <a:endParaRPr lang="en-US" dirty="0"/>
          </a:p>
        </p:txBody>
      </p:sp>
      <p:sp>
        <p:nvSpPr>
          <p:cNvPr id="7" name="Slide Number Placeholder 6"/>
          <p:cNvSpPr>
            <a:spLocks noGrp="1"/>
          </p:cNvSpPr>
          <p:nvPr>
            <p:ph type="sldNum" sz="quarter" idx="12"/>
          </p:nvPr>
        </p:nvSpPr>
        <p:spPr/>
        <p:txBody>
          <a:bodyPr/>
          <a:lstStyle>
            <a:lvl1pPr>
              <a:defRPr/>
            </a:lvl1pPr>
          </a:lstStyle>
          <a:p>
            <a:fld id="{744DAAE3-522B-404B-B3BB-51CBD0B5E9AC}"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r>
              <a:rPr lang="en-US" dirty="0" smtClean="0"/>
              <a:t>slide number</a:t>
            </a:r>
            <a:endParaRPr lang="en-US" dirty="0"/>
          </a:p>
        </p:txBody>
      </p:sp>
      <p:sp>
        <p:nvSpPr>
          <p:cNvPr id="9" name="Slide Number Placeholder 8"/>
          <p:cNvSpPr>
            <a:spLocks noGrp="1"/>
          </p:cNvSpPr>
          <p:nvPr>
            <p:ph type="sldNum" sz="quarter" idx="12"/>
          </p:nvPr>
        </p:nvSpPr>
        <p:spPr/>
        <p:txBody>
          <a:bodyPr/>
          <a:lstStyle>
            <a:lvl1pPr>
              <a:defRPr/>
            </a:lvl1pPr>
          </a:lstStyle>
          <a:p>
            <a:fld id="{E84A9E1B-1633-4255-9B41-9866B6AF16DA}"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r>
              <a:rPr lang="en-US" dirty="0" smtClean="0"/>
              <a:t>slide number</a:t>
            </a:r>
            <a:endParaRPr lang="en-US" dirty="0"/>
          </a:p>
        </p:txBody>
      </p:sp>
      <p:sp>
        <p:nvSpPr>
          <p:cNvPr id="5" name="Slide Number Placeholder 4"/>
          <p:cNvSpPr>
            <a:spLocks noGrp="1"/>
          </p:cNvSpPr>
          <p:nvPr>
            <p:ph type="sldNum" sz="quarter" idx="12"/>
          </p:nvPr>
        </p:nvSpPr>
        <p:spPr/>
        <p:txBody>
          <a:bodyPr/>
          <a:lstStyle>
            <a:lvl1pPr>
              <a:defRPr/>
            </a:lvl1pPr>
          </a:lstStyle>
          <a:p>
            <a:fld id="{227785D8-D21F-4B0D-A947-BDA806241278}"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r>
              <a:rPr lang="en-US" dirty="0" smtClean="0"/>
              <a:t>slide number</a:t>
            </a:r>
            <a:endParaRPr lang="en-US" dirty="0"/>
          </a:p>
        </p:txBody>
      </p:sp>
      <p:sp>
        <p:nvSpPr>
          <p:cNvPr id="4" name="Slide Number Placeholder 3"/>
          <p:cNvSpPr>
            <a:spLocks noGrp="1"/>
          </p:cNvSpPr>
          <p:nvPr>
            <p:ph type="sldNum" sz="quarter" idx="12"/>
          </p:nvPr>
        </p:nvSpPr>
        <p:spPr/>
        <p:txBody>
          <a:bodyPr/>
          <a:lstStyle>
            <a:lvl1pPr>
              <a:defRPr/>
            </a:lvl1pPr>
          </a:lstStyle>
          <a:p>
            <a:fld id="{6B86CE52-741E-49FD-8288-3E7F5754C6F2}"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slide number</a:t>
            </a:r>
            <a:endParaRPr lang="en-US" dirty="0"/>
          </a:p>
        </p:txBody>
      </p:sp>
      <p:sp>
        <p:nvSpPr>
          <p:cNvPr id="7" name="Slide Number Placeholder 6"/>
          <p:cNvSpPr>
            <a:spLocks noGrp="1"/>
          </p:cNvSpPr>
          <p:nvPr>
            <p:ph type="sldNum" sz="quarter" idx="12"/>
          </p:nvPr>
        </p:nvSpPr>
        <p:spPr/>
        <p:txBody>
          <a:bodyPr/>
          <a:lstStyle>
            <a:lvl1pPr>
              <a:defRPr/>
            </a:lvl1pPr>
          </a:lstStyle>
          <a:p>
            <a:fld id="{7D208A5E-D742-4F0A-9F88-97F28B28DF1B}"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r>
              <a:rPr lang="en-US" dirty="0" smtClean="0"/>
              <a:t>slide number</a:t>
            </a:r>
            <a:endParaRPr lang="en-US" dirty="0"/>
          </a:p>
        </p:txBody>
      </p:sp>
      <p:sp>
        <p:nvSpPr>
          <p:cNvPr id="7" name="Slide Number Placeholder 6"/>
          <p:cNvSpPr>
            <a:spLocks noGrp="1"/>
          </p:cNvSpPr>
          <p:nvPr>
            <p:ph type="sldNum" sz="quarter" idx="12"/>
          </p:nvPr>
        </p:nvSpPr>
        <p:spPr/>
        <p:txBody>
          <a:bodyPr/>
          <a:lstStyle>
            <a:lvl1pPr>
              <a:defRPr/>
            </a:lvl1pPr>
          </a:lstStyle>
          <a:p>
            <a:fld id="{DCB2E429-2AAF-4264-BFEB-083AF78ADA5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dirty="0" smtClean="0"/>
              <a:t>slide number</a:t>
            </a: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AFD81A7-A8D1-4399-98C4-B04179B2844E}"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charset="0"/>
        </a:defRPr>
      </a:lvl2pPr>
      <a:lvl3pPr algn="ctr" rtl="0" fontAlgn="base">
        <a:spcBef>
          <a:spcPct val="0"/>
        </a:spcBef>
        <a:spcAft>
          <a:spcPct val="0"/>
        </a:spcAft>
        <a:defRPr sz="4400">
          <a:solidFill>
            <a:schemeClr val="tx2"/>
          </a:solidFill>
          <a:latin typeface="Times" charset="0"/>
        </a:defRPr>
      </a:lvl3pPr>
      <a:lvl4pPr algn="ctr" rtl="0" fontAlgn="base">
        <a:spcBef>
          <a:spcPct val="0"/>
        </a:spcBef>
        <a:spcAft>
          <a:spcPct val="0"/>
        </a:spcAft>
        <a:defRPr sz="4400">
          <a:solidFill>
            <a:schemeClr val="tx2"/>
          </a:solidFill>
          <a:latin typeface="Times" charset="0"/>
        </a:defRPr>
      </a:lvl4pPr>
      <a:lvl5pPr algn="ctr" rtl="0" fontAlgn="base">
        <a:spcBef>
          <a:spcPct val="0"/>
        </a:spcBef>
        <a:spcAft>
          <a:spcPct val="0"/>
        </a:spcAft>
        <a:defRPr sz="4400">
          <a:solidFill>
            <a:schemeClr val="tx2"/>
          </a:solidFill>
          <a:latin typeface="Times" charset="0"/>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cstate="print"/>
          <a:srcRect/>
          <a:stretch>
            <a:fillRect/>
          </a:stretch>
        </p:blipFill>
        <p:spPr bwMode="auto">
          <a:xfrm>
            <a:off x="0" y="-1588"/>
            <a:ext cx="9145588" cy="6859588"/>
          </a:xfrm>
          <a:prstGeom prst="rect">
            <a:avLst/>
          </a:prstGeom>
          <a:noFill/>
        </p:spPr>
      </p:pic>
      <p:sp>
        <p:nvSpPr>
          <p:cNvPr id="2050" name="Rectangle 2"/>
          <p:cNvSpPr>
            <a:spLocks noGrp="1" noChangeArrowheads="1"/>
          </p:cNvSpPr>
          <p:nvPr>
            <p:ph type="ctrTitle"/>
          </p:nvPr>
        </p:nvSpPr>
        <p:spPr>
          <a:xfrm>
            <a:off x="685800" y="609600"/>
            <a:ext cx="7772400" cy="3429000"/>
          </a:xfrm>
        </p:spPr>
        <p:txBody>
          <a:bodyPr/>
          <a:lstStyle/>
          <a:p>
            <a:r>
              <a:rPr lang="en-US" sz="4800" dirty="0" smtClean="0">
                <a:solidFill>
                  <a:schemeClr val="accent2">
                    <a:lumMod val="75000"/>
                  </a:schemeClr>
                </a:solidFill>
              </a:rPr>
              <a:t/>
            </a:r>
            <a:br>
              <a:rPr lang="en-US" sz="4800" dirty="0" smtClean="0">
                <a:solidFill>
                  <a:schemeClr val="accent2">
                    <a:lumMod val="75000"/>
                  </a:schemeClr>
                </a:solidFill>
              </a:rPr>
            </a:br>
            <a:r>
              <a:rPr lang="en-US" sz="3200" dirty="0" smtClean="0">
                <a:solidFill>
                  <a:schemeClr val="accent2">
                    <a:lumMod val="75000"/>
                  </a:schemeClr>
                </a:solidFill>
              </a:rPr>
              <a:t>Public Health Division</a:t>
            </a:r>
            <a:r>
              <a:rPr lang="en-US" sz="4800" dirty="0" smtClean="0">
                <a:solidFill>
                  <a:schemeClr val="accent2">
                    <a:lumMod val="75000"/>
                  </a:schemeClr>
                </a:solidFill>
              </a:rPr>
              <a:t/>
            </a:r>
            <a:br>
              <a:rPr lang="en-US" sz="4800" dirty="0" smtClean="0">
                <a:solidFill>
                  <a:schemeClr val="accent2">
                    <a:lumMod val="75000"/>
                  </a:schemeClr>
                </a:solidFill>
              </a:rPr>
            </a:br>
            <a:r>
              <a:rPr lang="en-US" sz="3200" dirty="0" smtClean="0">
                <a:solidFill>
                  <a:schemeClr val="accent2">
                    <a:lumMod val="75000"/>
                  </a:schemeClr>
                </a:solidFill>
                <a:latin typeface="+mn-lt"/>
                <a:ea typeface="Cambria Math" panose="02040503050406030204" pitchFamily="18" charset="0"/>
              </a:rPr>
              <a:t>Center for Health Protection</a:t>
            </a:r>
            <a:br>
              <a:rPr lang="en-US" sz="3200" dirty="0" smtClean="0">
                <a:solidFill>
                  <a:schemeClr val="accent2">
                    <a:lumMod val="75000"/>
                  </a:schemeClr>
                </a:solidFill>
                <a:latin typeface="+mn-lt"/>
                <a:ea typeface="Cambria Math" panose="02040503050406030204" pitchFamily="18" charset="0"/>
              </a:rPr>
            </a:br>
            <a:r>
              <a:rPr lang="en-US" sz="3200" dirty="0">
                <a:solidFill>
                  <a:schemeClr val="accent2">
                    <a:lumMod val="75000"/>
                  </a:schemeClr>
                </a:solidFill>
                <a:latin typeface="+mn-lt"/>
                <a:ea typeface="Cambria Math" panose="02040503050406030204" pitchFamily="18" charset="0"/>
              </a:rPr>
              <a:t> </a:t>
            </a:r>
            <a:r>
              <a:rPr lang="en-US" sz="3200" dirty="0" smtClean="0">
                <a:solidFill>
                  <a:schemeClr val="accent2">
                    <a:lumMod val="75000"/>
                  </a:schemeClr>
                </a:solidFill>
                <a:latin typeface="+mn-lt"/>
                <a:ea typeface="Cambria Math" panose="02040503050406030204" pitchFamily="18" charset="0"/>
              </a:rPr>
              <a:t>Environmental Public Health Section</a:t>
            </a:r>
            <a:br>
              <a:rPr lang="en-US" sz="3200" dirty="0" smtClean="0">
                <a:solidFill>
                  <a:schemeClr val="accent2">
                    <a:lumMod val="75000"/>
                  </a:schemeClr>
                </a:solidFill>
                <a:latin typeface="+mn-lt"/>
                <a:ea typeface="Cambria Math" panose="02040503050406030204" pitchFamily="18" charset="0"/>
              </a:rPr>
            </a:br>
            <a:r>
              <a:rPr lang="en-US" sz="3200" dirty="0" smtClean="0">
                <a:solidFill>
                  <a:schemeClr val="accent2">
                    <a:lumMod val="75000"/>
                  </a:schemeClr>
                </a:solidFill>
                <a:latin typeface="+mn-lt"/>
                <a:ea typeface="Cambria Math" panose="02040503050406030204" pitchFamily="18" charset="0"/>
              </a:rPr>
              <a:t> Food, Pools and Lodging Health and Safety</a:t>
            </a:r>
            <a:br>
              <a:rPr lang="en-US" sz="3200" dirty="0" smtClean="0">
                <a:solidFill>
                  <a:schemeClr val="accent2">
                    <a:lumMod val="75000"/>
                  </a:schemeClr>
                </a:solidFill>
                <a:latin typeface="+mn-lt"/>
                <a:ea typeface="Cambria Math" panose="02040503050406030204" pitchFamily="18" charset="0"/>
              </a:rPr>
            </a:br>
            <a:r>
              <a:rPr lang="en-US" sz="3200" dirty="0" smtClean="0">
                <a:solidFill>
                  <a:schemeClr val="accent2">
                    <a:lumMod val="75000"/>
                  </a:schemeClr>
                </a:solidFill>
                <a:latin typeface="+mn-lt"/>
                <a:ea typeface="Cambria Math" panose="02040503050406030204" pitchFamily="18" charset="0"/>
              </a:rPr>
              <a:t>(FPLHS)</a:t>
            </a:r>
            <a:endParaRPr lang="en-US" sz="3200" dirty="0">
              <a:solidFill>
                <a:schemeClr val="accent2">
                  <a:lumMod val="75000"/>
                </a:schemeClr>
              </a:solidFill>
              <a:latin typeface="+mn-lt"/>
              <a:ea typeface="Cambria Math" panose="020405030504060302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srcRect/>
          <a:stretch>
            <a:fillRect/>
          </a:stretch>
        </p:blipFill>
        <p:spPr bwMode="auto">
          <a:xfrm>
            <a:off x="-1588" y="0"/>
            <a:ext cx="9145588" cy="6859588"/>
          </a:xfrm>
          <a:prstGeom prst="rect">
            <a:avLst/>
          </a:prstGeom>
          <a:noFill/>
        </p:spPr>
      </p:pic>
      <p:sp>
        <p:nvSpPr>
          <p:cNvPr id="2" name="Title 1"/>
          <p:cNvSpPr>
            <a:spLocks noGrp="1"/>
          </p:cNvSpPr>
          <p:nvPr>
            <p:ph type="title"/>
          </p:nvPr>
        </p:nvSpPr>
        <p:spPr/>
        <p:txBody>
          <a:bodyPr/>
          <a:lstStyle/>
          <a:p>
            <a:pPr algn="l"/>
            <a:r>
              <a:rPr lang="en-US" b="1" dirty="0" smtClean="0">
                <a:solidFill>
                  <a:srgbClr val="222268"/>
                </a:solidFill>
              </a:rPr>
              <a:t>Remittance</a:t>
            </a:r>
            <a:endParaRPr lang="en-US" b="1" dirty="0">
              <a:solidFill>
                <a:srgbClr val="222268"/>
              </a:solidFill>
            </a:endParaRPr>
          </a:p>
        </p:txBody>
      </p:sp>
      <p:sp>
        <p:nvSpPr>
          <p:cNvPr id="3" name="Content Placeholder 2"/>
          <p:cNvSpPr>
            <a:spLocks noGrp="1"/>
          </p:cNvSpPr>
          <p:nvPr>
            <p:ph idx="1"/>
          </p:nvPr>
        </p:nvSpPr>
        <p:spPr/>
        <p:txBody>
          <a:bodyPr/>
          <a:lstStyle/>
          <a:p>
            <a:r>
              <a:rPr lang="en-US" dirty="0" smtClean="0"/>
              <a:t>Oregon Administrative Rule 333-012-0057</a:t>
            </a:r>
          </a:p>
          <a:p>
            <a:pPr lvl="1"/>
            <a:r>
              <a:rPr lang="en-US" dirty="0" smtClean="0"/>
              <a:t>Spells out the remittance process</a:t>
            </a:r>
            <a:endParaRPr lang="en-US" dirty="0"/>
          </a:p>
          <a:p>
            <a:pPr marL="0" indent="0">
              <a:buNone/>
            </a:pPr>
            <a:endParaRPr lang="en-US" sz="1600" dirty="0"/>
          </a:p>
          <a:p>
            <a:r>
              <a:rPr lang="en-US" dirty="0" smtClean="0"/>
              <a:t>Broken down into three payments:</a:t>
            </a:r>
          </a:p>
          <a:p>
            <a:pPr lvl="1"/>
            <a:r>
              <a:rPr lang="en-US" dirty="0" smtClean="0"/>
              <a:t>Foodborne Illness Prevention Program</a:t>
            </a:r>
          </a:p>
          <a:p>
            <a:pPr lvl="1"/>
            <a:r>
              <a:rPr lang="en-US" dirty="0" smtClean="0"/>
              <a:t>Pools &amp; Spas</a:t>
            </a:r>
          </a:p>
          <a:p>
            <a:pPr lvl="1"/>
            <a:r>
              <a:rPr lang="en-US" dirty="0" smtClean="0"/>
              <a:t>Lodging</a:t>
            </a:r>
            <a:endParaRPr lang="en-US" dirty="0"/>
          </a:p>
        </p:txBody>
      </p:sp>
    </p:spTree>
    <p:extLst>
      <p:ext uri="{BB962C8B-B14F-4D97-AF65-F5344CB8AC3E}">
        <p14:creationId xmlns:p14="http://schemas.microsoft.com/office/powerpoint/2010/main" val="393929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a:off x="-1588" y="0"/>
            <a:ext cx="9145588" cy="6859588"/>
          </a:xfrm>
          <a:prstGeom prst="rect">
            <a:avLst/>
          </a:prstGeom>
          <a:noFill/>
        </p:spPr>
      </p:pic>
      <p:sp>
        <p:nvSpPr>
          <p:cNvPr id="2" name="Title 1"/>
          <p:cNvSpPr>
            <a:spLocks noGrp="1"/>
          </p:cNvSpPr>
          <p:nvPr>
            <p:ph type="title"/>
          </p:nvPr>
        </p:nvSpPr>
        <p:spPr/>
        <p:txBody>
          <a:bodyPr/>
          <a:lstStyle/>
          <a:p>
            <a:pPr algn="l"/>
            <a:r>
              <a:rPr lang="en-US" b="1" dirty="0" smtClean="0">
                <a:solidFill>
                  <a:srgbClr val="222268"/>
                </a:solidFill>
              </a:rPr>
              <a:t>FIP Remittance</a:t>
            </a:r>
            <a:endParaRPr lang="en-US" b="1" dirty="0">
              <a:solidFill>
                <a:srgbClr val="222268"/>
              </a:solidFill>
            </a:endParaRPr>
          </a:p>
        </p:txBody>
      </p:sp>
      <p:sp>
        <p:nvSpPr>
          <p:cNvPr id="3" name="Content Placeholder 2"/>
          <p:cNvSpPr>
            <a:spLocks noGrp="1"/>
          </p:cNvSpPr>
          <p:nvPr>
            <p:ph idx="1"/>
          </p:nvPr>
        </p:nvSpPr>
        <p:spPr/>
        <p:txBody>
          <a:bodyPr/>
          <a:lstStyle/>
          <a:p>
            <a:r>
              <a:rPr lang="en-US" dirty="0" smtClean="0"/>
              <a:t>Foodborne Illness Prevention (FIP) Program </a:t>
            </a:r>
          </a:p>
          <a:p>
            <a:pPr lvl="1"/>
            <a:r>
              <a:rPr lang="en-US" dirty="0" smtClean="0"/>
              <a:t>Determined by projecting statewide food service license revenue</a:t>
            </a:r>
          </a:p>
          <a:p>
            <a:pPr lvl="1"/>
            <a:r>
              <a:rPr lang="en-US" dirty="0" smtClean="0"/>
              <a:t>Budget is divided by revenue to yield percentage factor</a:t>
            </a:r>
          </a:p>
          <a:p>
            <a:pPr lvl="1"/>
            <a:r>
              <a:rPr lang="en-US" dirty="0" smtClean="0"/>
              <a:t>Each local </a:t>
            </a:r>
            <a:r>
              <a:rPr lang="en-US" dirty="0"/>
              <a:t>p</a:t>
            </a:r>
            <a:r>
              <a:rPr lang="en-US" dirty="0" smtClean="0"/>
              <a:t>ublic </a:t>
            </a:r>
            <a:r>
              <a:rPr lang="en-US" dirty="0"/>
              <a:t>h</a:t>
            </a:r>
            <a:r>
              <a:rPr lang="en-US" dirty="0" smtClean="0"/>
              <a:t>ealth revenue projection for food is multiplied by percentage factor to determine remittance amount</a:t>
            </a:r>
            <a:endParaRPr lang="en-US" dirty="0"/>
          </a:p>
        </p:txBody>
      </p:sp>
    </p:spTree>
    <p:extLst>
      <p:ext uri="{BB962C8B-B14F-4D97-AF65-F5344CB8AC3E}">
        <p14:creationId xmlns:p14="http://schemas.microsoft.com/office/powerpoint/2010/main" val="857923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cstate="print"/>
          <a:srcRect/>
          <a:stretch>
            <a:fillRect/>
          </a:stretch>
        </p:blipFill>
        <p:spPr bwMode="auto">
          <a:xfrm>
            <a:off x="-1588" y="0"/>
            <a:ext cx="9145588" cy="6859588"/>
          </a:xfrm>
          <a:prstGeom prst="rect">
            <a:avLst/>
          </a:prstGeom>
          <a:noFill/>
        </p:spPr>
      </p:pic>
      <p:sp>
        <p:nvSpPr>
          <p:cNvPr id="3074" name="Rectangle 2"/>
          <p:cNvSpPr>
            <a:spLocks noGrp="1" noChangeArrowheads="1"/>
          </p:cNvSpPr>
          <p:nvPr>
            <p:ph type="title"/>
          </p:nvPr>
        </p:nvSpPr>
        <p:spPr/>
        <p:txBody>
          <a:bodyPr/>
          <a:lstStyle/>
          <a:p>
            <a:pPr algn="l"/>
            <a:r>
              <a:rPr lang="en-US" sz="4800" b="1" dirty="0" smtClean="0">
                <a:solidFill>
                  <a:srgbClr val="002060"/>
                </a:solidFill>
                <a:latin typeface="+mn-lt"/>
              </a:rPr>
              <a:t>FIP Percentage Factor</a:t>
            </a:r>
            <a:endParaRPr lang="en-US" sz="4800" b="1" dirty="0">
              <a:solidFill>
                <a:srgbClr val="002060"/>
              </a:solidFill>
              <a:latin typeface="+mn-lt"/>
            </a:endParaRPr>
          </a:p>
        </p:txBody>
      </p:sp>
      <p:sp>
        <p:nvSpPr>
          <p:cNvPr id="3075" name="Rectangle 3"/>
          <p:cNvSpPr>
            <a:spLocks noGrp="1" noChangeArrowheads="1"/>
          </p:cNvSpPr>
          <p:nvPr>
            <p:ph type="body" idx="1"/>
          </p:nvPr>
        </p:nvSpPr>
        <p:spPr>
          <a:xfrm>
            <a:off x="685800" y="1828800"/>
            <a:ext cx="7848600" cy="3581400"/>
          </a:xfrm>
        </p:spPr>
        <p:txBody>
          <a:bodyPr/>
          <a:lstStyle/>
          <a:p>
            <a:r>
              <a:rPr lang="en-US" sz="2800" dirty="0" smtClean="0">
                <a:solidFill>
                  <a:srgbClr val="002060"/>
                </a:solidFill>
              </a:rPr>
              <a:t>Total FIP Program Cost Projections Divided by Total Projection of Restaurant License Fee Revenue Statewide = Percentage Factor</a:t>
            </a:r>
          </a:p>
          <a:p>
            <a:pPr lvl="1"/>
            <a:endParaRPr lang="en-US" sz="2400" dirty="0" smtClean="0">
              <a:solidFill>
                <a:srgbClr val="002060"/>
              </a:solidFill>
            </a:endParaRPr>
          </a:p>
          <a:p>
            <a:pPr marL="457200" lvl="1" indent="0">
              <a:buNone/>
            </a:pPr>
            <a:r>
              <a:rPr lang="en-US" sz="2400" dirty="0" smtClean="0">
                <a:solidFill>
                  <a:srgbClr val="002060"/>
                </a:solidFill>
              </a:rPr>
              <a:t>   </a:t>
            </a:r>
            <a:r>
              <a:rPr lang="en-US" sz="3200" dirty="0" smtClean="0">
                <a:solidFill>
                  <a:srgbClr val="002060"/>
                </a:solidFill>
              </a:rPr>
              <a:t>$739,053  /   $5,276,534   =  14.01%</a:t>
            </a:r>
          </a:p>
          <a:p>
            <a:pPr lvl="1"/>
            <a:endParaRPr lang="en-US" sz="2400" dirty="0">
              <a:solidFill>
                <a:srgbClr val="002060"/>
              </a:solidFill>
              <a:latin typeface="Myriad Pro"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a:off x="-1588" y="0"/>
            <a:ext cx="9145588" cy="6859588"/>
          </a:xfrm>
          <a:prstGeom prst="rect">
            <a:avLst/>
          </a:prstGeom>
          <a:noFill/>
        </p:spPr>
      </p:pic>
      <p:sp>
        <p:nvSpPr>
          <p:cNvPr id="2" name="Title 1"/>
          <p:cNvSpPr>
            <a:spLocks noGrp="1"/>
          </p:cNvSpPr>
          <p:nvPr>
            <p:ph type="title"/>
          </p:nvPr>
        </p:nvSpPr>
        <p:spPr/>
        <p:txBody>
          <a:bodyPr/>
          <a:lstStyle/>
          <a:p>
            <a:pPr algn="l"/>
            <a:r>
              <a:rPr lang="en-US" b="1" dirty="0" smtClean="0">
                <a:solidFill>
                  <a:srgbClr val="222268"/>
                </a:solidFill>
              </a:rPr>
              <a:t>Pools &amp; Lodging Remittance</a:t>
            </a:r>
            <a:endParaRPr lang="en-US" b="1" dirty="0">
              <a:solidFill>
                <a:srgbClr val="222268"/>
              </a:solidFill>
            </a:endParaRPr>
          </a:p>
        </p:txBody>
      </p:sp>
      <p:sp>
        <p:nvSpPr>
          <p:cNvPr id="3" name="Content Placeholder 2"/>
          <p:cNvSpPr>
            <a:spLocks noGrp="1"/>
          </p:cNvSpPr>
          <p:nvPr>
            <p:ph idx="1"/>
          </p:nvPr>
        </p:nvSpPr>
        <p:spPr/>
        <p:txBody>
          <a:bodyPr/>
          <a:lstStyle/>
          <a:p>
            <a:r>
              <a:rPr lang="en-US" dirty="0" smtClean="0"/>
              <a:t>Pools &amp; Spas- $45 per licensed facility</a:t>
            </a:r>
          </a:p>
          <a:p>
            <a:endParaRPr lang="en-US" dirty="0"/>
          </a:p>
          <a:p>
            <a:r>
              <a:rPr lang="en-US" dirty="0" smtClean="0"/>
              <a:t>Lodging- $9 per facility </a:t>
            </a:r>
          </a:p>
          <a:p>
            <a:pPr lvl="1"/>
            <a:r>
              <a:rPr lang="en-US" sz="2400" dirty="0" smtClean="0"/>
              <a:t>(plus surcharges for Recreational Parks per space)</a:t>
            </a:r>
          </a:p>
          <a:p>
            <a:pPr marL="457200" lvl="1" indent="0">
              <a:buNone/>
            </a:pPr>
            <a:endParaRPr lang="en-US" sz="2000" dirty="0" smtClean="0"/>
          </a:p>
          <a:p>
            <a:pPr marL="457200" lvl="1" indent="0">
              <a:buNone/>
            </a:pPr>
            <a:endParaRPr lang="en-US" sz="2000" dirty="0"/>
          </a:p>
          <a:p>
            <a:pPr marL="457200" lvl="1" indent="0">
              <a:buNone/>
            </a:pPr>
            <a:r>
              <a:rPr lang="en-US" sz="2000" dirty="0" smtClean="0"/>
              <a:t>Pools and Lodging actuals are captured in Phoenix Database</a:t>
            </a:r>
          </a:p>
          <a:p>
            <a:endParaRPr lang="en-US" dirty="0"/>
          </a:p>
        </p:txBody>
      </p:sp>
    </p:spTree>
    <p:extLst>
      <p:ext uri="{BB962C8B-B14F-4D97-AF65-F5344CB8AC3E}">
        <p14:creationId xmlns:p14="http://schemas.microsoft.com/office/powerpoint/2010/main" val="1662491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3" cstate="print"/>
          <a:srcRect/>
          <a:stretch>
            <a:fillRect/>
          </a:stretch>
        </p:blipFill>
        <p:spPr bwMode="auto">
          <a:xfrm>
            <a:off x="-1588" y="0"/>
            <a:ext cx="9145588" cy="6859588"/>
          </a:xfrm>
          <a:prstGeom prst="rect">
            <a:avLst/>
          </a:prstGeom>
          <a:noFill/>
        </p:spPr>
      </p:pic>
      <p:sp>
        <p:nvSpPr>
          <p:cNvPr id="2" name="Title 1"/>
          <p:cNvSpPr>
            <a:spLocks noGrp="1"/>
          </p:cNvSpPr>
          <p:nvPr>
            <p:ph type="title"/>
          </p:nvPr>
        </p:nvSpPr>
        <p:spPr/>
        <p:txBody>
          <a:bodyPr/>
          <a:lstStyle/>
          <a:p>
            <a:pPr algn="l"/>
            <a:r>
              <a:rPr lang="en-US" b="1" dirty="0" smtClean="0">
                <a:solidFill>
                  <a:srgbClr val="222268"/>
                </a:solidFill>
              </a:rPr>
              <a:t>Remittance Calculation Process and Timeline</a:t>
            </a:r>
            <a:br>
              <a:rPr lang="en-US" b="1" dirty="0" smtClean="0">
                <a:solidFill>
                  <a:srgbClr val="222268"/>
                </a:solidFill>
              </a:rPr>
            </a:br>
            <a:endParaRPr lang="en-US" b="1" dirty="0">
              <a:solidFill>
                <a:srgbClr val="222268"/>
              </a:solidFill>
            </a:endParaRPr>
          </a:p>
        </p:txBody>
      </p:sp>
      <p:sp>
        <p:nvSpPr>
          <p:cNvPr id="3" name="Content Placeholder 2"/>
          <p:cNvSpPr>
            <a:spLocks noGrp="1"/>
          </p:cNvSpPr>
          <p:nvPr>
            <p:ph idx="1"/>
          </p:nvPr>
        </p:nvSpPr>
        <p:spPr>
          <a:xfrm>
            <a:off x="685800" y="1981200"/>
            <a:ext cx="7772400" cy="4114800"/>
          </a:xfrm>
        </p:spPr>
        <p:txBody>
          <a:bodyPr/>
          <a:lstStyle/>
          <a:p>
            <a:r>
              <a:rPr lang="en-US" sz="2800" dirty="0"/>
              <a:t>D</a:t>
            </a:r>
            <a:r>
              <a:rPr lang="en-US" sz="2800" dirty="0" smtClean="0"/>
              <a:t>etermined </a:t>
            </a:r>
            <a:r>
              <a:rPr lang="en-US" sz="2800" dirty="0"/>
              <a:t>by April of </a:t>
            </a:r>
            <a:r>
              <a:rPr lang="en-US" sz="2800" dirty="0" smtClean="0"/>
              <a:t>odd numbered </a:t>
            </a:r>
            <a:r>
              <a:rPr lang="en-US" sz="2800" dirty="0"/>
              <a:t>years in consultation with local public </a:t>
            </a:r>
            <a:r>
              <a:rPr lang="en-US" sz="2800" dirty="0" smtClean="0"/>
              <a:t>health for the following biennium</a:t>
            </a:r>
            <a:endParaRPr lang="en-US" sz="2800" dirty="0"/>
          </a:p>
          <a:p>
            <a:r>
              <a:rPr lang="en-US" sz="2800" dirty="0" smtClean="0"/>
              <a:t>Recalculated </a:t>
            </a:r>
            <a:r>
              <a:rPr lang="en-US" sz="2800" dirty="0"/>
              <a:t>in April of even numbered years to assess the second year of the </a:t>
            </a:r>
            <a:r>
              <a:rPr lang="en-US" sz="2800" dirty="0" smtClean="0"/>
              <a:t>biennium</a:t>
            </a:r>
          </a:p>
          <a:p>
            <a:r>
              <a:rPr lang="en-US" sz="2800" dirty="0"/>
              <a:t>Included in the Intergovernmental Agreement between OHA and each Local Health Jurisdiction</a:t>
            </a:r>
            <a:r>
              <a:rPr lang="en-US" dirty="0"/>
              <a:t>.</a:t>
            </a:r>
          </a:p>
          <a:p>
            <a:endParaRPr lang="en-US" dirty="0"/>
          </a:p>
          <a:p>
            <a:pPr marL="0" indent="0">
              <a:buNone/>
            </a:pPr>
            <a:endParaRPr lang="en-US" sz="1600" dirty="0"/>
          </a:p>
          <a:p>
            <a:endParaRPr lang="en-US" dirty="0"/>
          </a:p>
        </p:txBody>
      </p:sp>
    </p:spTree>
    <p:extLst>
      <p:ext uri="{BB962C8B-B14F-4D97-AF65-F5344CB8AC3E}">
        <p14:creationId xmlns:p14="http://schemas.microsoft.com/office/powerpoint/2010/main" val="3659781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srcRect/>
          <a:stretch>
            <a:fillRect/>
          </a:stretch>
        </p:blipFill>
        <p:spPr bwMode="auto">
          <a:xfrm>
            <a:off x="-1588" y="-304800"/>
            <a:ext cx="9145588" cy="7162800"/>
          </a:xfrm>
          <a:prstGeom prst="rect">
            <a:avLst/>
          </a:prstGeom>
          <a:noFill/>
        </p:spPr>
      </p:pic>
      <p:sp>
        <p:nvSpPr>
          <p:cNvPr id="2" name="Title 1"/>
          <p:cNvSpPr>
            <a:spLocks noGrp="1"/>
          </p:cNvSpPr>
          <p:nvPr>
            <p:ph type="title"/>
          </p:nvPr>
        </p:nvSpPr>
        <p:spPr>
          <a:xfrm>
            <a:off x="685800" y="381000"/>
            <a:ext cx="7772400" cy="990600"/>
          </a:xfrm>
        </p:spPr>
        <p:txBody>
          <a:bodyPr/>
          <a:lstStyle/>
          <a:p>
            <a:pPr algn="l"/>
            <a:r>
              <a:rPr lang="en-US" b="1" dirty="0" smtClean="0">
                <a:solidFill>
                  <a:srgbClr val="222268"/>
                </a:solidFill>
              </a:rPr>
              <a:t>Billing</a:t>
            </a:r>
            <a:endParaRPr lang="en-US" b="1" dirty="0">
              <a:solidFill>
                <a:srgbClr val="222268"/>
              </a:solidFill>
            </a:endParaRPr>
          </a:p>
        </p:txBody>
      </p:sp>
      <p:sp>
        <p:nvSpPr>
          <p:cNvPr id="3" name="Content Placeholder 2"/>
          <p:cNvSpPr>
            <a:spLocks noGrp="1"/>
          </p:cNvSpPr>
          <p:nvPr>
            <p:ph idx="1"/>
          </p:nvPr>
        </p:nvSpPr>
        <p:spPr/>
        <p:txBody>
          <a:bodyPr/>
          <a:lstStyle/>
          <a:p>
            <a:r>
              <a:rPr lang="en-US" sz="2800" dirty="0" smtClean="0"/>
              <a:t>OHA sends local public health jurisdiction a quarterly invoice for predetermined food remittance amount, and remittance</a:t>
            </a:r>
            <a:r>
              <a:rPr lang="en-US" sz="2800" dirty="0"/>
              <a:t> </a:t>
            </a:r>
            <a:r>
              <a:rPr lang="en-US" sz="2800" dirty="0" smtClean="0"/>
              <a:t>amounts for Pools and Lodging </a:t>
            </a:r>
            <a:r>
              <a:rPr lang="en-US" sz="2400" dirty="0" smtClean="0"/>
              <a:t>(1)</a:t>
            </a:r>
          </a:p>
          <a:p>
            <a:pPr marL="457200" lvl="1" indent="0">
              <a:buNone/>
            </a:pPr>
            <a:r>
              <a:rPr lang="en-US" sz="2400" dirty="0" smtClean="0"/>
              <a:t>(1) Pools and Lodging calculated with actual number of facilities in the county through Phoenix or other data system</a:t>
            </a:r>
          </a:p>
          <a:p>
            <a:pPr marL="0" indent="0">
              <a:buNone/>
            </a:pPr>
            <a:endParaRPr lang="en-US" sz="1400" dirty="0"/>
          </a:p>
        </p:txBody>
      </p:sp>
    </p:spTree>
    <p:extLst>
      <p:ext uri="{BB962C8B-B14F-4D97-AF65-F5344CB8AC3E}">
        <p14:creationId xmlns:p14="http://schemas.microsoft.com/office/powerpoint/2010/main" val="118421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srcRect/>
          <a:stretch>
            <a:fillRect/>
          </a:stretch>
        </p:blipFill>
        <p:spPr bwMode="auto">
          <a:xfrm>
            <a:off x="-1588" y="0"/>
            <a:ext cx="9145588" cy="6859588"/>
          </a:xfrm>
          <a:prstGeom prst="rect">
            <a:avLst/>
          </a:prstGeom>
          <a:noFill/>
        </p:spPr>
      </p:pic>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376" y="33915"/>
            <a:ext cx="9112624" cy="68256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70357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cstate="print"/>
          <a:srcRect/>
          <a:stretch>
            <a:fillRect/>
          </a:stretch>
        </p:blipFill>
        <p:spPr bwMode="auto">
          <a:xfrm>
            <a:off x="-191294" y="-29101"/>
            <a:ext cx="9145588" cy="6859588"/>
          </a:xfrm>
          <a:prstGeom prst="rect">
            <a:avLst/>
          </a:prstGeom>
          <a:noFill/>
        </p:spPr>
      </p:pic>
      <p:sp>
        <p:nvSpPr>
          <p:cNvPr id="3074" name="Rectangle 2"/>
          <p:cNvSpPr>
            <a:spLocks noGrp="1" noChangeArrowheads="1"/>
          </p:cNvSpPr>
          <p:nvPr>
            <p:ph type="title"/>
          </p:nvPr>
        </p:nvSpPr>
        <p:spPr>
          <a:xfrm>
            <a:off x="381000" y="304800"/>
            <a:ext cx="8610600" cy="1143000"/>
          </a:xfrm>
        </p:spPr>
        <p:txBody>
          <a:bodyPr/>
          <a:lstStyle/>
          <a:p>
            <a:pPr algn="l"/>
            <a:r>
              <a:rPr lang="en-US" sz="4800" b="1" dirty="0" smtClean="0">
                <a:solidFill>
                  <a:schemeClr val="accent6">
                    <a:lumMod val="75000"/>
                  </a:schemeClr>
                </a:solidFill>
                <a:latin typeface="+mn-lt"/>
              </a:rPr>
              <a:t>Today’s Presentation</a:t>
            </a:r>
            <a:endParaRPr lang="en-US" sz="4800" b="1" dirty="0">
              <a:solidFill>
                <a:schemeClr val="accent6">
                  <a:lumMod val="75000"/>
                </a:schemeClr>
              </a:solidFill>
              <a:latin typeface="+mn-lt"/>
            </a:endParaRPr>
          </a:p>
        </p:txBody>
      </p:sp>
      <p:sp>
        <p:nvSpPr>
          <p:cNvPr id="3" name="TextBox 2"/>
          <p:cNvSpPr txBox="1"/>
          <p:nvPr/>
        </p:nvSpPr>
        <p:spPr>
          <a:xfrm>
            <a:off x="685800" y="1600200"/>
            <a:ext cx="7391400" cy="3600986"/>
          </a:xfrm>
          <a:prstGeom prst="rect">
            <a:avLst/>
          </a:prstGeom>
          <a:noFill/>
        </p:spPr>
        <p:txBody>
          <a:bodyPr wrap="square" rtlCol="0">
            <a:spAutoFit/>
          </a:bodyPr>
          <a:lstStyle/>
          <a:p>
            <a:endParaRPr lang="en-US" sz="2800" b="1" dirty="0" smtClean="0">
              <a:latin typeface="+mn-lt"/>
            </a:endParaRPr>
          </a:p>
          <a:p>
            <a:pPr marL="342900" indent="-342900">
              <a:buFont typeface="Arial" panose="020B0604020202020204" pitchFamily="34" charset="0"/>
              <a:buChar char="•"/>
            </a:pPr>
            <a:r>
              <a:rPr lang="en-US" sz="3600" dirty="0"/>
              <a:t>Current State </a:t>
            </a:r>
            <a:r>
              <a:rPr lang="en-US" sz="3600" dirty="0" smtClean="0"/>
              <a:t>Food, Pools and Lodging Health &amp; Safety (FPLHS) Program</a:t>
            </a:r>
          </a:p>
          <a:p>
            <a:endParaRPr lang="en-US" sz="1000" dirty="0"/>
          </a:p>
          <a:p>
            <a:pPr marL="342900" indent="-342900">
              <a:buFont typeface="Arial" panose="020B0604020202020204" pitchFamily="34" charset="0"/>
              <a:buChar char="•"/>
            </a:pPr>
            <a:r>
              <a:rPr lang="en-US" sz="3600" dirty="0"/>
              <a:t>FPLHS </a:t>
            </a:r>
            <a:r>
              <a:rPr lang="en-US" sz="3600" dirty="0" smtClean="0"/>
              <a:t>Budget</a:t>
            </a:r>
          </a:p>
          <a:p>
            <a:endParaRPr lang="en-US" sz="1000" dirty="0"/>
          </a:p>
          <a:p>
            <a:pPr marL="342900" indent="-342900">
              <a:buFont typeface="Arial" panose="020B0604020202020204" pitchFamily="34" charset="0"/>
              <a:buChar char="•"/>
            </a:pPr>
            <a:r>
              <a:rPr lang="en-US" sz="3600" dirty="0"/>
              <a:t>Remittance Formula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75" y="0"/>
            <a:ext cx="91503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pPr algn="l"/>
            <a:r>
              <a:rPr lang="en-US" b="1" dirty="0" smtClean="0">
                <a:solidFill>
                  <a:srgbClr val="222268"/>
                </a:solidFill>
              </a:rPr>
              <a:t>FPLHS Program Provides:</a:t>
            </a:r>
            <a:endParaRPr lang="en-US" b="1" dirty="0">
              <a:solidFill>
                <a:srgbClr val="222268"/>
              </a:solidFill>
            </a:endParaRPr>
          </a:p>
        </p:txBody>
      </p:sp>
      <p:sp>
        <p:nvSpPr>
          <p:cNvPr id="3" name="Content Placeholder 2"/>
          <p:cNvSpPr>
            <a:spLocks noGrp="1"/>
          </p:cNvSpPr>
          <p:nvPr>
            <p:ph idx="1"/>
          </p:nvPr>
        </p:nvSpPr>
        <p:spPr/>
        <p:txBody>
          <a:bodyPr/>
          <a:lstStyle/>
          <a:p>
            <a:r>
              <a:rPr lang="en-US" dirty="0" smtClean="0"/>
              <a:t>Oversight of the Food, Pool and Lodging Safety Inspection System</a:t>
            </a:r>
          </a:p>
          <a:p>
            <a:r>
              <a:rPr lang="en-US" dirty="0"/>
              <a:t>Consultation and Technical Assistance </a:t>
            </a:r>
          </a:p>
          <a:p>
            <a:r>
              <a:rPr lang="en-US" dirty="0" smtClean="0"/>
              <a:t>Triennial Review</a:t>
            </a:r>
          </a:p>
          <a:p>
            <a:r>
              <a:rPr lang="en-US" dirty="0" smtClean="0"/>
              <a:t>Rulemaking</a:t>
            </a:r>
          </a:p>
          <a:p>
            <a:r>
              <a:rPr lang="en-US" dirty="0" smtClean="0"/>
              <a:t>Training and Education</a:t>
            </a:r>
          </a:p>
          <a:p>
            <a:pPr lvl="1"/>
            <a:r>
              <a:rPr lang="en-US" dirty="0" smtClean="0"/>
              <a:t>Standardization</a:t>
            </a:r>
          </a:p>
          <a:p>
            <a:endParaRPr lang="en-US" dirty="0"/>
          </a:p>
        </p:txBody>
      </p:sp>
    </p:spTree>
    <p:extLst>
      <p:ext uri="{BB962C8B-B14F-4D97-AF65-F5344CB8AC3E}">
        <p14:creationId xmlns:p14="http://schemas.microsoft.com/office/powerpoint/2010/main" val="3300823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cstate="print"/>
          <a:srcRect/>
          <a:stretch>
            <a:fillRect/>
          </a:stretch>
        </p:blipFill>
        <p:spPr bwMode="auto">
          <a:xfrm>
            <a:off x="-24000" y="-1588"/>
            <a:ext cx="9145588" cy="6859588"/>
          </a:xfrm>
          <a:prstGeom prst="rect">
            <a:avLst/>
          </a:prstGeom>
          <a:noFill/>
        </p:spPr>
      </p:pic>
      <p:sp>
        <p:nvSpPr>
          <p:cNvPr id="3074" name="Rectangle 2"/>
          <p:cNvSpPr>
            <a:spLocks noGrp="1" noChangeArrowheads="1"/>
          </p:cNvSpPr>
          <p:nvPr>
            <p:ph type="title"/>
          </p:nvPr>
        </p:nvSpPr>
        <p:spPr>
          <a:xfrm>
            <a:off x="685800" y="381000"/>
            <a:ext cx="7772400" cy="1143000"/>
          </a:xfrm>
        </p:spPr>
        <p:txBody>
          <a:bodyPr/>
          <a:lstStyle/>
          <a:p>
            <a:pPr algn="l"/>
            <a:r>
              <a:rPr lang="en-US" sz="4800" b="1" dirty="0" smtClean="0">
                <a:solidFill>
                  <a:srgbClr val="222268"/>
                </a:solidFill>
                <a:latin typeface="+mn-lt"/>
              </a:rPr>
              <a:t>Food Safety Statutes</a:t>
            </a:r>
            <a:endParaRPr lang="en-US" sz="4800" b="1" dirty="0">
              <a:solidFill>
                <a:srgbClr val="222268"/>
              </a:solidFill>
              <a:latin typeface="+mn-lt"/>
            </a:endParaRPr>
          </a:p>
        </p:txBody>
      </p:sp>
      <p:sp>
        <p:nvSpPr>
          <p:cNvPr id="3075" name="Rectangle 3"/>
          <p:cNvSpPr>
            <a:spLocks noGrp="1" noChangeArrowheads="1"/>
          </p:cNvSpPr>
          <p:nvPr>
            <p:ph type="body" idx="1"/>
          </p:nvPr>
        </p:nvSpPr>
        <p:spPr>
          <a:xfrm>
            <a:off x="762000" y="1828800"/>
            <a:ext cx="7696200" cy="3505200"/>
          </a:xfrm>
        </p:spPr>
        <p:txBody>
          <a:bodyPr/>
          <a:lstStyle/>
          <a:p>
            <a:endParaRPr lang="en-US" sz="2400" dirty="0" smtClean="0"/>
          </a:p>
          <a:p>
            <a:r>
              <a:rPr lang="en-US" sz="2400" dirty="0" smtClean="0"/>
              <a:t>ORS 624 </a:t>
            </a:r>
            <a:r>
              <a:rPr lang="en-US" sz="2400" dirty="0"/>
              <a:t>Authorizes OHA to establish a food safety </a:t>
            </a:r>
            <a:r>
              <a:rPr lang="en-US" sz="2400" dirty="0" smtClean="0"/>
              <a:t>program</a:t>
            </a:r>
            <a:endParaRPr lang="en-US" sz="2400" dirty="0"/>
          </a:p>
          <a:p>
            <a:pPr lvl="1"/>
            <a:r>
              <a:rPr lang="en-US" sz="2400" dirty="0">
                <a:ea typeface="+mn-ea"/>
                <a:cs typeface="+mn-cs"/>
              </a:rPr>
              <a:t>Sets licensing requirements for various food service facilities</a:t>
            </a:r>
          </a:p>
          <a:p>
            <a:pPr lvl="1"/>
            <a:r>
              <a:rPr lang="en-US" sz="2400" dirty="0">
                <a:ea typeface="+mn-ea"/>
                <a:cs typeface="+mn-cs"/>
              </a:rPr>
              <a:t>Sets licensing fees</a:t>
            </a:r>
          </a:p>
          <a:p>
            <a:endParaRPr lang="en-US" sz="2400" dirty="0" smtClean="0"/>
          </a:p>
          <a:p>
            <a:r>
              <a:rPr lang="en-US" sz="2400" dirty="0" smtClean="0"/>
              <a:t>ORS 624.510- Intergovernmental agreement with local public health; fee collection and remittance</a:t>
            </a:r>
          </a:p>
          <a:p>
            <a:pPr lvl="1"/>
            <a:endParaRPr lang="en-US" sz="2000" dirty="0" smtClean="0">
              <a:solidFill>
                <a:srgbClr val="C40000"/>
              </a:solidFill>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75" y="0"/>
            <a:ext cx="91503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685800" y="381000"/>
            <a:ext cx="7772400" cy="990600"/>
          </a:xfrm>
        </p:spPr>
        <p:txBody>
          <a:bodyPr/>
          <a:lstStyle/>
          <a:p>
            <a:pPr algn="l"/>
            <a:r>
              <a:rPr lang="en-US" sz="4800" b="1" dirty="0" smtClean="0">
                <a:solidFill>
                  <a:srgbClr val="222268"/>
                </a:solidFill>
              </a:rPr>
              <a:t>ORS 624.510(2)&amp;(3)</a:t>
            </a:r>
            <a:endParaRPr lang="en-US" sz="4800" b="1" dirty="0">
              <a:solidFill>
                <a:srgbClr val="222268"/>
              </a:solidFill>
            </a:endParaRPr>
          </a:p>
        </p:txBody>
      </p:sp>
      <p:sp>
        <p:nvSpPr>
          <p:cNvPr id="3" name="Content Placeholder 2"/>
          <p:cNvSpPr>
            <a:spLocks noGrp="1"/>
          </p:cNvSpPr>
          <p:nvPr>
            <p:ph idx="1"/>
          </p:nvPr>
        </p:nvSpPr>
        <p:spPr>
          <a:xfrm>
            <a:off x="685800" y="1676400"/>
            <a:ext cx="7772400" cy="4419600"/>
          </a:xfrm>
        </p:spPr>
        <p:txBody>
          <a:bodyPr/>
          <a:lstStyle/>
          <a:p>
            <a:r>
              <a:rPr lang="en-US" sz="2000" dirty="0" smtClean="0"/>
              <a:t>(2)“A local public health authority shall collect fees on behalf of OHA that are adequate to cover the administration and enforcement costs incurred by the local public health authority under this section and the cost of oversight by OHA.”</a:t>
            </a:r>
          </a:p>
          <a:p>
            <a:endParaRPr lang="en-US" sz="2000" dirty="0" smtClean="0"/>
          </a:p>
          <a:p>
            <a:r>
              <a:rPr lang="en-US" sz="2000" dirty="0" smtClean="0"/>
              <a:t>(</a:t>
            </a:r>
            <a:r>
              <a:rPr lang="en-US" sz="2000" dirty="0"/>
              <a:t>3) The Oregon Health Authority, after consultation with groups representing local health officials in the state, shall by rule assess a remittance from each local public health authority to which health enforcement powers, duties or functions have been delegated under subsection (1) of this section. The amount of the remittance must be specified in the </a:t>
            </a:r>
            <a:r>
              <a:rPr lang="en-US" sz="2000" u="sng" dirty="0">
                <a:solidFill>
                  <a:srgbClr val="C00000"/>
                </a:solidFill>
              </a:rPr>
              <a:t>intergovernmental agreement</a:t>
            </a:r>
            <a:r>
              <a:rPr lang="en-US" sz="2000" dirty="0"/>
              <a:t>. The remittance shall supplement existing funds for consultation services and development and maintenance of the statewide food service program.</a:t>
            </a:r>
          </a:p>
        </p:txBody>
      </p:sp>
    </p:spTree>
    <p:extLst>
      <p:ext uri="{BB962C8B-B14F-4D97-AF65-F5344CB8AC3E}">
        <p14:creationId xmlns:p14="http://schemas.microsoft.com/office/powerpoint/2010/main" val="4136562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cstate="print"/>
          <a:srcRect/>
          <a:stretch>
            <a:fillRect/>
          </a:stretch>
        </p:blipFill>
        <p:spPr bwMode="auto">
          <a:xfrm>
            <a:off x="-228600" y="0"/>
            <a:ext cx="9145588" cy="6859588"/>
          </a:xfrm>
          <a:prstGeom prst="rect">
            <a:avLst/>
          </a:prstGeom>
          <a:noFill/>
        </p:spPr>
      </p:pic>
      <p:sp>
        <p:nvSpPr>
          <p:cNvPr id="3074" name="Rectangle 2"/>
          <p:cNvSpPr>
            <a:spLocks noGrp="1" noChangeArrowheads="1"/>
          </p:cNvSpPr>
          <p:nvPr>
            <p:ph type="title"/>
          </p:nvPr>
        </p:nvSpPr>
        <p:spPr>
          <a:xfrm>
            <a:off x="381000" y="304800"/>
            <a:ext cx="8610600" cy="1143000"/>
          </a:xfrm>
        </p:spPr>
        <p:txBody>
          <a:bodyPr/>
          <a:lstStyle/>
          <a:p>
            <a:pPr algn="l"/>
            <a:r>
              <a:rPr lang="en-US" sz="4800" b="1" dirty="0" smtClean="0">
                <a:solidFill>
                  <a:srgbClr val="222268"/>
                </a:solidFill>
                <a:latin typeface="+mn-lt"/>
              </a:rPr>
              <a:t>Background</a:t>
            </a:r>
            <a:endParaRPr lang="en-US" sz="4800" b="1" dirty="0">
              <a:solidFill>
                <a:srgbClr val="222268"/>
              </a:solidFill>
              <a:latin typeface="+mn-lt"/>
            </a:endParaRPr>
          </a:p>
        </p:txBody>
      </p:sp>
      <p:sp>
        <p:nvSpPr>
          <p:cNvPr id="3" name="TextBox 2"/>
          <p:cNvSpPr txBox="1"/>
          <p:nvPr/>
        </p:nvSpPr>
        <p:spPr>
          <a:xfrm>
            <a:off x="457200" y="2057400"/>
            <a:ext cx="7467600" cy="3970318"/>
          </a:xfrm>
          <a:prstGeom prst="rect">
            <a:avLst/>
          </a:prstGeom>
          <a:noFill/>
        </p:spPr>
        <p:txBody>
          <a:bodyPr wrap="square" rtlCol="0">
            <a:spAutoFit/>
          </a:bodyPr>
          <a:lstStyle/>
          <a:p>
            <a:r>
              <a:rPr lang="en-US" sz="2800" b="1" dirty="0" smtClean="0">
                <a:latin typeface="+mn-lt"/>
              </a:rPr>
              <a:t>2003 Legislative Session House Bill 3156 Amended ORS 624 (Food Services Facilities)</a:t>
            </a:r>
            <a:endParaRPr lang="en-US" sz="2800" dirty="0">
              <a:latin typeface="+mn-lt"/>
            </a:endParaRPr>
          </a:p>
          <a:p>
            <a:endParaRPr lang="en-US" sz="2800" b="1" dirty="0" smtClean="0">
              <a:latin typeface="+mn-lt"/>
            </a:endParaRPr>
          </a:p>
          <a:p>
            <a:pPr marL="342900" indent="-342900">
              <a:buFont typeface="Arial" panose="020B0604020202020204" pitchFamily="34" charset="0"/>
              <a:buChar char="•"/>
            </a:pPr>
            <a:r>
              <a:rPr lang="en-US" dirty="0" smtClean="0">
                <a:latin typeface="+mn-lt"/>
              </a:rPr>
              <a:t>Delegates authority for licensing, inspection &amp; enforcement for food service programs to local public health authorities</a:t>
            </a:r>
          </a:p>
          <a:p>
            <a:pPr marL="342900" indent="-342900">
              <a:buFont typeface="Arial" panose="020B0604020202020204" pitchFamily="34" charset="0"/>
              <a:buChar char="•"/>
            </a:pPr>
            <a:r>
              <a:rPr lang="en-US" dirty="0" smtClean="0">
                <a:latin typeface="+mn-lt"/>
              </a:rPr>
              <a:t>States that fees collected at the local level are done so on behalf of the state</a:t>
            </a:r>
          </a:p>
          <a:p>
            <a:pPr marL="342900" indent="-342900">
              <a:buFont typeface="Arial" panose="020B0604020202020204" pitchFamily="34" charset="0"/>
              <a:buChar char="•"/>
            </a:pPr>
            <a:r>
              <a:rPr lang="en-US" dirty="0" smtClean="0">
                <a:latin typeface="+mn-lt"/>
              </a:rPr>
              <a:t>Requires intergovernmental agreements with counties</a:t>
            </a:r>
          </a:p>
          <a:p>
            <a:pPr marL="342900" indent="-342900">
              <a:buFont typeface="Arial" panose="020B0604020202020204" pitchFamily="34" charset="0"/>
              <a:buChar char="•"/>
            </a:pPr>
            <a:endParaRPr lang="en-US" dirty="0">
              <a:latin typeface="+mn-lt"/>
            </a:endParaRPr>
          </a:p>
        </p:txBody>
      </p:sp>
    </p:spTree>
    <p:extLst>
      <p:ext uri="{BB962C8B-B14F-4D97-AF65-F5344CB8AC3E}">
        <p14:creationId xmlns:p14="http://schemas.microsoft.com/office/powerpoint/2010/main" val="3803057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75" y="0"/>
            <a:ext cx="91503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pPr algn="l"/>
            <a:r>
              <a:rPr lang="en-US" b="1" dirty="0" smtClean="0">
                <a:solidFill>
                  <a:srgbClr val="222268"/>
                </a:solidFill>
              </a:rPr>
              <a:t>FPLHS Foodborne Illness Prevention Program </a:t>
            </a:r>
            <a:endParaRPr lang="en-US" b="1" dirty="0">
              <a:solidFill>
                <a:srgbClr val="222268"/>
              </a:solidFill>
            </a:endParaRPr>
          </a:p>
        </p:txBody>
      </p:sp>
      <p:sp>
        <p:nvSpPr>
          <p:cNvPr id="3" name="Content Placeholder 2"/>
          <p:cNvSpPr>
            <a:spLocks noGrp="1"/>
          </p:cNvSpPr>
          <p:nvPr>
            <p:ph idx="1"/>
          </p:nvPr>
        </p:nvSpPr>
        <p:spPr>
          <a:xfrm>
            <a:off x="685800" y="2590800"/>
            <a:ext cx="7772400" cy="3505200"/>
          </a:xfrm>
        </p:spPr>
        <p:txBody>
          <a:bodyPr/>
          <a:lstStyle/>
          <a:p>
            <a:r>
              <a:rPr lang="en-US" dirty="0" smtClean="0"/>
              <a:t>The Restaurant Industry and CLEHS developed specific program activities</a:t>
            </a:r>
          </a:p>
          <a:p>
            <a:pPr lvl="1"/>
            <a:r>
              <a:rPr lang="en-US" dirty="0" smtClean="0"/>
              <a:t>Development of Annual Plan</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794769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75" y="0"/>
            <a:ext cx="91503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pPr algn="l"/>
            <a:r>
              <a:rPr lang="en-US" b="1" dirty="0" smtClean="0">
                <a:solidFill>
                  <a:srgbClr val="222268"/>
                </a:solidFill>
              </a:rPr>
              <a:t>FPLHS Program Staff</a:t>
            </a:r>
            <a:endParaRPr lang="en-US" b="1" dirty="0">
              <a:solidFill>
                <a:srgbClr val="222268"/>
              </a:solidFill>
            </a:endParaRPr>
          </a:p>
        </p:txBody>
      </p:sp>
      <p:sp>
        <p:nvSpPr>
          <p:cNvPr id="3" name="Content Placeholder 2"/>
          <p:cNvSpPr>
            <a:spLocks noGrp="1"/>
          </p:cNvSpPr>
          <p:nvPr>
            <p:ph idx="1"/>
          </p:nvPr>
        </p:nvSpPr>
        <p:spPr/>
        <p:txBody>
          <a:bodyPr/>
          <a:lstStyle/>
          <a:p>
            <a:r>
              <a:rPr lang="en-US" dirty="0" smtClean="0"/>
              <a:t>Program Manager</a:t>
            </a:r>
          </a:p>
          <a:p>
            <a:r>
              <a:rPr lang="en-US" dirty="0" smtClean="0"/>
              <a:t>Environmental Health Specialists (5)</a:t>
            </a:r>
          </a:p>
          <a:p>
            <a:r>
              <a:rPr lang="en-US" dirty="0" smtClean="0"/>
              <a:t>Administrative Assistant</a:t>
            </a:r>
          </a:p>
          <a:p>
            <a:endParaRPr lang="en-US" dirty="0"/>
          </a:p>
        </p:txBody>
      </p:sp>
    </p:spTree>
    <p:extLst>
      <p:ext uri="{BB962C8B-B14F-4D97-AF65-F5344CB8AC3E}">
        <p14:creationId xmlns:p14="http://schemas.microsoft.com/office/powerpoint/2010/main" val="1804488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cstate="print"/>
          <a:srcRect/>
          <a:stretch>
            <a:fillRect/>
          </a:stretch>
        </p:blipFill>
        <p:spPr bwMode="auto">
          <a:xfrm>
            <a:off x="-1588" y="0"/>
            <a:ext cx="9145588" cy="6859588"/>
          </a:xfrm>
          <a:prstGeom prst="rect">
            <a:avLst/>
          </a:prstGeom>
          <a:noFill/>
        </p:spPr>
      </p:pic>
      <p:sp>
        <p:nvSpPr>
          <p:cNvPr id="3074" name="Rectangle 2"/>
          <p:cNvSpPr>
            <a:spLocks noGrp="1" noChangeArrowheads="1"/>
          </p:cNvSpPr>
          <p:nvPr>
            <p:ph type="title"/>
          </p:nvPr>
        </p:nvSpPr>
        <p:spPr>
          <a:xfrm>
            <a:off x="685800" y="381000"/>
            <a:ext cx="7772400" cy="1143000"/>
          </a:xfrm>
        </p:spPr>
        <p:txBody>
          <a:bodyPr/>
          <a:lstStyle/>
          <a:p>
            <a:r>
              <a:rPr lang="en-US" sz="3600" b="1" dirty="0" smtClean="0">
                <a:solidFill>
                  <a:srgbClr val="222268"/>
                </a:solidFill>
                <a:latin typeface="+mn-lt"/>
              </a:rPr>
              <a:t>2013-15 Annual Program Cost Projection</a:t>
            </a:r>
            <a:endParaRPr lang="en-US" sz="3600" b="1" dirty="0">
              <a:solidFill>
                <a:srgbClr val="222268"/>
              </a:solidFill>
              <a:latin typeface="+mn-lt"/>
            </a:endParaRPr>
          </a:p>
        </p:txBody>
      </p:sp>
      <p:sp>
        <p:nvSpPr>
          <p:cNvPr id="3075" name="Rectangle 3"/>
          <p:cNvSpPr>
            <a:spLocks noGrp="1" noChangeArrowheads="1"/>
          </p:cNvSpPr>
          <p:nvPr>
            <p:ph type="body" idx="1"/>
          </p:nvPr>
        </p:nvSpPr>
        <p:spPr>
          <a:xfrm>
            <a:off x="609600" y="1562894"/>
            <a:ext cx="7010400" cy="4533106"/>
          </a:xfrm>
        </p:spPr>
        <p:txBody>
          <a:bodyPr/>
          <a:lstStyle/>
          <a:p>
            <a:r>
              <a:rPr lang="en-US" sz="2800" dirty="0" smtClean="0">
                <a:solidFill>
                  <a:srgbClr val="003300"/>
                </a:solidFill>
              </a:rPr>
              <a:t>Foodborne Illness Prevention Program</a:t>
            </a:r>
          </a:p>
          <a:p>
            <a:pPr lvl="1"/>
            <a:r>
              <a:rPr lang="en-US" sz="2400" dirty="0" smtClean="0">
                <a:solidFill>
                  <a:srgbClr val="003300"/>
                </a:solidFill>
              </a:rPr>
              <a:t>$739,053/year*</a:t>
            </a:r>
          </a:p>
          <a:p>
            <a:r>
              <a:rPr lang="en-US" sz="2800" dirty="0">
                <a:solidFill>
                  <a:srgbClr val="003300"/>
                </a:solidFill>
              </a:rPr>
              <a:t>Pools</a:t>
            </a:r>
          </a:p>
          <a:p>
            <a:pPr lvl="1"/>
            <a:r>
              <a:rPr lang="en-US" sz="2400" dirty="0">
                <a:solidFill>
                  <a:srgbClr val="003300"/>
                </a:solidFill>
              </a:rPr>
              <a:t>$160,927/year*</a:t>
            </a:r>
          </a:p>
          <a:p>
            <a:r>
              <a:rPr lang="en-US" sz="2800" dirty="0">
                <a:solidFill>
                  <a:srgbClr val="003300"/>
                </a:solidFill>
              </a:rPr>
              <a:t>Lodging</a:t>
            </a:r>
          </a:p>
          <a:p>
            <a:pPr lvl="1"/>
            <a:r>
              <a:rPr lang="en-US" sz="2400" dirty="0">
                <a:solidFill>
                  <a:srgbClr val="003300"/>
                </a:solidFill>
              </a:rPr>
              <a:t>$32,077/year*</a:t>
            </a:r>
          </a:p>
          <a:p>
            <a:r>
              <a:rPr lang="en-US" sz="2800" dirty="0" smtClean="0">
                <a:solidFill>
                  <a:srgbClr val="003300"/>
                </a:solidFill>
              </a:rPr>
              <a:t>Total: $</a:t>
            </a:r>
            <a:r>
              <a:rPr lang="en-US" sz="2800" b="1" u="sng" dirty="0" smtClean="0">
                <a:solidFill>
                  <a:srgbClr val="003300"/>
                </a:solidFill>
              </a:rPr>
              <a:t>932,057</a:t>
            </a:r>
          </a:p>
          <a:p>
            <a:pPr marL="457200" lvl="1" indent="0">
              <a:buNone/>
            </a:pPr>
            <a:endParaRPr lang="en-US" sz="2000" dirty="0" smtClean="0">
              <a:solidFill>
                <a:srgbClr val="003300"/>
              </a:solidFill>
            </a:endParaRPr>
          </a:p>
          <a:p>
            <a:pPr marL="457200" lvl="1" indent="0">
              <a:buNone/>
            </a:pPr>
            <a:r>
              <a:rPr lang="en-US" sz="2000" dirty="0" smtClean="0">
                <a:solidFill>
                  <a:srgbClr val="003300"/>
                </a:solidFill>
              </a:rPr>
              <a:t>* Includes Salary &amp; Benefits, </a:t>
            </a:r>
            <a:r>
              <a:rPr lang="en-US" sz="2000" dirty="0">
                <a:solidFill>
                  <a:srgbClr val="003300"/>
                </a:solidFill>
              </a:rPr>
              <a:t>Services &amp; Supplies, </a:t>
            </a:r>
            <a:r>
              <a:rPr lang="en-US" sz="2000" dirty="0" smtClean="0">
                <a:solidFill>
                  <a:srgbClr val="003300"/>
                </a:solidFill>
              </a:rPr>
              <a:t>and Indirect Costs.  </a:t>
            </a:r>
            <a:endParaRPr lang="en-US" sz="2000" dirty="0">
              <a:solidFill>
                <a:srgbClr val="003300"/>
              </a:solidFill>
            </a:endParaRPr>
          </a:p>
          <a:p>
            <a:pPr lvl="2"/>
            <a:endParaRPr lang="en-US" sz="2000" dirty="0">
              <a:solidFill>
                <a:srgbClr val="0033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3895</TotalTime>
  <Words>815</Words>
  <Application>Microsoft Office PowerPoint</Application>
  <PresentationFormat>On-screen Show (4:3)</PresentationFormat>
  <Paragraphs>102</Paragraphs>
  <Slides>16</Slides>
  <Notes>11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Blank Presentation</vt:lpstr>
      <vt:lpstr> Public Health Division Center for Health Protection  Environmental Public Health Section  Food, Pools and Lodging Health and Safety (FPLHS)</vt:lpstr>
      <vt:lpstr>Today’s Presentation</vt:lpstr>
      <vt:lpstr>FPLHS Program Provides:</vt:lpstr>
      <vt:lpstr>Food Safety Statutes</vt:lpstr>
      <vt:lpstr>ORS 624.510(2)&amp;(3)</vt:lpstr>
      <vt:lpstr>Background</vt:lpstr>
      <vt:lpstr>FPLHS Foodborne Illness Prevention Program </vt:lpstr>
      <vt:lpstr>FPLHS Program Staff</vt:lpstr>
      <vt:lpstr>2013-15 Annual Program Cost Projection</vt:lpstr>
      <vt:lpstr>Remittance</vt:lpstr>
      <vt:lpstr>FIP Remittance</vt:lpstr>
      <vt:lpstr>FIP Percentage Factor</vt:lpstr>
      <vt:lpstr>Pools &amp; Lodging Remittance</vt:lpstr>
      <vt:lpstr>Remittance Calculation Process and Timeline </vt:lpstr>
      <vt:lpstr>Billing</vt:lpstr>
      <vt:lpstr>PowerPoint Presentation</vt:lpstr>
    </vt:vector>
  </TitlesOfParts>
  <Company>Joe's World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dc:title>
  <dc:creator>JAE.P.DOUGLAS@dhsoha.state.or.us</dc:creator>
  <cp:lastModifiedBy>Sherry Brett W</cp:lastModifiedBy>
  <cp:revision>238</cp:revision>
  <cp:lastPrinted>2015-06-10T18:04:54Z</cp:lastPrinted>
  <dcterms:created xsi:type="dcterms:W3CDTF">2010-08-23T12:44:57Z</dcterms:created>
  <dcterms:modified xsi:type="dcterms:W3CDTF">2015-06-10T18:08:26Z</dcterms:modified>
</cp:coreProperties>
</file>