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7"/>
  </p:notesMasterIdLst>
  <p:handoutMasterIdLst>
    <p:handoutMasterId r:id="rId8"/>
  </p:handoutMasterIdLst>
  <p:sldIdLst>
    <p:sldId id="317" r:id="rId2"/>
    <p:sldId id="318" r:id="rId3"/>
    <p:sldId id="319" r:id="rId4"/>
    <p:sldId id="320" r:id="rId5"/>
    <p:sldId id="321" r:id="rId6"/>
  </p:sldIdLst>
  <p:sldSz cx="9144000" cy="6858000" type="screen4x3"/>
  <p:notesSz cx="7010400" cy="9223375"/>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05"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RAWETZ Jacqueline" initials="K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95"/>
    <a:srgbClr val="FF9900"/>
    <a:srgbClr val="A40000"/>
    <a:srgbClr val="E77707"/>
    <a:srgbClr val="FF3300"/>
    <a:srgbClr val="DAE7FA"/>
    <a:srgbClr val="D6E0FE"/>
    <a:srgbClr val="639729"/>
    <a:srgbClr val="DCF0C6"/>
    <a:srgbClr val="FFFF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90136" autoAdjust="0"/>
  </p:normalViewPr>
  <p:slideViewPr>
    <p:cSldViewPr>
      <p:cViewPr varScale="1">
        <p:scale>
          <a:sx n="72" d="100"/>
          <a:sy n="72" d="100"/>
        </p:scale>
        <p:origin x="-2112"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p:cViewPr varScale="1">
        <p:scale>
          <a:sx n="81" d="100"/>
          <a:sy n="81" d="100"/>
        </p:scale>
        <p:origin x="-3240" y="-102"/>
      </p:cViewPr>
      <p:guideLst>
        <p:guide orient="horz" pos="2905"/>
        <p:guide pos="2208"/>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4"/>
            <a:ext cx="3038475" cy="46196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4" y="4"/>
            <a:ext cx="3038475" cy="461963"/>
          </a:xfrm>
          <a:prstGeom prst="rect">
            <a:avLst/>
          </a:prstGeom>
        </p:spPr>
        <p:txBody>
          <a:bodyPr vert="horz" lIns="91440" tIns="45720" rIns="91440" bIns="45720" rtlCol="0"/>
          <a:lstStyle>
            <a:lvl1pPr algn="r">
              <a:defRPr sz="1200"/>
            </a:lvl1pPr>
          </a:lstStyle>
          <a:p>
            <a:fld id="{B5C24933-33B4-4F1E-B6C6-64CE1A43AF9B}" type="datetimeFigureOut">
              <a:rPr lang="en-US" smtClean="0"/>
              <a:pPr/>
              <a:t>12/14/15</a:t>
            </a:fld>
            <a:endParaRPr lang="en-US" dirty="0"/>
          </a:p>
        </p:txBody>
      </p:sp>
      <p:sp>
        <p:nvSpPr>
          <p:cNvPr id="4" name="Footer Placeholder 3"/>
          <p:cNvSpPr>
            <a:spLocks noGrp="1"/>
          </p:cNvSpPr>
          <p:nvPr>
            <p:ph type="ftr" sz="quarter" idx="2"/>
          </p:nvPr>
        </p:nvSpPr>
        <p:spPr>
          <a:xfrm>
            <a:off x="7" y="8759829"/>
            <a:ext cx="3038475" cy="461963"/>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4" y="8759829"/>
            <a:ext cx="3038475" cy="461963"/>
          </a:xfrm>
          <a:prstGeom prst="rect">
            <a:avLst/>
          </a:prstGeom>
        </p:spPr>
        <p:txBody>
          <a:bodyPr vert="horz" lIns="91440" tIns="45720" rIns="91440" bIns="45720" rtlCol="0" anchor="b"/>
          <a:lstStyle>
            <a:lvl1pPr algn="r">
              <a:defRPr sz="1200"/>
            </a:lvl1pPr>
          </a:lstStyle>
          <a:p>
            <a:fld id="{18B6DE45-5D38-4CE6-9F6D-19EC060C6182}" type="slidenum">
              <a:rPr lang="en-US" smtClean="0"/>
              <a:pPr/>
              <a:t>‹#›</a:t>
            </a:fld>
            <a:endParaRPr lang="en-US" dirty="0"/>
          </a:p>
        </p:txBody>
      </p:sp>
    </p:spTree>
    <p:extLst>
      <p:ext uri="{BB962C8B-B14F-4D97-AF65-F5344CB8AC3E}">
        <p14:creationId xmlns:p14="http://schemas.microsoft.com/office/powerpoint/2010/main" val="5060278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4"/>
            <a:ext cx="3037840" cy="461169"/>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10243" name="Rectangle 3"/>
          <p:cNvSpPr>
            <a:spLocks noGrp="1" noChangeArrowheads="1"/>
          </p:cNvSpPr>
          <p:nvPr>
            <p:ph type="dt" idx="1"/>
          </p:nvPr>
        </p:nvSpPr>
        <p:spPr bwMode="auto">
          <a:xfrm>
            <a:off x="3970938" y="4"/>
            <a:ext cx="3037840" cy="461169"/>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200150" y="692150"/>
            <a:ext cx="4610100" cy="3457575"/>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701040" y="4381107"/>
            <a:ext cx="5608320" cy="4150519"/>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760610"/>
            <a:ext cx="3037840" cy="461169"/>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10247" name="Rectangle 7"/>
          <p:cNvSpPr>
            <a:spLocks noGrp="1" noChangeArrowheads="1"/>
          </p:cNvSpPr>
          <p:nvPr>
            <p:ph type="sldNum" sz="quarter" idx="5"/>
          </p:nvPr>
        </p:nvSpPr>
        <p:spPr bwMode="auto">
          <a:xfrm>
            <a:off x="3970938" y="8760610"/>
            <a:ext cx="3037840" cy="461169"/>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507B6196-214F-4F26-8D27-555E03538D85}" type="slidenum">
              <a:rPr lang="en-US"/>
              <a:pPr>
                <a:defRPr/>
              </a:pPr>
              <a:t>‹#›</a:t>
            </a:fld>
            <a:endParaRPr lang="en-US" dirty="0"/>
          </a:p>
        </p:txBody>
      </p:sp>
    </p:spTree>
    <p:extLst>
      <p:ext uri="{BB962C8B-B14F-4D97-AF65-F5344CB8AC3E}">
        <p14:creationId xmlns:p14="http://schemas.microsoft.com/office/powerpoint/2010/main" val="9785279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07B6196-214F-4F26-8D27-555E03538D85}" type="slidenum">
              <a:rPr lang="en-US" smtClean="0"/>
              <a:pPr>
                <a:defRPr/>
              </a:pPr>
              <a:t>4</a:t>
            </a:fld>
            <a:endParaRPr lang="en-US" dirty="0"/>
          </a:p>
        </p:txBody>
      </p:sp>
    </p:spTree>
    <p:extLst>
      <p:ext uri="{BB962C8B-B14F-4D97-AF65-F5344CB8AC3E}">
        <p14:creationId xmlns:p14="http://schemas.microsoft.com/office/powerpoint/2010/main" val="226915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2" cstate="print"/>
          <a:srcRect/>
          <a:stretch>
            <a:fillRect/>
          </a:stretch>
        </p:blipFill>
        <p:spPr bwMode="auto">
          <a:xfrm>
            <a:off x="0" y="0"/>
            <a:ext cx="9145588" cy="6859588"/>
          </a:xfrm>
          <a:prstGeom prst="rect">
            <a:avLst/>
          </a:prstGeom>
          <a:noFill/>
          <a:ln w="9525">
            <a:noFill/>
            <a:miter lim="800000"/>
            <a:headEnd/>
            <a:tailEnd/>
          </a:ln>
        </p:spPr>
      </p:pic>
      <p:sp>
        <p:nvSpPr>
          <p:cNvPr id="6146" name="Rectangle 2"/>
          <p:cNvSpPr>
            <a:spLocks noGrp="1" noChangeArrowheads="1"/>
          </p:cNvSpPr>
          <p:nvPr>
            <p:ph type="ctrTitle"/>
          </p:nvPr>
        </p:nvSpPr>
        <p:spPr>
          <a:xfrm>
            <a:off x="685800" y="682625"/>
            <a:ext cx="7772400" cy="1470025"/>
          </a:xfrm>
        </p:spPr>
        <p:txBody>
          <a:bodyPr/>
          <a:lstStyle>
            <a:lvl1pPr algn="ctr">
              <a:defRPr/>
            </a:lvl1pPr>
          </a:lstStyle>
          <a:p>
            <a:pPr lvl="0"/>
            <a:r>
              <a:rPr lang="en-US" noProof="0" smtClean="0"/>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pPr lvl="0"/>
            <a:r>
              <a:rPr lang="en-US" noProof="0" smtClean="0"/>
              <a:t>Click to edit Master subtitle style</a:t>
            </a:r>
          </a:p>
        </p:txBody>
      </p:sp>
      <p:sp>
        <p:nvSpPr>
          <p:cNvPr id="5" name="Rectangle 5"/>
          <p:cNvSpPr>
            <a:spLocks noGrp="1" noChangeArrowheads="1"/>
          </p:cNvSpPr>
          <p:nvPr>
            <p:ph type="ftr" sz="quarter" idx="10"/>
          </p:nvPr>
        </p:nvSpPr>
        <p:spPr>
          <a:xfrm>
            <a:off x="2895600" y="6096000"/>
            <a:ext cx="2895600" cy="476250"/>
          </a:xfrm>
        </p:spPr>
        <p:txBody>
          <a:bodyPr/>
          <a:lstStyle>
            <a:lvl1pPr algn="l" eaLnBrk="0" hangingPunct="0">
              <a:spcBef>
                <a:spcPct val="50000"/>
              </a:spcBef>
              <a:defRPr/>
            </a:lvl1pPr>
          </a:lstStyle>
          <a:p>
            <a:pPr>
              <a:defRPr/>
            </a:pPr>
            <a:r>
              <a:rPr lang="en-US" dirty="0" smtClean="0"/>
              <a:t>OREGON HEALTH AUTHORITY</a:t>
            </a:r>
            <a:br>
              <a:rPr lang="en-US" dirty="0" smtClean="0"/>
            </a:br>
            <a:r>
              <a:rPr lang="en-US" dirty="0" smtClean="0"/>
              <a:t>Public Health Division</a:t>
            </a:r>
          </a:p>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
        <p:nvSpPr>
          <p:cNvPr id="5" name="Rectangle 8"/>
          <p:cNvSpPr>
            <a:spLocks noGrp="1" noChangeArrowheads="1"/>
          </p:cNvSpPr>
          <p:nvPr>
            <p:ph type="sldNum" sz="quarter" idx="11"/>
          </p:nvPr>
        </p:nvSpPr>
        <p:spPr>
          <a:ln/>
        </p:spPr>
        <p:txBody>
          <a:bodyPr/>
          <a:lstStyle>
            <a:lvl1pPr>
              <a:defRPr/>
            </a:lvl1pPr>
          </a:lstStyle>
          <a:p>
            <a:pPr>
              <a:defRPr/>
            </a:pPr>
            <a:fld id="{759789EF-7E40-49A9-9EDF-3124EEEC3845}" type="slidenum">
              <a:rPr lang="en-US"/>
              <a:pPr>
                <a:defRPr/>
              </a:pPr>
              <a:t>‹#›</a:t>
            </a:fld>
            <a:endParaRPr lang="en-US" dirty="0"/>
          </a:p>
        </p:txBody>
      </p:sp>
      <p:sp>
        <p:nvSpPr>
          <p:cNvPr id="6"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
        <p:nvSpPr>
          <p:cNvPr id="5" name="Rectangle 8"/>
          <p:cNvSpPr>
            <a:spLocks noGrp="1" noChangeArrowheads="1"/>
          </p:cNvSpPr>
          <p:nvPr>
            <p:ph type="sldNum" sz="quarter" idx="11"/>
          </p:nvPr>
        </p:nvSpPr>
        <p:spPr>
          <a:ln/>
        </p:spPr>
        <p:txBody>
          <a:bodyPr/>
          <a:lstStyle>
            <a:lvl1pPr>
              <a:defRPr/>
            </a:lvl1pPr>
          </a:lstStyle>
          <a:p>
            <a:pPr>
              <a:defRPr/>
            </a:pPr>
            <a:fld id="{E26F318C-907D-4F69-A99D-145AE19997C1}" type="slidenum">
              <a:rPr lang="en-US"/>
              <a:pPr>
                <a:defRPr/>
              </a:pPr>
              <a:t>‹#›</a:t>
            </a:fld>
            <a:endParaRPr lang="en-US" dirty="0"/>
          </a:p>
        </p:txBody>
      </p:sp>
      <p:sp>
        <p:nvSpPr>
          <p:cNvPr id="6"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dirty="0" smtClean="0"/>
              <a:t>OREGON HEALTH AUTHORITY</a:t>
            </a:r>
            <a:br>
              <a:rPr lang="en-US" dirty="0" smtClean="0"/>
            </a:br>
            <a:r>
              <a:rPr lang="en-US" dirty="0" smtClean="0"/>
              <a:t>Public Health Division</a:t>
            </a:r>
          </a:p>
          <a:p>
            <a:pPr>
              <a:defRPr/>
            </a:pPr>
            <a:endParaRPr lang="en-US" dirty="0"/>
          </a:p>
        </p:txBody>
      </p:sp>
      <p:sp>
        <p:nvSpPr>
          <p:cNvPr id="5" name="Rectangle 8"/>
          <p:cNvSpPr>
            <a:spLocks noGrp="1" noChangeArrowheads="1"/>
          </p:cNvSpPr>
          <p:nvPr>
            <p:ph type="sldNum" sz="quarter" idx="11"/>
          </p:nvPr>
        </p:nvSpPr>
        <p:spPr>
          <a:ln/>
        </p:spPr>
        <p:txBody>
          <a:bodyPr/>
          <a:lstStyle>
            <a:lvl1pPr>
              <a:defRPr/>
            </a:lvl1pPr>
          </a:lstStyle>
          <a:p>
            <a:pPr>
              <a:defRPr/>
            </a:pPr>
            <a:fld id="{76B506F7-67E8-45C9-9F8D-021AF5372EEB}" type="slidenum">
              <a:rPr lang="en-US"/>
              <a:pPr>
                <a:defRPr/>
              </a:pPr>
              <a:t>‹#›</a:t>
            </a:fld>
            <a:endParaRPr lang="en-US" dirty="0"/>
          </a:p>
        </p:txBody>
      </p:sp>
      <p:sp>
        <p:nvSpPr>
          <p:cNvPr id="6"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
        <p:nvSpPr>
          <p:cNvPr id="5" name="Rectangle 8"/>
          <p:cNvSpPr>
            <a:spLocks noGrp="1" noChangeArrowheads="1"/>
          </p:cNvSpPr>
          <p:nvPr>
            <p:ph type="sldNum" sz="quarter" idx="11"/>
          </p:nvPr>
        </p:nvSpPr>
        <p:spPr>
          <a:ln/>
        </p:spPr>
        <p:txBody>
          <a:bodyPr/>
          <a:lstStyle>
            <a:lvl1pPr>
              <a:defRPr/>
            </a:lvl1pPr>
          </a:lstStyle>
          <a:p>
            <a:pPr>
              <a:defRPr/>
            </a:pPr>
            <a:fld id="{2EC34F04-9748-4B3A-ACD6-C7DA17B00B80}" type="slidenum">
              <a:rPr lang="en-US"/>
              <a:pPr>
                <a:defRPr/>
              </a:pPr>
              <a:t>‹#›</a:t>
            </a:fld>
            <a:endParaRPr lang="en-US" dirty="0"/>
          </a:p>
        </p:txBody>
      </p:sp>
      <p:sp>
        <p:nvSpPr>
          <p:cNvPr id="6"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
        <p:nvSpPr>
          <p:cNvPr id="6" name="Rectangle 8"/>
          <p:cNvSpPr>
            <a:spLocks noGrp="1" noChangeArrowheads="1"/>
          </p:cNvSpPr>
          <p:nvPr>
            <p:ph type="sldNum" sz="quarter" idx="11"/>
          </p:nvPr>
        </p:nvSpPr>
        <p:spPr>
          <a:ln/>
        </p:spPr>
        <p:txBody>
          <a:bodyPr/>
          <a:lstStyle>
            <a:lvl1pPr>
              <a:defRPr/>
            </a:lvl1pPr>
          </a:lstStyle>
          <a:p>
            <a:pPr>
              <a:defRPr/>
            </a:pPr>
            <a:fld id="{8038FDDC-4197-412F-9BF2-C9A3EB8B0CDF}" type="slidenum">
              <a:rPr lang="en-US"/>
              <a:pPr>
                <a:defRPr/>
              </a:pPr>
              <a:t>‹#›</a:t>
            </a:fld>
            <a:endParaRPr lang="en-US" dirty="0"/>
          </a:p>
        </p:txBody>
      </p:sp>
      <p:sp>
        <p:nvSpPr>
          <p:cNvPr id="7"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
        <p:nvSpPr>
          <p:cNvPr id="8" name="Rectangle 8"/>
          <p:cNvSpPr>
            <a:spLocks noGrp="1" noChangeArrowheads="1"/>
          </p:cNvSpPr>
          <p:nvPr>
            <p:ph type="sldNum" sz="quarter" idx="11"/>
          </p:nvPr>
        </p:nvSpPr>
        <p:spPr>
          <a:ln/>
        </p:spPr>
        <p:txBody>
          <a:bodyPr/>
          <a:lstStyle>
            <a:lvl1pPr>
              <a:defRPr/>
            </a:lvl1pPr>
          </a:lstStyle>
          <a:p>
            <a:pPr>
              <a:defRPr/>
            </a:pPr>
            <a:fld id="{B0C3EF28-6830-4E4B-A7CF-0E314657C0F7}" type="slidenum">
              <a:rPr lang="en-US"/>
              <a:pPr>
                <a:defRPr/>
              </a:pPr>
              <a:t>‹#›</a:t>
            </a:fld>
            <a:endParaRPr lang="en-US" dirty="0"/>
          </a:p>
        </p:txBody>
      </p:sp>
      <p:sp>
        <p:nvSpPr>
          <p:cNvPr id="9"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
        <p:nvSpPr>
          <p:cNvPr id="4" name="Rectangle 8"/>
          <p:cNvSpPr>
            <a:spLocks noGrp="1" noChangeArrowheads="1"/>
          </p:cNvSpPr>
          <p:nvPr>
            <p:ph type="sldNum" sz="quarter" idx="11"/>
          </p:nvPr>
        </p:nvSpPr>
        <p:spPr>
          <a:ln/>
        </p:spPr>
        <p:txBody>
          <a:bodyPr/>
          <a:lstStyle>
            <a:lvl1pPr>
              <a:defRPr/>
            </a:lvl1pPr>
          </a:lstStyle>
          <a:p>
            <a:pPr>
              <a:defRPr/>
            </a:pPr>
            <a:fld id="{D32DF81E-009C-4087-ACA3-2E03C271B8B5}" type="slidenum">
              <a:rPr lang="en-US"/>
              <a:pPr>
                <a:defRPr/>
              </a:pPr>
              <a:t>‹#›</a:t>
            </a:fld>
            <a:endParaRPr lang="en-US" dirty="0"/>
          </a:p>
        </p:txBody>
      </p:sp>
      <p:sp>
        <p:nvSpPr>
          <p:cNvPr id="5"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dirty="0" smtClean="0"/>
              <a:t>OREGON HEALTH AUTHORITY</a:t>
            </a:r>
            <a:br>
              <a:rPr lang="en-US" dirty="0" smtClean="0"/>
            </a:br>
            <a:r>
              <a:rPr lang="en-US" dirty="0" smtClean="0"/>
              <a:t>Public Health Division</a:t>
            </a:r>
          </a:p>
          <a:p>
            <a:pPr>
              <a:defRPr/>
            </a:pPr>
            <a:endParaRPr lang="en-US" dirty="0"/>
          </a:p>
        </p:txBody>
      </p:sp>
      <p:sp>
        <p:nvSpPr>
          <p:cNvPr id="3" name="Rectangle 8"/>
          <p:cNvSpPr>
            <a:spLocks noGrp="1" noChangeArrowheads="1"/>
          </p:cNvSpPr>
          <p:nvPr>
            <p:ph type="sldNum" sz="quarter" idx="11"/>
          </p:nvPr>
        </p:nvSpPr>
        <p:spPr>
          <a:ln/>
        </p:spPr>
        <p:txBody>
          <a:bodyPr/>
          <a:lstStyle>
            <a:lvl1pPr>
              <a:defRPr/>
            </a:lvl1pPr>
          </a:lstStyle>
          <a:p>
            <a:pPr>
              <a:defRPr/>
            </a:pPr>
            <a:fld id="{AB07B9D0-896A-4248-8247-BE7515B7ED13}" type="slidenum">
              <a:rPr lang="en-US"/>
              <a:pPr>
                <a:defRPr/>
              </a:pPr>
              <a:t>‹#›</a:t>
            </a:fld>
            <a:endParaRPr lang="en-US" dirty="0"/>
          </a:p>
        </p:txBody>
      </p:sp>
      <p:sp>
        <p:nvSpPr>
          <p:cNvPr id="4"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
        <p:nvSpPr>
          <p:cNvPr id="6" name="Rectangle 8"/>
          <p:cNvSpPr>
            <a:spLocks noGrp="1" noChangeArrowheads="1"/>
          </p:cNvSpPr>
          <p:nvPr>
            <p:ph type="sldNum" sz="quarter" idx="11"/>
          </p:nvPr>
        </p:nvSpPr>
        <p:spPr>
          <a:ln/>
        </p:spPr>
        <p:txBody>
          <a:bodyPr/>
          <a:lstStyle>
            <a:lvl1pPr>
              <a:defRPr/>
            </a:lvl1pPr>
          </a:lstStyle>
          <a:p>
            <a:pPr>
              <a:defRPr/>
            </a:pPr>
            <a:fld id="{9E5A594B-C1F8-4E1C-9630-84245C7C0965}" type="slidenum">
              <a:rPr lang="en-US"/>
              <a:pPr>
                <a:defRPr/>
              </a:pPr>
              <a:t>‹#›</a:t>
            </a:fld>
            <a:endParaRPr lang="en-US" dirty="0"/>
          </a:p>
        </p:txBody>
      </p:sp>
      <p:sp>
        <p:nvSpPr>
          <p:cNvPr id="7"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
        <p:nvSpPr>
          <p:cNvPr id="6" name="Rectangle 8"/>
          <p:cNvSpPr>
            <a:spLocks noGrp="1" noChangeArrowheads="1"/>
          </p:cNvSpPr>
          <p:nvPr>
            <p:ph type="sldNum" sz="quarter" idx="11"/>
          </p:nvPr>
        </p:nvSpPr>
        <p:spPr>
          <a:ln/>
        </p:spPr>
        <p:txBody>
          <a:bodyPr/>
          <a:lstStyle>
            <a:lvl1pPr>
              <a:defRPr/>
            </a:lvl1pPr>
          </a:lstStyle>
          <a:p>
            <a:pPr>
              <a:defRPr/>
            </a:pPr>
            <a:fld id="{1EC36F05-38BF-4E15-879E-BB49764196D1}" type="slidenum">
              <a:rPr lang="en-US"/>
              <a:pPr>
                <a:defRPr/>
              </a:pPr>
              <a:t>‹#›</a:t>
            </a:fld>
            <a:endParaRPr lang="en-US" dirty="0"/>
          </a:p>
        </p:txBody>
      </p:sp>
      <p:sp>
        <p:nvSpPr>
          <p:cNvPr id="7" name="Rectangle 10"/>
          <p:cNvSpPr>
            <a:spLocks noGrp="1" noChangeArrowheads="1"/>
          </p:cNvSpPr>
          <p:nvPr>
            <p:ph type="ftr" sz="quarter" idx="12"/>
          </p:nvPr>
        </p:nvSpPr>
        <p:spPr>
          <a:ln/>
        </p:spPr>
        <p:txBody>
          <a:bodyPr/>
          <a:lstStyle>
            <a:lvl1pPr>
              <a:defRPr/>
            </a:lvl1pPr>
          </a:lstStyle>
          <a:p>
            <a:pPr>
              <a:defRPr/>
            </a:pP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2" descr="Power Point Template PG 2 new sm"/>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3"/>
          <p:cNvSpPr>
            <a:spLocks noGrp="1" noChangeArrowheads="1"/>
          </p:cNvSpPr>
          <p:nvPr>
            <p:ph type="body" idx="1"/>
          </p:nvPr>
        </p:nvSpPr>
        <p:spPr bwMode="auto">
          <a:xfrm>
            <a:off x="457200" y="1600200"/>
            <a:ext cx="8229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Rectangle 4"/>
          <p:cNvSpPr>
            <a:spLocks noGrp="1" noChangeArrowheads="1"/>
          </p:cNvSpPr>
          <p:nvPr>
            <p:ph type="dt" sz="half" idx="2"/>
          </p:nvPr>
        </p:nvSpPr>
        <p:spPr bwMode="auto">
          <a:xfrm>
            <a:off x="304800" y="5943600"/>
            <a:ext cx="35052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dirty="0" smtClean="0"/>
              <a:t>OREGON HEALTH AUTHORITY</a:t>
            </a:r>
            <a:br>
              <a:rPr lang="en-US" dirty="0" smtClean="0"/>
            </a:br>
            <a:r>
              <a:rPr lang="en-US" dirty="0" smtClean="0"/>
              <a:t>Public Health Division</a:t>
            </a:r>
          </a:p>
          <a:p>
            <a:pPr>
              <a:defRPr/>
            </a:pPr>
            <a:endParaRPr lang="en-US" dirty="0"/>
          </a:p>
        </p:txBody>
      </p:sp>
      <p:sp>
        <p:nvSpPr>
          <p:cNvPr id="5128" name="Rectangle 8"/>
          <p:cNvSpPr>
            <a:spLocks noGrp="1" noChangeArrowheads="1"/>
          </p:cNvSpPr>
          <p:nvPr>
            <p:ph type="sldNum" sz="quarter" idx="4"/>
          </p:nvPr>
        </p:nvSpPr>
        <p:spPr bwMode="auto">
          <a:xfrm>
            <a:off x="304800" y="6477000"/>
            <a:ext cx="2133600" cy="2476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EE2255CC-1B3B-447C-92E7-57D0FF379467}" type="slidenum">
              <a:rPr lang="en-US"/>
              <a:pPr>
                <a:defRPr/>
              </a:pPr>
              <a:t>‹#›</a:t>
            </a:fld>
            <a:endParaRPr lang="en-US" dirty="0"/>
          </a:p>
        </p:txBody>
      </p:sp>
      <p:sp>
        <p:nvSpPr>
          <p:cNvPr id="5130" name="Rectangle 10"/>
          <p:cNvSpPr>
            <a:spLocks noGrp="1" noChangeArrowheads="1"/>
          </p:cNvSpPr>
          <p:nvPr>
            <p:ph type="ftr" sz="quarter" idx="3"/>
          </p:nvPr>
        </p:nvSpPr>
        <p:spPr bwMode="auto">
          <a:xfrm>
            <a:off x="3124200" y="6477000"/>
            <a:ext cx="2895600" cy="3238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p:txStyles>
    <p:titleStyle>
      <a:lvl1pPr algn="l" rtl="0" eaLnBrk="0" fontAlgn="base" hangingPunct="0">
        <a:spcBef>
          <a:spcPct val="0"/>
        </a:spcBef>
        <a:spcAft>
          <a:spcPct val="0"/>
        </a:spcAft>
        <a:defRPr sz="3200" b="1">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charset="0"/>
        </a:defRPr>
      </a:lvl2pPr>
      <a:lvl3pPr algn="l" rtl="0" eaLnBrk="0" fontAlgn="base" hangingPunct="0">
        <a:spcBef>
          <a:spcPct val="0"/>
        </a:spcBef>
        <a:spcAft>
          <a:spcPct val="0"/>
        </a:spcAft>
        <a:defRPr sz="3200" b="1">
          <a:solidFill>
            <a:srgbClr val="005595"/>
          </a:solidFill>
          <a:latin typeface="Arial" charset="0"/>
        </a:defRPr>
      </a:lvl3pPr>
      <a:lvl4pPr algn="l" rtl="0" eaLnBrk="0" fontAlgn="base" hangingPunct="0">
        <a:spcBef>
          <a:spcPct val="0"/>
        </a:spcBef>
        <a:spcAft>
          <a:spcPct val="0"/>
        </a:spcAft>
        <a:defRPr sz="3200" b="1">
          <a:solidFill>
            <a:srgbClr val="005595"/>
          </a:solidFill>
          <a:latin typeface="Arial" charset="0"/>
        </a:defRPr>
      </a:lvl4pPr>
      <a:lvl5pPr algn="l" rtl="0" eaLnBrk="0" fontAlgn="base" hangingPunct="0">
        <a:spcBef>
          <a:spcPct val="0"/>
        </a:spcBef>
        <a:spcAft>
          <a:spcPct val="0"/>
        </a:spcAft>
        <a:defRPr sz="3200" b="1">
          <a:solidFill>
            <a:srgbClr val="005595"/>
          </a:solidFill>
          <a:latin typeface="Arial" charset="0"/>
        </a:defRPr>
      </a:lvl5pPr>
      <a:lvl6pPr marL="457200" algn="l" rtl="0" fontAlgn="base">
        <a:spcBef>
          <a:spcPct val="0"/>
        </a:spcBef>
        <a:spcAft>
          <a:spcPct val="0"/>
        </a:spcAft>
        <a:defRPr sz="3200" b="1">
          <a:solidFill>
            <a:srgbClr val="005595"/>
          </a:solidFill>
          <a:latin typeface="Arial" charset="0"/>
        </a:defRPr>
      </a:lvl6pPr>
      <a:lvl7pPr marL="914400" algn="l" rtl="0" fontAlgn="base">
        <a:spcBef>
          <a:spcPct val="0"/>
        </a:spcBef>
        <a:spcAft>
          <a:spcPct val="0"/>
        </a:spcAft>
        <a:defRPr sz="3200" b="1">
          <a:solidFill>
            <a:srgbClr val="005595"/>
          </a:solidFill>
          <a:latin typeface="Arial" charset="0"/>
        </a:defRPr>
      </a:lvl7pPr>
      <a:lvl8pPr marL="1371600" algn="l" rtl="0" fontAlgn="base">
        <a:spcBef>
          <a:spcPct val="0"/>
        </a:spcBef>
        <a:spcAft>
          <a:spcPct val="0"/>
        </a:spcAft>
        <a:defRPr sz="3200" b="1">
          <a:solidFill>
            <a:srgbClr val="005595"/>
          </a:solidFill>
          <a:latin typeface="Arial" charset="0"/>
        </a:defRPr>
      </a:lvl8pPr>
      <a:lvl9pPr marL="1828800" algn="l" rtl="0" fontAlgn="base">
        <a:spcBef>
          <a:spcPct val="0"/>
        </a:spcBef>
        <a:spcAft>
          <a:spcPct val="0"/>
        </a:spcAft>
        <a:defRPr sz="3200" b="1">
          <a:solidFill>
            <a:srgbClr val="005595"/>
          </a:solidFill>
          <a:latin typeface="Arial" charset="0"/>
        </a:defRPr>
      </a:lvl9pPr>
    </p:titleStyle>
    <p:bodyStyle>
      <a:lvl1pPr marL="342900" indent="-342900" algn="l" rtl="0" eaLnBrk="0" fontAlgn="base" hangingPunct="0">
        <a:spcBef>
          <a:spcPct val="20000"/>
        </a:spcBef>
        <a:spcAft>
          <a:spcPct val="0"/>
        </a:spcAft>
        <a:buChar char="•"/>
        <a:defRPr sz="2000">
          <a:solidFill>
            <a:srgbClr val="005595"/>
          </a:solidFill>
          <a:latin typeface="+mn-lt"/>
          <a:ea typeface="+mn-ea"/>
          <a:cs typeface="+mn-cs"/>
        </a:defRPr>
      </a:lvl1pPr>
      <a:lvl2pPr marL="742950" indent="-285750" algn="l" rtl="0" eaLnBrk="0" fontAlgn="base" hangingPunct="0">
        <a:spcBef>
          <a:spcPct val="20000"/>
        </a:spcBef>
        <a:spcAft>
          <a:spcPct val="0"/>
        </a:spcAft>
        <a:buChar char="–"/>
        <a:defRPr sz="2800">
          <a:solidFill>
            <a:srgbClr val="005595"/>
          </a:solidFill>
          <a:latin typeface="+mn-lt"/>
        </a:defRPr>
      </a:lvl2pPr>
      <a:lvl3pPr marL="1143000" indent="-228600" algn="l" rtl="0" eaLnBrk="0" fontAlgn="base" hangingPunct="0">
        <a:spcBef>
          <a:spcPct val="20000"/>
        </a:spcBef>
        <a:spcAft>
          <a:spcPct val="0"/>
        </a:spcAft>
        <a:buChar char="•"/>
        <a:defRPr sz="1600">
          <a:solidFill>
            <a:srgbClr val="005595"/>
          </a:solidFill>
          <a:latin typeface="+mn-lt"/>
        </a:defRPr>
      </a:lvl3pPr>
      <a:lvl4pPr marL="1600200" indent="-228600" algn="l" rtl="0" eaLnBrk="0" fontAlgn="base" hangingPunct="0">
        <a:spcBef>
          <a:spcPct val="20000"/>
        </a:spcBef>
        <a:spcAft>
          <a:spcPct val="0"/>
        </a:spcAft>
        <a:buChar char="–"/>
        <a:defRPr sz="1400">
          <a:solidFill>
            <a:srgbClr val="005595"/>
          </a:solidFill>
          <a:latin typeface="+mn-lt"/>
        </a:defRPr>
      </a:lvl4pPr>
      <a:lvl5pPr marL="2057400" indent="-228600" algn="l" rtl="0" eaLnBrk="0" fontAlgn="base" hangingPunct="0">
        <a:spcBef>
          <a:spcPct val="20000"/>
        </a:spcBef>
        <a:spcAft>
          <a:spcPct val="0"/>
        </a:spcAft>
        <a:buChar char="»"/>
        <a:defRPr sz="1400">
          <a:solidFill>
            <a:srgbClr val="005595"/>
          </a:solidFill>
          <a:latin typeface="+mn-lt"/>
        </a:defRPr>
      </a:lvl5pPr>
      <a:lvl6pPr marL="2514600" indent="-228600" algn="l" rtl="0" fontAlgn="base">
        <a:spcBef>
          <a:spcPct val="20000"/>
        </a:spcBef>
        <a:spcAft>
          <a:spcPct val="0"/>
        </a:spcAft>
        <a:buChar char="»"/>
        <a:defRPr sz="1400">
          <a:solidFill>
            <a:srgbClr val="005595"/>
          </a:solidFill>
          <a:latin typeface="+mn-lt"/>
        </a:defRPr>
      </a:lvl6pPr>
      <a:lvl7pPr marL="2971800" indent="-228600" algn="l" rtl="0" fontAlgn="base">
        <a:spcBef>
          <a:spcPct val="20000"/>
        </a:spcBef>
        <a:spcAft>
          <a:spcPct val="0"/>
        </a:spcAft>
        <a:buChar char="»"/>
        <a:defRPr sz="1400">
          <a:solidFill>
            <a:srgbClr val="005595"/>
          </a:solidFill>
          <a:latin typeface="+mn-lt"/>
        </a:defRPr>
      </a:lvl7pPr>
      <a:lvl8pPr marL="3429000" indent="-228600" algn="l" rtl="0" fontAlgn="base">
        <a:spcBef>
          <a:spcPct val="20000"/>
        </a:spcBef>
        <a:spcAft>
          <a:spcPct val="0"/>
        </a:spcAft>
        <a:buChar char="»"/>
        <a:defRPr sz="1400">
          <a:solidFill>
            <a:srgbClr val="005595"/>
          </a:solidFill>
          <a:latin typeface="+mn-lt"/>
        </a:defRPr>
      </a:lvl8pPr>
      <a:lvl9pPr marL="3886200" indent="-228600" algn="l" rtl="0" fontAlgn="base">
        <a:spcBef>
          <a:spcPct val="20000"/>
        </a:spcBef>
        <a:spcAft>
          <a:spcPct val="0"/>
        </a:spcAft>
        <a:buChar char="»"/>
        <a:defRPr sz="1400">
          <a:solidFill>
            <a:srgbClr val="005595"/>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nside.dhsoha.state.or.us/asd/finance/financial-services/cost-allocation.html" TargetMode="External"/><Relationship Id="rId3" Type="http://schemas.openxmlformats.org/officeDocument/2006/relationships/hyperlink" Target="mailto:jayne.bailey@state.or.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smtClean="0"/>
              <a:t>OHA Public Health Division</a:t>
            </a:r>
            <a:r>
              <a:rPr lang="en-US" sz="2000" smtClean="0"/>
              <a:t/>
            </a:r>
            <a:br>
              <a:rPr lang="en-US" sz="2000" smtClean="0"/>
            </a:br>
            <a:r>
              <a:rPr lang="en-US" sz="2000" smtClean="0"/>
              <a:t>CLHO/JLT</a:t>
            </a:r>
            <a:r>
              <a:rPr lang="en-US" sz="2000" dirty="0" smtClean="0"/>
              <a:t/>
            </a:r>
            <a:br>
              <a:rPr lang="en-US" sz="2000" dirty="0" smtClean="0"/>
            </a:br>
            <a:r>
              <a:rPr lang="en-US" sz="2000" dirty="0" smtClean="0"/>
              <a:t>December 2015 </a:t>
            </a:r>
            <a:endParaRPr lang="en-US" sz="2000" dirty="0"/>
          </a:p>
        </p:txBody>
      </p:sp>
      <p:sp>
        <p:nvSpPr>
          <p:cNvPr id="3" name="Content Placeholder 2"/>
          <p:cNvSpPr>
            <a:spLocks noGrp="1"/>
          </p:cNvSpPr>
          <p:nvPr>
            <p:ph idx="1"/>
          </p:nvPr>
        </p:nvSpPr>
        <p:spPr>
          <a:xfrm>
            <a:off x="457200" y="1295400"/>
            <a:ext cx="8229600" cy="4419600"/>
          </a:xfrm>
        </p:spPr>
        <p:txBody>
          <a:bodyPr/>
          <a:lstStyle/>
          <a:p>
            <a:pPr marL="400050" lvl="1" indent="0">
              <a:buNone/>
            </a:pPr>
            <a:r>
              <a:rPr lang="en-US" sz="1600" dirty="0"/>
              <a:t>“</a:t>
            </a:r>
            <a:r>
              <a:rPr lang="en-US" sz="1600" i="1" dirty="0"/>
              <a:t>Simply put, in the context of expenditures, Cost Allocation is a process not a type</a:t>
            </a:r>
            <a:r>
              <a:rPr lang="en-US" sz="1600" i="1" dirty="0" smtClean="0"/>
              <a:t>.”</a:t>
            </a:r>
            <a:endParaRPr lang="en-US" sz="1600" dirty="0"/>
          </a:p>
          <a:p>
            <a:pPr marL="0" indent="0">
              <a:buNone/>
            </a:pPr>
            <a:endParaRPr lang="en-US" sz="1400" dirty="0" smtClean="0"/>
          </a:p>
          <a:p>
            <a:pPr marL="0" indent="0">
              <a:buNone/>
            </a:pPr>
            <a:r>
              <a:rPr lang="en-US" sz="1400" dirty="0" smtClean="0"/>
              <a:t>At </a:t>
            </a:r>
            <a:r>
              <a:rPr lang="en-US" sz="1400" dirty="0"/>
              <a:t>its core, Cost Allocation is a means by which </a:t>
            </a:r>
            <a:r>
              <a:rPr lang="en-US" sz="1400" b="1" dirty="0"/>
              <a:t>pooled costs</a:t>
            </a:r>
            <a:r>
              <a:rPr lang="en-US" sz="1400" dirty="0"/>
              <a:t> are fairly distributed to grants (fund sources) through statistical methodologies. </a:t>
            </a:r>
            <a:r>
              <a:rPr lang="en-US" sz="1400" b="1" dirty="0" smtClean="0"/>
              <a:t>Pooled costs </a:t>
            </a:r>
            <a:r>
              <a:rPr lang="en-US" sz="1400" dirty="0" smtClean="0"/>
              <a:t>can be administrative overhead or indirect costs, or can be direct costs. DHS </a:t>
            </a:r>
            <a:r>
              <a:rPr lang="en-US" sz="1400" dirty="0"/>
              <a:t>and OHA have hundreds of </a:t>
            </a:r>
            <a:r>
              <a:rPr lang="en-US" sz="1400" dirty="0" smtClean="0"/>
              <a:t>grants/fund sources, and thousands of employees, with most employees funded by more than one grant.</a:t>
            </a:r>
            <a:r>
              <a:rPr lang="en-US" sz="1400" dirty="0"/>
              <a:t>  The process of cost allocation is responsible for </a:t>
            </a:r>
            <a:r>
              <a:rPr lang="en-US" sz="1400" dirty="0" smtClean="0"/>
              <a:t>statistically distributing </a:t>
            </a:r>
            <a:r>
              <a:rPr lang="en-US" sz="1400" dirty="0"/>
              <a:t>o</a:t>
            </a:r>
            <a:r>
              <a:rPr lang="en-US" sz="1400" dirty="0" smtClean="0"/>
              <a:t>ver </a:t>
            </a:r>
            <a:r>
              <a:rPr lang="en-US" sz="1400" dirty="0"/>
              <a:t>half of the </a:t>
            </a:r>
            <a:r>
              <a:rPr lang="en-US" sz="1400" dirty="0" smtClean="0"/>
              <a:t>personnel </a:t>
            </a:r>
            <a:r>
              <a:rPr lang="en-US" sz="1400" dirty="0"/>
              <a:t>costs </a:t>
            </a:r>
            <a:r>
              <a:rPr lang="en-US" sz="1400" dirty="0" smtClean="0"/>
              <a:t>within the </a:t>
            </a:r>
            <a:r>
              <a:rPr lang="en-US" sz="1400" dirty="0"/>
              <a:t>two agencies and almost half of </a:t>
            </a:r>
            <a:r>
              <a:rPr lang="en-US" sz="1400" dirty="0" smtClean="0"/>
              <a:t>the service </a:t>
            </a:r>
            <a:r>
              <a:rPr lang="en-US" sz="1400" dirty="0"/>
              <a:t>and </a:t>
            </a:r>
            <a:r>
              <a:rPr lang="en-US" sz="1400" dirty="0" smtClean="0"/>
              <a:t>supply </a:t>
            </a:r>
            <a:r>
              <a:rPr lang="en-US" sz="1400" dirty="0"/>
              <a:t>costs. </a:t>
            </a:r>
            <a:r>
              <a:rPr lang="en-US" sz="1400" dirty="0" smtClean="0"/>
              <a:t>The cost allocation process </a:t>
            </a:r>
            <a:r>
              <a:rPr lang="en-US" sz="1400" dirty="0"/>
              <a:t>is used </a:t>
            </a:r>
            <a:r>
              <a:rPr lang="en-US" sz="1400" dirty="0" smtClean="0"/>
              <a:t>across DHS </a:t>
            </a:r>
            <a:r>
              <a:rPr lang="en-US" sz="1400" dirty="0"/>
              <a:t>and </a:t>
            </a:r>
            <a:r>
              <a:rPr lang="en-US" sz="1400" dirty="0" smtClean="0"/>
              <a:t>OHA divisions and programs.</a:t>
            </a:r>
          </a:p>
          <a:p>
            <a:pPr marL="0" indent="0">
              <a:buNone/>
            </a:pPr>
            <a:endParaRPr lang="en-US" sz="1400" dirty="0"/>
          </a:p>
          <a:p>
            <a:pPr marL="0" indent="0">
              <a:buNone/>
            </a:pPr>
            <a:r>
              <a:rPr lang="en-US" sz="1400" dirty="0" smtClean="0"/>
              <a:t>Cost </a:t>
            </a:r>
            <a:r>
              <a:rPr lang="en-US" sz="1400" dirty="0"/>
              <a:t>Allocation can be used to distribute any personnel or service and supply </a:t>
            </a:r>
            <a:r>
              <a:rPr lang="en-US" sz="1400" dirty="0" smtClean="0"/>
              <a:t>costs </a:t>
            </a:r>
            <a:r>
              <a:rPr lang="en-US" sz="1400" dirty="0"/>
              <a:t>- from costs directly benefiting a grant to the generic costs of operating the agency.  The goal </a:t>
            </a:r>
            <a:r>
              <a:rPr lang="en-US" sz="1400" dirty="0" smtClean="0"/>
              <a:t>of cost allocation is </a:t>
            </a:r>
            <a:r>
              <a:rPr lang="en-US" sz="1400" dirty="0"/>
              <a:t>to fairly distribute </a:t>
            </a:r>
            <a:r>
              <a:rPr lang="en-US" sz="1400" dirty="0" smtClean="0"/>
              <a:t>all pooled costs </a:t>
            </a:r>
            <a:r>
              <a:rPr lang="en-US" sz="1400" dirty="0"/>
              <a:t>to grants based on how much the grant benefited from the particular costs</a:t>
            </a:r>
            <a:r>
              <a:rPr lang="en-US" sz="1400" dirty="0" smtClean="0"/>
              <a:t>.</a:t>
            </a:r>
          </a:p>
          <a:p>
            <a:pPr marL="0" indent="0">
              <a:buNone/>
            </a:pPr>
            <a:endParaRPr lang="en-US" sz="1400" dirty="0"/>
          </a:p>
          <a:p>
            <a:pPr marL="0" indent="0">
              <a:buNone/>
            </a:pPr>
            <a:r>
              <a:rPr lang="en-US" sz="1400" dirty="0"/>
              <a:t>A</a:t>
            </a:r>
            <a:r>
              <a:rPr lang="en-US" sz="1400" dirty="0" smtClean="0"/>
              <a:t> State public assistance agency administering one or more public assistance programs is required by the Federal </a:t>
            </a:r>
            <a:r>
              <a:rPr lang="en-US" sz="1400" dirty="0"/>
              <a:t>G</a:t>
            </a:r>
            <a:r>
              <a:rPr lang="en-US" sz="1400" dirty="0" smtClean="0"/>
              <a:t>overnment to develop and implement an approved public assistance cost allocation plan that assures appropriate state contribution and drawdown of federal funds.</a:t>
            </a:r>
            <a:endParaRPr lang="en-US" sz="1400" dirty="0"/>
          </a:p>
          <a:p>
            <a:pPr marL="0" indent="0">
              <a:buNone/>
            </a:pPr>
            <a:endParaRPr lang="en-US" sz="1400" dirty="0"/>
          </a:p>
        </p:txBody>
      </p:sp>
      <p:sp>
        <p:nvSpPr>
          <p:cNvPr id="4" name="Date Placeholder 3"/>
          <p:cNvSpPr>
            <a:spLocks noGrp="1"/>
          </p:cNvSpPr>
          <p:nvPr>
            <p:ph type="dt" sz="half" idx="10"/>
          </p:nvPr>
        </p:nvSpPr>
        <p:spPr/>
        <p:txBody>
          <a:bodyPr/>
          <a:lstStyle/>
          <a:p>
            <a:pPr>
              <a:defRPr/>
            </a:pPr>
            <a:r>
              <a:rPr lang="en-US" smtClean="0"/>
              <a:t>OREGON HEALTH AUTHORITY</a:t>
            </a:r>
            <a:br>
              <a:rPr lang="en-US" smtClean="0"/>
            </a:br>
            <a:r>
              <a:rPr lang="en-US" smtClean="0"/>
              <a:t>Public Health Division</a:t>
            </a:r>
          </a:p>
          <a:p>
            <a:pPr>
              <a:defRPr/>
            </a:pPr>
            <a:endParaRPr lang="en-US" dirty="0"/>
          </a:p>
        </p:txBody>
      </p:sp>
      <p:sp>
        <p:nvSpPr>
          <p:cNvPr id="5" name="Slide Number Placeholder 4"/>
          <p:cNvSpPr>
            <a:spLocks noGrp="1"/>
          </p:cNvSpPr>
          <p:nvPr>
            <p:ph type="sldNum" sz="quarter" idx="11"/>
          </p:nvPr>
        </p:nvSpPr>
        <p:spPr/>
        <p:txBody>
          <a:bodyPr/>
          <a:lstStyle/>
          <a:p>
            <a:pPr>
              <a:defRPr/>
            </a:pPr>
            <a:fld id="{76B506F7-67E8-45C9-9F8D-021AF5372EEB}" type="slidenum">
              <a:rPr lang="en-US" smtClean="0"/>
              <a:pPr>
                <a:defRPr/>
              </a:pPr>
              <a:t>1</a:t>
            </a:fld>
            <a:endParaRPr lang="en-US" dirty="0"/>
          </a:p>
        </p:txBody>
      </p:sp>
    </p:spTree>
    <p:extLst>
      <p:ext uri="{BB962C8B-B14F-4D97-AF65-F5344CB8AC3E}">
        <p14:creationId xmlns:p14="http://schemas.microsoft.com/office/powerpoint/2010/main" val="79170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a:t>OHA Public Health Division</a:t>
            </a:r>
            <a:br>
              <a:rPr lang="en-US" sz="2000" dirty="0"/>
            </a:br>
            <a:r>
              <a:rPr lang="en-US" sz="2000" dirty="0" smtClean="0"/>
              <a:t>CLHO/JLT</a:t>
            </a:r>
            <a:r>
              <a:rPr lang="en-US" sz="2000" dirty="0"/>
              <a:t/>
            </a:r>
            <a:br>
              <a:rPr lang="en-US" sz="2000" dirty="0"/>
            </a:br>
            <a:r>
              <a:rPr lang="en-US" sz="2000" dirty="0" smtClean="0"/>
              <a:t>December </a:t>
            </a:r>
            <a:r>
              <a:rPr lang="en-US" sz="2000" dirty="0"/>
              <a:t>2015 </a:t>
            </a:r>
          </a:p>
        </p:txBody>
      </p:sp>
      <p:sp>
        <p:nvSpPr>
          <p:cNvPr id="3" name="Content Placeholder 2"/>
          <p:cNvSpPr>
            <a:spLocks noGrp="1"/>
          </p:cNvSpPr>
          <p:nvPr>
            <p:ph idx="1"/>
          </p:nvPr>
        </p:nvSpPr>
        <p:spPr/>
        <p:txBody>
          <a:bodyPr/>
          <a:lstStyle/>
          <a:p>
            <a:pPr marL="0" indent="0">
              <a:buNone/>
            </a:pPr>
            <a:r>
              <a:rPr lang="en-US" sz="1400" dirty="0" smtClean="0"/>
              <a:t>How the process works:</a:t>
            </a:r>
          </a:p>
          <a:p>
            <a:pPr marL="0" indent="0">
              <a:buNone/>
            </a:pPr>
            <a:r>
              <a:rPr lang="en-US" sz="1400" dirty="0"/>
              <a:t> </a:t>
            </a:r>
          </a:p>
          <a:p>
            <a:pPr marL="0" indent="0">
              <a:buNone/>
            </a:pPr>
            <a:r>
              <a:rPr lang="en-US" sz="1400" dirty="0"/>
              <a:t>During the process of Cost Allocation, expenditures are placed into a cost pool which then distributes the cost to multiple funding sources based on an allocation method.  These distribution methods include measuring time spent on particular activities through Random Moment Sampling (RMS), distributing costs in proportion to the </a:t>
            </a:r>
            <a:r>
              <a:rPr lang="en-US" sz="1400" dirty="0" smtClean="0"/>
              <a:t>personnel costs </a:t>
            </a:r>
            <a:r>
              <a:rPr lang="en-US" sz="1400" dirty="0"/>
              <a:t>paid for by a grant, and various combinations of </a:t>
            </a:r>
            <a:r>
              <a:rPr lang="en-US" sz="1400" dirty="0" smtClean="0"/>
              <a:t>allocation methods </a:t>
            </a:r>
            <a:r>
              <a:rPr lang="en-US" sz="1400" dirty="0"/>
              <a:t>depending on the </a:t>
            </a:r>
            <a:r>
              <a:rPr lang="en-US" sz="1400" dirty="0" smtClean="0"/>
              <a:t>category and complexity </a:t>
            </a:r>
            <a:r>
              <a:rPr lang="en-US" sz="1400" dirty="0"/>
              <a:t>of the charge.</a:t>
            </a:r>
          </a:p>
          <a:p>
            <a:pPr marL="0" indent="0">
              <a:buNone/>
            </a:pPr>
            <a:endParaRPr lang="en-US" sz="1400" dirty="0"/>
          </a:p>
          <a:p>
            <a:pPr marL="0" indent="0">
              <a:buNone/>
            </a:pPr>
            <a:r>
              <a:rPr lang="en-US" sz="1400" dirty="0"/>
              <a:t>An allocated cost is first put into a cost pool. A methodology to spread the costs (such as RMS) is </a:t>
            </a:r>
            <a:r>
              <a:rPr lang="en-US" sz="1400" dirty="0" smtClean="0"/>
              <a:t>then determined</a:t>
            </a:r>
            <a:r>
              <a:rPr lang="en-US" sz="1400" dirty="0"/>
              <a:t>. </a:t>
            </a:r>
            <a:r>
              <a:rPr lang="en-US" sz="1400" dirty="0" smtClean="0"/>
              <a:t>Next </a:t>
            </a:r>
            <a:r>
              <a:rPr lang="en-US" sz="1400" dirty="0"/>
              <a:t>the monthly statistics of that method are used to distribute the costs out to agency grants.  By doing so, DHS </a:t>
            </a:r>
            <a:r>
              <a:rPr lang="en-US" sz="1400" dirty="0" smtClean="0"/>
              <a:t>and OHA are </a:t>
            </a:r>
            <a:r>
              <a:rPr lang="en-US" sz="1400" dirty="0"/>
              <a:t>able to “draw” federal funding in a fair and equitable manner.  The following diagram shows a basic cost allocation process.</a:t>
            </a:r>
          </a:p>
          <a:p>
            <a:pPr marL="0" indent="0">
              <a:buNone/>
            </a:pPr>
            <a:endParaRPr lang="en-US" sz="1400" dirty="0"/>
          </a:p>
          <a:p>
            <a:pPr marL="457200" lvl="1" indent="0">
              <a:buNone/>
            </a:pPr>
            <a:endParaRPr lang="en-US" sz="1400" dirty="0"/>
          </a:p>
        </p:txBody>
      </p:sp>
      <p:sp>
        <p:nvSpPr>
          <p:cNvPr id="4" name="Date Placeholder 3"/>
          <p:cNvSpPr>
            <a:spLocks noGrp="1"/>
          </p:cNvSpPr>
          <p:nvPr>
            <p:ph type="dt" sz="half" idx="10"/>
          </p:nvPr>
        </p:nvSpPr>
        <p:spPr/>
        <p:txBody>
          <a:bodyPr/>
          <a:lstStyle/>
          <a:p>
            <a:pPr>
              <a:defRPr/>
            </a:pPr>
            <a:r>
              <a:rPr lang="en-US" smtClean="0"/>
              <a:t>OREGON HEALTH AUTHORITY</a:t>
            </a:r>
            <a:br>
              <a:rPr lang="en-US" smtClean="0"/>
            </a:br>
            <a:r>
              <a:rPr lang="en-US" smtClean="0"/>
              <a:t>Public Health Division</a:t>
            </a:r>
          </a:p>
          <a:p>
            <a:pPr>
              <a:defRPr/>
            </a:pPr>
            <a:endParaRPr lang="en-US" dirty="0"/>
          </a:p>
        </p:txBody>
      </p:sp>
      <p:sp>
        <p:nvSpPr>
          <p:cNvPr id="5" name="Slide Number Placeholder 4"/>
          <p:cNvSpPr>
            <a:spLocks noGrp="1"/>
          </p:cNvSpPr>
          <p:nvPr>
            <p:ph type="sldNum" sz="quarter" idx="11"/>
          </p:nvPr>
        </p:nvSpPr>
        <p:spPr/>
        <p:txBody>
          <a:bodyPr/>
          <a:lstStyle/>
          <a:p>
            <a:pPr>
              <a:defRPr/>
            </a:pPr>
            <a:fld id="{76B506F7-67E8-45C9-9F8D-021AF5372EEB}" type="slidenum">
              <a:rPr lang="en-US" smtClean="0"/>
              <a:pPr>
                <a:defRPr/>
              </a:pPr>
              <a:t>2</a:t>
            </a:fld>
            <a:endParaRPr lang="en-US" dirty="0"/>
          </a:p>
        </p:txBody>
      </p:sp>
    </p:spTree>
    <p:extLst>
      <p:ext uri="{BB962C8B-B14F-4D97-AF65-F5344CB8AC3E}">
        <p14:creationId xmlns:p14="http://schemas.microsoft.com/office/powerpoint/2010/main" val="3032063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a:t>OHA Public Health Division</a:t>
            </a:r>
            <a:br>
              <a:rPr lang="en-US" sz="2000" dirty="0"/>
            </a:br>
            <a:r>
              <a:rPr lang="en-US" sz="2000" dirty="0" smtClean="0"/>
              <a:t>CLHO/JLT</a:t>
            </a:r>
            <a:r>
              <a:rPr lang="en-US" sz="2000" dirty="0"/>
              <a:t/>
            </a:r>
            <a:br>
              <a:rPr lang="en-US" sz="2000" dirty="0"/>
            </a:br>
            <a:r>
              <a:rPr lang="en-US" sz="2000" dirty="0" smtClean="0"/>
              <a:t>December </a:t>
            </a:r>
            <a:r>
              <a:rPr lang="en-US" sz="2000" dirty="0"/>
              <a:t>2015 </a:t>
            </a:r>
          </a:p>
        </p:txBody>
      </p:sp>
      <p:sp>
        <p:nvSpPr>
          <p:cNvPr id="3" name="Content Placeholder 2"/>
          <p:cNvSpPr>
            <a:spLocks noGrp="1"/>
          </p:cNvSpPr>
          <p:nvPr>
            <p:ph idx="1"/>
          </p:nvPr>
        </p:nvSpPr>
        <p:spPr/>
        <p:txBody>
          <a:bodyPr/>
          <a:lstStyle/>
          <a:p>
            <a:pPr marL="0" indent="0">
              <a:buNone/>
            </a:pPr>
            <a:r>
              <a:rPr lang="en-US" sz="1400" dirty="0" smtClean="0"/>
              <a:t>High Level Diagram of How it Works:</a:t>
            </a:r>
          </a:p>
          <a:p>
            <a:pPr marL="0" indent="0">
              <a:buNone/>
            </a:pPr>
            <a:endParaRPr lang="en-US" sz="1400" dirty="0"/>
          </a:p>
          <a:p>
            <a:pPr marL="0" indent="0">
              <a:buNone/>
            </a:pPr>
            <a:endParaRPr lang="en-US" sz="1400" dirty="0" smtClean="0"/>
          </a:p>
          <a:p>
            <a:pPr marL="0" indent="0">
              <a:buNone/>
            </a:pPr>
            <a:endParaRPr lang="en-US" sz="1400" dirty="0"/>
          </a:p>
          <a:p>
            <a:pPr marL="0" indent="0">
              <a:buNone/>
            </a:pPr>
            <a:endParaRPr lang="en-US" sz="1400" dirty="0" smtClean="0"/>
          </a:p>
          <a:p>
            <a:pPr marL="0" indent="0">
              <a:buNone/>
            </a:pPr>
            <a:endParaRPr lang="en-US" sz="1400" dirty="0"/>
          </a:p>
          <a:p>
            <a:pPr marL="0" indent="0">
              <a:buNone/>
            </a:pPr>
            <a:endParaRPr lang="en-US" sz="1400" dirty="0" smtClean="0"/>
          </a:p>
          <a:p>
            <a:pPr marL="0" indent="0">
              <a:buNone/>
            </a:pPr>
            <a:endParaRPr lang="en-US" sz="1400" dirty="0"/>
          </a:p>
          <a:p>
            <a:pPr marL="0" indent="0">
              <a:buNone/>
            </a:pPr>
            <a:r>
              <a:rPr lang="en-US" sz="1400" dirty="0"/>
              <a:t>The DHS/OHA cost allocation model contains a </a:t>
            </a:r>
            <a:r>
              <a:rPr lang="en-US" sz="1400" b="1" dirty="0"/>
              <a:t>billing</a:t>
            </a:r>
            <a:r>
              <a:rPr lang="en-US" sz="1400" dirty="0"/>
              <a:t> allocation module and a </a:t>
            </a:r>
            <a:r>
              <a:rPr lang="en-US" sz="1400" b="1" dirty="0"/>
              <a:t>grant</a:t>
            </a:r>
            <a:r>
              <a:rPr lang="en-US" sz="1400" dirty="0"/>
              <a:t> allocation module.</a:t>
            </a:r>
          </a:p>
          <a:p>
            <a:pPr marL="0" indent="0">
              <a:buNone/>
            </a:pPr>
            <a:r>
              <a:rPr lang="en-US" sz="1400" dirty="0"/>
              <a:t>The </a:t>
            </a:r>
            <a:r>
              <a:rPr lang="en-US" sz="1400" b="1" dirty="0"/>
              <a:t>billing</a:t>
            </a:r>
            <a:r>
              <a:rPr lang="en-US" sz="1400" dirty="0"/>
              <a:t> allocation module allocates </a:t>
            </a:r>
            <a:r>
              <a:rPr lang="en-US" sz="1400" dirty="0" smtClean="0"/>
              <a:t>Shared Service </a:t>
            </a:r>
            <a:r>
              <a:rPr lang="en-US" sz="1400" dirty="0"/>
              <a:t>costs to the two agencies.  The </a:t>
            </a:r>
            <a:r>
              <a:rPr lang="en-US" sz="1400" b="1" dirty="0"/>
              <a:t>billing</a:t>
            </a:r>
            <a:r>
              <a:rPr lang="en-US" sz="1400" dirty="0"/>
              <a:t> module allocates costs to “customers” within each agency.  It does not allocate costs directly to Federal grants.</a:t>
            </a:r>
          </a:p>
          <a:p>
            <a:pPr marL="0" indent="0">
              <a:buNone/>
            </a:pPr>
            <a:r>
              <a:rPr lang="en-US" sz="1400" dirty="0"/>
              <a:t>The </a:t>
            </a:r>
            <a:r>
              <a:rPr lang="en-US" sz="1400" b="1" dirty="0"/>
              <a:t>grant</a:t>
            </a:r>
            <a:r>
              <a:rPr lang="en-US" sz="1400" dirty="0"/>
              <a:t> allocation module allocates costs within each agency to State and Federal grants.  These costs include those directly incurred by the agencies, Shared </a:t>
            </a:r>
            <a:r>
              <a:rPr lang="en-US" sz="1400" dirty="0" smtClean="0"/>
              <a:t>Service </a:t>
            </a:r>
            <a:r>
              <a:rPr lang="en-US" sz="1400" dirty="0"/>
              <a:t>costs allocated to DHS | OHA by the billing allocation module, and external costs allocated to the DHS &amp; OHA by other State agencies). </a:t>
            </a:r>
          </a:p>
          <a:p>
            <a:pPr marL="0" indent="0">
              <a:buNone/>
            </a:pPr>
            <a:endParaRPr lang="en-US" sz="1400" dirty="0" smtClean="0"/>
          </a:p>
          <a:p>
            <a:pPr marL="0" indent="0">
              <a:buNone/>
            </a:pPr>
            <a:endParaRPr lang="en-US" sz="1400" dirty="0" smtClean="0"/>
          </a:p>
          <a:p>
            <a:pPr marL="0" indent="0">
              <a:buNone/>
            </a:pPr>
            <a:endParaRPr lang="en-US" sz="2000" dirty="0" smtClean="0"/>
          </a:p>
          <a:p>
            <a:pPr marL="0" indent="0">
              <a:buNone/>
            </a:pPr>
            <a:endParaRPr lang="en-US" dirty="0"/>
          </a:p>
          <a:p>
            <a:pPr marL="0" indent="0">
              <a:buNone/>
            </a:pPr>
            <a:r>
              <a:rPr lang="en-US" sz="2000" dirty="0" smtClean="0"/>
              <a:t>	</a:t>
            </a:r>
            <a:endParaRPr lang="en-US" sz="2000" dirty="0"/>
          </a:p>
        </p:txBody>
      </p:sp>
      <p:sp>
        <p:nvSpPr>
          <p:cNvPr id="4" name="Date Placeholder 3"/>
          <p:cNvSpPr>
            <a:spLocks noGrp="1"/>
          </p:cNvSpPr>
          <p:nvPr>
            <p:ph type="dt" sz="half" idx="10"/>
          </p:nvPr>
        </p:nvSpPr>
        <p:spPr/>
        <p:txBody>
          <a:bodyPr/>
          <a:lstStyle/>
          <a:p>
            <a:pPr>
              <a:defRPr/>
            </a:pPr>
            <a:r>
              <a:rPr lang="en-US" smtClean="0"/>
              <a:t>OREGON HEALTH AUTHORITY</a:t>
            </a:r>
            <a:br>
              <a:rPr lang="en-US" smtClean="0"/>
            </a:br>
            <a:r>
              <a:rPr lang="en-US" smtClean="0"/>
              <a:t>Public Health Division</a:t>
            </a:r>
          </a:p>
          <a:p>
            <a:pPr>
              <a:defRPr/>
            </a:pPr>
            <a:endParaRPr lang="en-US" dirty="0"/>
          </a:p>
        </p:txBody>
      </p:sp>
      <p:sp>
        <p:nvSpPr>
          <p:cNvPr id="5" name="Slide Number Placeholder 4"/>
          <p:cNvSpPr>
            <a:spLocks noGrp="1"/>
          </p:cNvSpPr>
          <p:nvPr>
            <p:ph type="sldNum" sz="quarter" idx="11"/>
          </p:nvPr>
        </p:nvSpPr>
        <p:spPr/>
        <p:txBody>
          <a:bodyPr/>
          <a:lstStyle/>
          <a:p>
            <a:pPr>
              <a:defRPr/>
            </a:pPr>
            <a:fld id="{76B506F7-67E8-45C9-9F8D-021AF5372EEB}" type="slidenum">
              <a:rPr lang="en-US" smtClean="0"/>
              <a:pPr>
                <a:defRPr/>
              </a:pPr>
              <a:t>3</a:t>
            </a:fld>
            <a:endParaRPr lang="en-US" dirty="0"/>
          </a:p>
        </p:txBody>
      </p:sp>
      <p:pic>
        <p:nvPicPr>
          <p:cNvPr id="6" name="Picture 5"/>
          <p:cNvPicPr>
            <a:picLocks noChangeAspect="1"/>
          </p:cNvPicPr>
          <p:nvPr/>
        </p:nvPicPr>
        <p:blipFill>
          <a:blip r:embed="rId2"/>
          <a:stretch>
            <a:fillRect/>
          </a:stretch>
        </p:blipFill>
        <p:spPr>
          <a:xfrm>
            <a:off x="1748191" y="2057401"/>
            <a:ext cx="5490810" cy="1676400"/>
          </a:xfrm>
          <a:prstGeom prst="rect">
            <a:avLst/>
          </a:prstGeom>
        </p:spPr>
      </p:pic>
    </p:spTree>
    <p:extLst>
      <p:ext uri="{BB962C8B-B14F-4D97-AF65-F5344CB8AC3E}">
        <p14:creationId xmlns:p14="http://schemas.microsoft.com/office/powerpoint/2010/main" val="771157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a:t>OHA Public Health Division</a:t>
            </a:r>
            <a:br>
              <a:rPr lang="en-US" sz="2000" dirty="0"/>
            </a:br>
            <a:r>
              <a:rPr lang="en-US" sz="2000" dirty="0" smtClean="0"/>
              <a:t>CLHO/JLT</a:t>
            </a:r>
            <a:r>
              <a:rPr lang="en-US" sz="2000" dirty="0"/>
              <a:t/>
            </a:r>
            <a:br>
              <a:rPr lang="en-US" sz="2000" dirty="0"/>
            </a:br>
            <a:r>
              <a:rPr lang="en-US" sz="2000" dirty="0" smtClean="0"/>
              <a:t>December </a:t>
            </a:r>
            <a:r>
              <a:rPr lang="en-US" sz="2000" dirty="0"/>
              <a:t>2015 </a:t>
            </a:r>
          </a:p>
        </p:txBody>
      </p:sp>
      <p:sp>
        <p:nvSpPr>
          <p:cNvPr id="3" name="Content Placeholder 2"/>
          <p:cNvSpPr>
            <a:spLocks noGrp="1"/>
          </p:cNvSpPr>
          <p:nvPr>
            <p:ph idx="1"/>
          </p:nvPr>
        </p:nvSpPr>
        <p:spPr/>
        <p:txBody>
          <a:bodyPr/>
          <a:lstStyle/>
          <a:p>
            <a:pPr marL="0" indent="0">
              <a:buNone/>
            </a:pPr>
            <a:r>
              <a:rPr lang="en-US" sz="1400" dirty="0"/>
              <a:t>Below is a diagram showing how our Shared Service Offices bill both agencies and receive the revenue as payment for that bill.  The logic is similar to the way DAS bills DHS | OHA  and we pay for that bill with our General, Other and Federal Funds. The process, however, is quite different. We handle these transactions electronically. We do not send a paper bill or require someone to code an invoice. </a:t>
            </a:r>
          </a:p>
          <a:p>
            <a:pPr marL="0" indent="0">
              <a:buNone/>
            </a:pPr>
            <a:r>
              <a:rPr lang="en-US" sz="1400" dirty="0"/>
              <a:t> </a:t>
            </a:r>
            <a:endParaRPr lang="en-US" sz="1400" dirty="0" smtClean="0"/>
          </a:p>
          <a:p>
            <a:pPr marL="0" indent="0">
              <a:buNone/>
            </a:pPr>
            <a:endParaRPr lang="en-US" sz="1400" dirty="0"/>
          </a:p>
          <a:p>
            <a:pPr marL="0" indent="0">
              <a:buNone/>
            </a:pPr>
            <a:endParaRPr lang="en-US" sz="1400" dirty="0"/>
          </a:p>
          <a:p>
            <a:pPr marL="0" indent="0">
              <a:buNone/>
            </a:pPr>
            <a:endParaRPr lang="en-US" sz="1400" dirty="0"/>
          </a:p>
        </p:txBody>
      </p:sp>
      <p:sp>
        <p:nvSpPr>
          <p:cNvPr id="4" name="Date Placeholder 3"/>
          <p:cNvSpPr>
            <a:spLocks noGrp="1"/>
          </p:cNvSpPr>
          <p:nvPr>
            <p:ph type="dt" sz="half" idx="10"/>
          </p:nvPr>
        </p:nvSpPr>
        <p:spPr/>
        <p:txBody>
          <a:bodyPr/>
          <a:lstStyle/>
          <a:p>
            <a:pPr>
              <a:defRPr/>
            </a:pPr>
            <a:r>
              <a:rPr lang="en-US" smtClean="0"/>
              <a:t>OREGON HEALTH AUTHORITY</a:t>
            </a:r>
            <a:br>
              <a:rPr lang="en-US" smtClean="0"/>
            </a:br>
            <a:r>
              <a:rPr lang="en-US" smtClean="0"/>
              <a:t>Public Health Division</a:t>
            </a:r>
          </a:p>
          <a:p>
            <a:pPr>
              <a:defRPr/>
            </a:pPr>
            <a:endParaRPr lang="en-US" dirty="0"/>
          </a:p>
        </p:txBody>
      </p:sp>
      <p:sp>
        <p:nvSpPr>
          <p:cNvPr id="5" name="Slide Number Placeholder 4"/>
          <p:cNvSpPr>
            <a:spLocks noGrp="1"/>
          </p:cNvSpPr>
          <p:nvPr>
            <p:ph type="sldNum" sz="quarter" idx="11"/>
          </p:nvPr>
        </p:nvSpPr>
        <p:spPr/>
        <p:txBody>
          <a:bodyPr/>
          <a:lstStyle/>
          <a:p>
            <a:pPr>
              <a:defRPr/>
            </a:pPr>
            <a:fld id="{76B506F7-67E8-45C9-9F8D-021AF5372EEB}" type="slidenum">
              <a:rPr lang="en-US" smtClean="0"/>
              <a:pPr>
                <a:defRPr/>
              </a:pPr>
              <a:t>4</a:t>
            </a:fld>
            <a:endParaRPr lang="en-US" dirty="0"/>
          </a:p>
        </p:txBody>
      </p:sp>
      <p:pic>
        <p:nvPicPr>
          <p:cNvPr id="6" name="Picture 5"/>
          <p:cNvPicPr>
            <a:picLocks noChangeAspect="1"/>
          </p:cNvPicPr>
          <p:nvPr/>
        </p:nvPicPr>
        <p:blipFill>
          <a:blip r:embed="rId3"/>
          <a:stretch>
            <a:fillRect/>
          </a:stretch>
        </p:blipFill>
        <p:spPr>
          <a:xfrm>
            <a:off x="1219200" y="2590800"/>
            <a:ext cx="6705600" cy="3295649"/>
          </a:xfrm>
          <a:prstGeom prst="rect">
            <a:avLst/>
          </a:prstGeom>
        </p:spPr>
      </p:pic>
    </p:spTree>
    <p:extLst>
      <p:ext uri="{BB962C8B-B14F-4D97-AF65-F5344CB8AC3E}">
        <p14:creationId xmlns:p14="http://schemas.microsoft.com/office/powerpoint/2010/main" val="1010240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a:t>OHA Public Health Division</a:t>
            </a:r>
            <a:br>
              <a:rPr lang="en-US" sz="2000" dirty="0"/>
            </a:br>
            <a:r>
              <a:rPr lang="en-US" sz="2000" dirty="0" smtClean="0"/>
              <a:t>CLHO/JLT</a:t>
            </a:r>
            <a:r>
              <a:rPr lang="en-US" sz="2000" dirty="0"/>
              <a:t/>
            </a:r>
            <a:br>
              <a:rPr lang="en-US" sz="2000" dirty="0"/>
            </a:br>
            <a:r>
              <a:rPr lang="en-US" sz="2000" dirty="0" smtClean="0"/>
              <a:t>December </a:t>
            </a:r>
            <a:r>
              <a:rPr lang="en-US" sz="2000" dirty="0"/>
              <a:t>2015 </a:t>
            </a:r>
          </a:p>
        </p:txBody>
      </p:sp>
      <p:sp>
        <p:nvSpPr>
          <p:cNvPr id="3" name="Content Placeholder 2"/>
          <p:cNvSpPr>
            <a:spLocks noGrp="1"/>
          </p:cNvSpPr>
          <p:nvPr>
            <p:ph idx="1"/>
          </p:nvPr>
        </p:nvSpPr>
        <p:spPr/>
        <p:txBody>
          <a:bodyPr/>
          <a:lstStyle/>
          <a:p>
            <a:pPr marL="0" indent="0">
              <a:buNone/>
            </a:pPr>
            <a:r>
              <a:rPr lang="en-US" sz="1400" dirty="0"/>
              <a:t>Cost allocation is at its core very simple, but with so many grants and methods to distribute costs it can be a very complex set of calculations.  This was meant to provide the highest level overview of cost allocation.  The goal is to help you understand how cost allocation basically works and to increase transparency of the cost allocation process.  </a:t>
            </a:r>
          </a:p>
          <a:p>
            <a:pPr marL="0" indent="0">
              <a:buNone/>
            </a:pPr>
            <a:endParaRPr lang="en-US" sz="1400" dirty="0" smtClean="0"/>
          </a:p>
          <a:p>
            <a:pPr marL="0" indent="0">
              <a:buNone/>
            </a:pPr>
            <a:r>
              <a:rPr lang="en-US" sz="1400" dirty="0" smtClean="0"/>
              <a:t>Several </a:t>
            </a:r>
            <a:r>
              <a:rPr lang="en-US" sz="1400" dirty="0"/>
              <a:t>resources are available to assist in identifying where costs </a:t>
            </a:r>
            <a:r>
              <a:rPr lang="en-US" sz="1400" dirty="0" smtClean="0"/>
              <a:t>that run </a:t>
            </a:r>
            <a:r>
              <a:rPr lang="en-US" sz="1400" dirty="0"/>
              <a:t>through these modules originated from as well as more detailed training materials which can be found on the </a:t>
            </a:r>
            <a:r>
              <a:rPr lang="en-US" sz="1400" dirty="0" smtClean="0"/>
              <a:t>OHA/DHS Cost </a:t>
            </a:r>
            <a:r>
              <a:rPr lang="en-US" sz="1400" dirty="0"/>
              <a:t>Allocation Intranet site at the link below:</a:t>
            </a:r>
          </a:p>
          <a:p>
            <a:pPr marL="0" indent="0">
              <a:buNone/>
            </a:pPr>
            <a:r>
              <a:rPr lang="en-US" sz="1400" dirty="0"/>
              <a:t> </a:t>
            </a:r>
          </a:p>
          <a:p>
            <a:pPr marL="0" indent="0">
              <a:buNone/>
            </a:pPr>
            <a:r>
              <a:rPr lang="en-US" sz="1400" u="sng" dirty="0">
                <a:hlinkClick r:id="rId2"/>
              </a:rPr>
              <a:t>https://</a:t>
            </a:r>
            <a:r>
              <a:rPr lang="en-US" sz="1400" u="sng" dirty="0" smtClean="0">
                <a:hlinkClick r:id="rId2"/>
              </a:rPr>
              <a:t>inside.dhsoha.state.or.us/asd/finance/financial-services/cost-allocation.html</a:t>
            </a:r>
            <a:endParaRPr lang="en-US" sz="1400" u="sng" dirty="0" smtClean="0"/>
          </a:p>
          <a:p>
            <a:pPr marL="0" indent="0">
              <a:buNone/>
            </a:pPr>
            <a:endParaRPr lang="en-US" sz="1400" u="sng" dirty="0"/>
          </a:p>
          <a:p>
            <a:pPr marL="0" indent="0">
              <a:buNone/>
            </a:pPr>
            <a:r>
              <a:rPr lang="en-US" sz="1400" dirty="0" smtClean="0"/>
              <a:t>For PHD partners seeking additional cost allocation reports, approved plans, additional training materials, or other related resources please contact Jayne Bailey at </a:t>
            </a:r>
            <a:r>
              <a:rPr lang="en-US" sz="1400" dirty="0" smtClean="0">
                <a:hlinkClick r:id="rId3"/>
              </a:rPr>
              <a:t>jayne.bailey@state.or.us</a:t>
            </a:r>
            <a:r>
              <a:rPr lang="en-US" sz="1400" dirty="0" smtClean="0"/>
              <a:t>.</a:t>
            </a:r>
          </a:p>
          <a:p>
            <a:pPr marL="0" indent="0">
              <a:buNone/>
            </a:pPr>
            <a:endParaRPr lang="en-US" sz="1400" dirty="0" smtClean="0"/>
          </a:p>
          <a:p>
            <a:pPr marL="0" indent="0">
              <a:buNone/>
            </a:pPr>
            <a:r>
              <a:rPr lang="en-US" sz="1400" dirty="0" smtClean="0"/>
              <a:t>Thank you. </a:t>
            </a:r>
            <a:endParaRPr lang="en-US" sz="1400" dirty="0"/>
          </a:p>
        </p:txBody>
      </p:sp>
      <p:sp>
        <p:nvSpPr>
          <p:cNvPr id="4" name="Date Placeholder 3"/>
          <p:cNvSpPr>
            <a:spLocks noGrp="1"/>
          </p:cNvSpPr>
          <p:nvPr>
            <p:ph type="dt" sz="half" idx="10"/>
          </p:nvPr>
        </p:nvSpPr>
        <p:spPr/>
        <p:txBody>
          <a:bodyPr/>
          <a:lstStyle/>
          <a:p>
            <a:pPr>
              <a:defRPr/>
            </a:pPr>
            <a:r>
              <a:rPr lang="en-US" smtClean="0"/>
              <a:t>OREGON HEALTH AUTHORITY</a:t>
            </a:r>
            <a:br>
              <a:rPr lang="en-US" smtClean="0"/>
            </a:br>
            <a:r>
              <a:rPr lang="en-US" smtClean="0"/>
              <a:t>Public Health Division</a:t>
            </a:r>
          </a:p>
          <a:p>
            <a:pPr>
              <a:defRPr/>
            </a:pPr>
            <a:endParaRPr lang="en-US" dirty="0"/>
          </a:p>
        </p:txBody>
      </p:sp>
      <p:sp>
        <p:nvSpPr>
          <p:cNvPr id="5" name="Slide Number Placeholder 4"/>
          <p:cNvSpPr>
            <a:spLocks noGrp="1"/>
          </p:cNvSpPr>
          <p:nvPr>
            <p:ph type="sldNum" sz="quarter" idx="11"/>
          </p:nvPr>
        </p:nvSpPr>
        <p:spPr/>
        <p:txBody>
          <a:bodyPr/>
          <a:lstStyle/>
          <a:p>
            <a:pPr>
              <a:defRPr/>
            </a:pPr>
            <a:fld id="{76B506F7-67E8-45C9-9F8D-021AF5372EEB}" type="slidenum">
              <a:rPr lang="en-US" smtClean="0"/>
              <a:pPr>
                <a:defRPr/>
              </a:pPr>
              <a:t>5</a:t>
            </a:fld>
            <a:endParaRPr lang="en-US" dirty="0"/>
          </a:p>
        </p:txBody>
      </p:sp>
    </p:spTree>
    <p:extLst>
      <p:ext uri="{BB962C8B-B14F-4D97-AF65-F5344CB8AC3E}">
        <p14:creationId xmlns:p14="http://schemas.microsoft.com/office/powerpoint/2010/main" val="204995778"/>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8523</TotalTime>
  <Words>183</Words>
  <Application>Microsoft Macintosh PowerPoint</Application>
  <PresentationFormat>On-screen Show (4:3)</PresentationFormat>
  <Paragraphs>56</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Custom Design</vt:lpstr>
      <vt:lpstr>OHA Public Health Division CLHO/JLT December 2015 </vt:lpstr>
      <vt:lpstr>OHA Public Health Division CLHO/JLT December 2015 </vt:lpstr>
      <vt:lpstr>OHA Public Health Division CLHO/JLT December 2015 </vt:lpstr>
      <vt:lpstr>OHA Public Health Division CLHO/JLT December 2015 </vt:lpstr>
      <vt:lpstr>OHA Public Health Division CLHO/JLT December 2015 </vt:lpstr>
    </vt:vector>
  </TitlesOfParts>
  <Company>Joe's World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dc:title>
  <dc:creator>Joe B</dc:creator>
  <cp:lastModifiedBy>Morgan D. Cowling</cp:lastModifiedBy>
  <cp:revision>541</cp:revision>
  <cp:lastPrinted>2015-09-21T23:58:48Z</cp:lastPrinted>
  <dcterms:created xsi:type="dcterms:W3CDTF">2010-08-23T12:44:57Z</dcterms:created>
  <dcterms:modified xsi:type="dcterms:W3CDTF">2015-12-14T21:48:21Z</dcterms:modified>
</cp:coreProperties>
</file>