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521" r:id="rId4"/>
  </p:sldMasterIdLst>
  <p:notesMasterIdLst>
    <p:notesMasterId r:id="rId21"/>
  </p:notesMasterIdLst>
  <p:sldIdLst>
    <p:sldId id="256" r:id="rId5"/>
    <p:sldId id="269" r:id="rId6"/>
    <p:sldId id="259" r:id="rId7"/>
    <p:sldId id="260" r:id="rId8"/>
    <p:sldId id="261" r:id="rId9"/>
    <p:sldId id="262" r:id="rId10"/>
    <p:sldId id="263" r:id="rId11"/>
    <p:sldId id="264" r:id="rId12"/>
    <p:sldId id="265" r:id="rId13"/>
    <p:sldId id="266" r:id="rId14"/>
    <p:sldId id="270" r:id="rId15"/>
    <p:sldId id="271" r:id="rId16"/>
    <p:sldId id="257" r:id="rId17"/>
    <p:sldId id="267" r:id="rId18"/>
    <p:sldId id="268" r:id="rId19"/>
    <p:sldId id="27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94" d="100"/>
          <a:sy n="94" d="100"/>
        </p:scale>
        <p:origin x="-792" y="-11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slide" Target="slides/slide16.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7FB64D-EBB6-8D48-9C8F-7F907E1EA6DC}" type="datetimeFigureOut">
              <a:rPr lang="en-US" smtClean="0"/>
              <a:t>9/18/14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93411E-5032-2949-B15E-69C93F11BDDC}" type="slidenum">
              <a:rPr lang="en-US" smtClean="0"/>
              <a:t>‹#›</a:t>
            </a:fld>
            <a:endParaRPr lang="en-US"/>
          </a:p>
        </p:txBody>
      </p:sp>
    </p:spTree>
    <p:extLst>
      <p:ext uri="{BB962C8B-B14F-4D97-AF65-F5344CB8AC3E}">
        <p14:creationId xmlns:p14="http://schemas.microsoft.com/office/powerpoint/2010/main" val="327632849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93411E-5032-2949-B15E-69C93F11BDDC}" type="slidenum">
              <a:rPr lang="en-US" smtClean="0"/>
              <a:t>3</a:t>
            </a:fld>
            <a:endParaRPr lang="en-US"/>
          </a:p>
        </p:txBody>
      </p:sp>
    </p:spTree>
    <p:extLst>
      <p:ext uri="{BB962C8B-B14F-4D97-AF65-F5344CB8AC3E}">
        <p14:creationId xmlns:p14="http://schemas.microsoft.com/office/powerpoint/2010/main" val="171619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D919CE-F153-486C-BC6F-445C417942A3}"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450072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D919CE-F153-486C-BC6F-445C417942A3}"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218998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Steering Committee is made up of the following key partners. Confederated Tribes of the Siletz Indians has also been added to the list of project partners. We did outreach during the grant writing process and they did not have the capacity to participate at that time. We continue to invite them to the table and have left a place holder for them in year 2 &amp; 3 budgets. </a:t>
            </a:r>
          </a:p>
          <a:p>
            <a:endParaRPr lang="en-US" baseline="0" dirty="0" smtClean="0"/>
          </a:p>
          <a:p>
            <a:r>
              <a:rPr lang="en-US" baseline="0" dirty="0" smtClean="0"/>
              <a:t>IHN-CCO is also the fiscal agent for a regional mental health promotion grant with funding allocated for Linn, Benton, and Lincoln County Health Departments. This model only reflects the CPP portion of the Steering Committee Members.  </a:t>
            </a:r>
            <a:endParaRPr lang="en-US" dirty="0"/>
          </a:p>
        </p:txBody>
      </p:sp>
      <p:sp>
        <p:nvSpPr>
          <p:cNvPr id="4" name="Slide Number Placeholder 3"/>
          <p:cNvSpPr>
            <a:spLocks noGrp="1"/>
          </p:cNvSpPr>
          <p:nvPr>
            <p:ph type="sldNum" sz="quarter" idx="10"/>
          </p:nvPr>
        </p:nvSpPr>
        <p:spPr/>
        <p:txBody>
          <a:bodyPr/>
          <a:lstStyle/>
          <a:p>
            <a:fld id="{43D919CE-F153-486C-BC6F-445C417942A3}"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438311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E040526-802B-4B08-852F-E3A2E3C7C2C9}" type="slidenum">
              <a:rPr lang="en-US" smtClean="0"/>
              <a:pPr>
                <a:defRPr/>
              </a:pPr>
              <a:t>12</a:t>
            </a:fld>
            <a:endParaRPr lang="en-US" dirty="0"/>
          </a:p>
        </p:txBody>
      </p:sp>
    </p:spTree>
    <p:extLst>
      <p:ext uri="{BB962C8B-B14F-4D97-AF65-F5344CB8AC3E}">
        <p14:creationId xmlns:p14="http://schemas.microsoft.com/office/powerpoint/2010/main" val="1145023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CDB3CC-F982-40F9-8DD6-BCC9AFBF44BD}" type="datetime1">
              <a:rPr lang="en-US" smtClean="0"/>
              <a:pPr/>
              <a:t>9/18/14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55313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9/18/14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536941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9/18/14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295888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Bulleted_Text">
    <p:spTree>
      <p:nvGrpSpPr>
        <p:cNvPr id="1" name=""/>
        <p:cNvGrpSpPr/>
        <p:nvPr/>
      </p:nvGrpSpPr>
      <p:grpSpPr>
        <a:xfrm>
          <a:off x="0" y="0"/>
          <a:ext cx="0" cy="0"/>
          <a:chOff x="0" y="0"/>
          <a:chExt cx="0" cy="0"/>
        </a:xfrm>
      </p:grpSpPr>
      <p:sp>
        <p:nvSpPr>
          <p:cNvPr id="12" name="Content Placeholder 2"/>
          <p:cNvSpPr>
            <a:spLocks noGrp="1"/>
          </p:cNvSpPr>
          <p:nvPr>
            <p:ph idx="1"/>
          </p:nvPr>
        </p:nvSpPr>
        <p:spPr>
          <a:xfrm>
            <a:off x="462665" y="1086295"/>
            <a:ext cx="8181732" cy="488156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1"/>
          <p:cNvSpPr>
            <a:spLocks noGrp="1"/>
          </p:cNvSpPr>
          <p:nvPr>
            <p:ph type="ctrTitle"/>
          </p:nvPr>
        </p:nvSpPr>
        <p:spPr>
          <a:xfrm>
            <a:off x="460501" y="126170"/>
            <a:ext cx="8182429" cy="729695"/>
          </a:xfrm>
          <a:prstGeom prst="rect">
            <a:avLst/>
          </a:prstGeom>
          <a:noFill/>
        </p:spPr>
        <p:txBody>
          <a:bodyPr anchor="t">
            <a:noAutofit/>
          </a:bodyPr>
          <a:lstStyle>
            <a:lvl1pPr algn="l">
              <a:defRPr sz="3600">
                <a:solidFill>
                  <a:schemeClr val="tx2"/>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5134084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9/18/14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705971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9E7B99-7C3F-4BC3-B7B8-7E1F8C620B24}" type="datetime1">
              <a:rPr lang="en-US" smtClean="0"/>
              <a:pPr/>
              <a:t>9/18/14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1276620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C2560D-EC28-3B41-86E8-18F1CE0113B4}" type="datetimeFigureOut">
              <a:rPr lang="en-US" smtClean="0"/>
              <a:t>9/18/14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50265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C2560D-EC28-3B41-86E8-18F1CE0113B4}" type="datetimeFigureOut">
              <a:rPr lang="en-US" smtClean="0"/>
              <a:t>9/18/14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455672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C2560D-EC28-3B41-86E8-18F1CE0113B4}" type="datetimeFigureOut">
              <a:rPr lang="en-US" smtClean="0"/>
              <a:t>9/18/14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727794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9/18/14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108303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9/18/14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3149800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C2560D-EC28-3B41-86E8-18F1CE0113B4}" type="datetimeFigureOut">
              <a:rPr lang="en-US" smtClean="0"/>
              <a:t>9/18/14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29253562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9/18/14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2555930618"/>
      </p:ext>
    </p:extLst>
  </p:cSld>
  <p:clrMap bg1="lt1" tx1="dk1" bg2="lt2" tx2="dk2" accent1="accent1" accent2="accent2" accent3="accent3" accent4="accent4" accent5="accent5" accent6="accent6" hlink="hlink" folHlink="folHlink"/>
  <p:sldLayoutIdLst>
    <p:sldLayoutId id="2147493522" r:id="rId1"/>
    <p:sldLayoutId id="2147493523" r:id="rId2"/>
    <p:sldLayoutId id="2147493524" r:id="rId3"/>
    <p:sldLayoutId id="2147493525" r:id="rId4"/>
    <p:sldLayoutId id="2147493526" r:id="rId5"/>
    <p:sldLayoutId id="2147493527" r:id="rId6"/>
    <p:sldLayoutId id="2147493528" r:id="rId7"/>
    <p:sldLayoutId id="2147493529" r:id="rId8"/>
    <p:sldLayoutId id="2147493530" r:id="rId9"/>
    <p:sldLayoutId id="2147493531" r:id="rId10"/>
    <p:sldLayoutId id="2147493532" r:id="rId11"/>
    <p:sldLayoutId id="2147493533"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 Id="rId7" Type="http://schemas.openxmlformats.org/officeDocument/2006/relationships/image" Target="../media/image8.png"/><Relationship Id="rId8" Type="http://schemas.openxmlformats.org/officeDocument/2006/relationships/image" Target="../media/image9.png"/><Relationship Id="rId9" Type="http://schemas.openxmlformats.org/officeDocument/2006/relationships/image" Target="../media/image10.png"/><Relationship Id="rId10" Type="http://schemas.openxmlformats.org/officeDocument/2006/relationships/image" Target="../media/image11.png"/><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45279"/>
            <a:ext cx="7772400" cy="1470025"/>
          </a:xfrm>
        </p:spPr>
        <p:txBody>
          <a:bodyPr/>
          <a:lstStyle/>
          <a:p>
            <a:r>
              <a:rPr lang="en-US" b="1" dirty="0" smtClean="0">
                <a:solidFill>
                  <a:srgbClr val="000090"/>
                </a:solidFill>
              </a:rPr>
              <a:t>Working to Improve Public Health Outcomes with CCOs</a:t>
            </a:r>
            <a:endParaRPr lang="en-US" b="1" dirty="0">
              <a:solidFill>
                <a:srgbClr val="000090"/>
              </a:solidFill>
            </a:endParaRPr>
          </a:p>
        </p:txBody>
      </p:sp>
      <p:sp>
        <p:nvSpPr>
          <p:cNvPr id="3" name="Subtitle 2"/>
          <p:cNvSpPr>
            <a:spLocks noGrp="1"/>
          </p:cNvSpPr>
          <p:nvPr>
            <p:ph type="subTitle" idx="1"/>
          </p:nvPr>
        </p:nvSpPr>
        <p:spPr>
          <a:xfrm>
            <a:off x="1157536" y="4594949"/>
            <a:ext cx="6400800" cy="1752600"/>
          </a:xfrm>
        </p:spPr>
        <p:txBody>
          <a:bodyPr/>
          <a:lstStyle/>
          <a:p>
            <a:pPr algn="l"/>
            <a:r>
              <a:rPr lang="en-US" dirty="0" smtClean="0"/>
              <a:t>CLHO Retreat</a:t>
            </a:r>
          </a:p>
          <a:p>
            <a:pPr algn="l"/>
            <a:r>
              <a:rPr lang="en-US" dirty="0" smtClean="0"/>
              <a:t>Thursday, September 18</a:t>
            </a:r>
            <a:r>
              <a:rPr lang="en-US" baseline="30000" dirty="0" smtClean="0"/>
              <a:t>th</a:t>
            </a:r>
            <a:endParaRPr lang="en-US" dirty="0" smtClean="0"/>
          </a:p>
          <a:p>
            <a:pPr algn="l"/>
            <a:r>
              <a:rPr lang="en-US" dirty="0" smtClean="0"/>
              <a:t>Ambridge Event Center</a:t>
            </a:r>
            <a:endParaRPr lang="en-US" dirty="0"/>
          </a:p>
        </p:txBody>
      </p:sp>
      <p:pic>
        <p:nvPicPr>
          <p:cNvPr id="4" name="Picture 3" descr="Clholoho.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6558" y="4594949"/>
            <a:ext cx="2190608" cy="1941798"/>
          </a:xfrm>
          <a:prstGeom prst="rect">
            <a:avLst/>
          </a:prstGeom>
        </p:spPr>
      </p:pic>
    </p:spTree>
    <p:extLst>
      <p:ext uri="{BB962C8B-B14F-4D97-AF65-F5344CB8AC3E}">
        <p14:creationId xmlns:p14="http://schemas.microsoft.com/office/powerpoint/2010/main" val="2598061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618" y="203293"/>
            <a:ext cx="9047405" cy="1143000"/>
          </a:xfrm>
        </p:spPr>
        <p:txBody>
          <a:bodyPr>
            <a:noAutofit/>
          </a:bodyPr>
          <a:lstStyle/>
          <a:p>
            <a:r>
              <a:rPr lang="en-US" sz="3600" b="1" dirty="0" smtClean="0">
                <a:solidFill>
                  <a:srgbClr val="000090"/>
                </a:solidFill>
              </a:rPr>
              <a:t>Regional Healthy Communities </a:t>
            </a:r>
            <a:br>
              <a:rPr lang="en-US" sz="3600" b="1" dirty="0" smtClean="0">
                <a:solidFill>
                  <a:srgbClr val="000090"/>
                </a:solidFill>
              </a:rPr>
            </a:br>
            <a:r>
              <a:rPr lang="en-US" sz="3600" b="1" dirty="0" smtClean="0">
                <a:solidFill>
                  <a:srgbClr val="000090"/>
                </a:solidFill>
              </a:rPr>
              <a:t>Steering Committee (CPP Model)</a:t>
            </a:r>
            <a:endParaRPr lang="en-US" sz="3600" b="1" dirty="0">
              <a:solidFill>
                <a:srgbClr val="000090"/>
              </a:solidFill>
            </a:endParaRPr>
          </a:p>
        </p:txBody>
      </p:sp>
      <p:sp>
        <p:nvSpPr>
          <p:cNvPr id="3" name="Content Placeholder 2"/>
          <p:cNvSpPr>
            <a:spLocks noGrp="1"/>
          </p:cNvSpPr>
          <p:nvPr>
            <p:ph idx="1"/>
          </p:nvPr>
        </p:nvSpPr>
        <p:spPr/>
        <p:txBody>
          <a:bodyPr/>
          <a:lstStyle/>
          <a:p>
            <a:pPr marL="0" indent="0">
              <a:buNone/>
            </a:pPr>
            <a:endParaRPr lang="en-US" dirty="0"/>
          </a:p>
        </p:txBody>
      </p:sp>
      <p:pic>
        <p:nvPicPr>
          <p:cNvPr id="4" name="image00.png"/>
          <p:cNvPicPr/>
          <p:nvPr/>
        </p:nvPicPr>
        <p:blipFill>
          <a:blip r:embed="rId3"/>
          <a:stretch>
            <a:fillRect/>
          </a:stretch>
        </p:blipFill>
        <p:spPr>
          <a:xfrm>
            <a:off x="416603" y="1447800"/>
            <a:ext cx="8305800" cy="5283199"/>
          </a:xfrm>
          <a:prstGeom prst="rect">
            <a:avLst/>
          </a:prstGeom>
        </p:spPr>
      </p:pic>
    </p:spTree>
    <p:extLst>
      <p:ext uri="{BB962C8B-B14F-4D97-AF65-F5344CB8AC3E}">
        <p14:creationId xmlns:p14="http://schemas.microsoft.com/office/powerpoint/2010/main" val="309577762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2"/>
          <p:cNvSpPr>
            <a:spLocks noChangeArrowheads="1"/>
          </p:cNvSpPr>
          <p:nvPr/>
        </p:nvSpPr>
        <p:spPr bwMode="auto">
          <a:xfrm>
            <a:off x="0" y="4000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sp>
        <p:nvSpPr>
          <p:cNvPr id="2051" name="Rectangle 49"/>
          <p:cNvSpPr>
            <a:spLocks noChangeArrowheads="1"/>
          </p:cNvSpPr>
          <p:nvPr/>
        </p:nvSpPr>
        <p:spPr bwMode="auto">
          <a:xfrm>
            <a:off x="0" y="4000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sp>
        <p:nvSpPr>
          <p:cNvPr id="2052" name="Line 53"/>
          <p:cNvSpPr>
            <a:spLocks noChangeShapeType="1"/>
          </p:cNvSpPr>
          <p:nvPr/>
        </p:nvSpPr>
        <p:spPr bwMode="auto">
          <a:xfrm>
            <a:off x="7086600" y="5867400"/>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b"/>
          <a:lstStyle/>
          <a:p>
            <a:endParaRPr lang="en-US"/>
          </a:p>
        </p:txBody>
      </p:sp>
      <p:sp>
        <p:nvSpPr>
          <p:cNvPr id="2053" name="Line 58"/>
          <p:cNvSpPr>
            <a:spLocks noChangeShapeType="1"/>
          </p:cNvSpPr>
          <p:nvPr/>
        </p:nvSpPr>
        <p:spPr bwMode="auto">
          <a:xfrm>
            <a:off x="6400800" y="4267200"/>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nchor="b"/>
          <a:lstStyle/>
          <a:p>
            <a:endParaRPr lang="en-US"/>
          </a:p>
        </p:txBody>
      </p:sp>
      <p:sp>
        <p:nvSpPr>
          <p:cNvPr id="3078" name="Text Box 66"/>
          <p:cNvSpPr txBox="1">
            <a:spLocks noChangeArrowheads="1"/>
          </p:cNvSpPr>
          <p:nvPr/>
        </p:nvSpPr>
        <p:spPr bwMode="auto">
          <a:xfrm>
            <a:off x="823080" y="139542"/>
            <a:ext cx="7467600" cy="1077218"/>
          </a:xfrm>
          <a:prstGeom prst="rect">
            <a:avLst/>
          </a:prstGeom>
          <a:noFill/>
          <a:ln w="9525" algn="ctr">
            <a:noFill/>
            <a:miter lim="800000"/>
            <a:headEnd/>
            <a:tailEnd/>
          </a:ln>
        </p:spPr>
        <p:txBody>
          <a:bodyPr anchor="b">
            <a:spAutoFit/>
          </a:bodyPr>
          <a:lstStyle>
            <a:lvl1pPr eaLnBrk="0" hangingPunct="0">
              <a:defRPr sz="2400" b="1">
                <a:solidFill>
                  <a:srgbClr val="2E0399"/>
                </a:solidFill>
                <a:latin typeface="Garamond" charset="0"/>
                <a:ea typeface="ＭＳ Ｐゴシック" charset="0"/>
                <a:cs typeface="Arial" charset="0"/>
              </a:defRPr>
            </a:lvl1pPr>
            <a:lvl2pPr marL="742950" indent="-285750" eaLnBrk="0" hangingPunct="0">
              <a:defRPr sz="2400" b="1">
                <a:solidFill>
                  <a:srgbClr val="2E0399"/>
                </a:solidFill>
                <a:latin typeface="Garamond" charset="0"/>
                <a:ea typeface="Arial" charset="0"/>
                <a:cs typeface="Arial" charset="0"/>
              </a:defRPr>
            </a:lvl2pPr>
            <a:lvl3pPr marL="1143000" indent="-228600" eaLnBrk="0" hangingPunct="0">
              <a:defRPr sz="2400" b="1">
                <a:solidFill>
                  <a:srgbClr val="2E0399"/>
                </a:solidFill>
                <a:latin typeface="Garamond" charset="0"/>
                <a:ea typeface="Arial" charset="0"/>
                <a:cs typeface="Arial" charset="0"/>
              </a:defRPr>
            </a:lvl3pPr>
            <a:lvl4pPr marL="1600200" indent="-228600" eaLnBrk="0" hangingPunct="0">
              <a:defRPr sz="2400" b="1">
                <a:solidFill>
                  <a:srgbClr val="2E0399"/>
                </a:solidFill>
                <a:latin typeface="Garamond" charset="0"/>
                <a:ea typeface="Arial" charset="0"/>
                <a:cs typeface="Arial" charset="0"/>
              </a:defRPr>
            </a:lvl4pPr>
            <a:lvl5pPr marL="2057400" indent="-228600" eaLnBrk="0" hangingPunct="0">
              <a:defRPr sz="2400" b="1">
                <a:solidFill>
                  <a:srgbClr val="2E0399"/>
                </a:solidFill>
                <a:latin typeface="Garamond" charset="0"/>
                <a:ea typeface="Arial" charset="0"/>
                <a:cs typeface="Arial" charset="0"/>
              </a:defRPr>
            </a:lvl5pPr>
            <a:lvl6pPr marL="2514600" indent="-228600" eaLnBrk="0" fontAlgn="base" hangingPunct="0">
              <a:spcBef>
                <a:spcPct val="0"/>
              </a:spcBef>
              <a:spcAft>
                <a:spcPct val="0"/>
              </a:spcAft>
              <a:defRPr sz="2400" b="1">
                <a:solidFill>
                  <a:srgbClr val="2E0399"/>
                </a:solidFill>
                <a:latin typeface="Garamond" charset="0"/>
                <a:ea typeface="Arial" charset="0"/>
                <a:cs typeface="Arial" charset="0"/>
              </a:defRPr>
            </a:lvl6pPr>
            <a:lvl7pPr marL="2971800" indent="-228600" eaLnBrk="0" fontAlgn="base" hangingPunct="0">
              <a:spcBef>
                <a:spcPct val="0"/>
              </a:spcBef>
              <a:spcAft>
                <a:spcPct val="0"/>
              </a:spcAft>
              <a:defRPr sz="2400" b="1">
                <a:solidFill>
                  <a:srgbClr val="2E0399"/>
                </a:solidFill>
                <a:latin typeface="Garamond" charset="0"/>
                <a:ea typeface="Arial" charset="0"/>
                <a:cs typeface="Arial" charset="0"/>
              </a:defRPr>
            </a:lvl7pPr>
            <a:lvl8pPr marL="3429000" indent="-228600" eaLnBrk="0" fontAlgn="base" hangingPunct="0">
              <a:spcBef>
                <a:spcPct val="0"/>
              </a:spcBef>
              <a:spcAft>
                <a:spcPct val="0"/>
              </a:spcAft>
              <a:defRPr sz="2400" b="1">
                <a:solidFill>
                  <a:srgbClr val="2E0399"/>
                </a:solidFill>
                <a:latin typeface="Garamond" charset="0"/>
                <a:ea typeface="Arial" charset="0"/>
                <a:cs typeface="Arial" charset="0"/>
              </a:defRPr>
            </a:lvl8pPr>
            <a:lvl9pPr marL="3886200" indent="-228600" eaLnBrk="0" fontAlgn="base" hangingPunct="0">
              <a:spcBef>
                <a:spcPct val="0"/>
              </a:spcBef>
              <a:spcAft>
                <a:spcPct val="0"/>
              </a:spcAft>
              <a:defRPr sz="2400" b="1">
                <a:solidFill>
                  <a:srgbClr val="2E0399"/>
                </a:solidFill>
                <a:latin typeface="Garamond" charset="0"/>
                <a:ea typeface="Arial" charset="0"/>
                <a:cs typeface="Arial" charset="0"/>
              </a:defRPr>
            </a:lvl9pPr>
          </a:lstStyle>
          <a:p>
            <a:pPr algn="ctr" eaLnBrk="1" hangingPunct="1"/>
            <a:r>
              <a:rPr lang="en-US" sz="3200" dirty="0">
                <a:latin typeface="+mn-lt"/>
              </a:rPr>
              <a:t>Portland Metro Tri-County Consortium:</a:t>
            </a:r>
          </a:p>
          <a:p>
            <a:pPr algn="ctr" eaLnBrk="1" hangingPunct="1"/>
            <a:r>
              <a:rPr lang="en-US" sz="3200" dirty="0">
                <a:latin typeface="+mn-lt"/>
              </a:rPr>
              <a:t>Opiate Safety and Overdose Prevention</a:t>
            </a:r>
          </a:p>
        </p:txBody>
      </p:sp>
      <p:sp>
        <p:nvSpPr>
          <p:cNvPr id="2055" name="Text Box 67"/>
          <p:cNvSpPr txBox="1">
            <a:spLocks noChangeArrowheads="1"/>
          </p:cNvSpPr>
          <p:nvPr/>
        </p:nvSpPr>
        <p:spPr bwMode="auto">
          <a:xfrm>
            <a:off x="609600" y="533400"/>
            <a:ext cx="7848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sz="2400" b="1">
                <a:solidFill>
                  <a:srgbClr val="2E0399"/>
                </a:solidFill>
                <a:latin typeface="Garamond" charset="0"/>
                <a:ea typeface="ＭＳ Ｐゴシック" charset="0"/>
                <a:cs typeface="Arial" charset="0"/>
              </a:defRPr>
            </a:lvl1pPr>
            <a:lvl2pPr marL="742950" indent="-285750" eaLnBrk="0" hangingPunct="0">
              <a:defRPr sz="2400" b="1">
                <a:solidFill>
                  <a:srgbClr val="2E0399"/>
                </a:solidFill>
                <a:latin typeface="Garamond" charset="0"/>
                <a:ea typeface="Arial" charset="0"/>
                <a:cs typeface="Arial" charset="0"/>
              </a:defRPr>
            </a:lvl2pPr>
            <a:lvl3pPr marL="1143000" indent="-228600" eaLnBrk="0" hangingPunct="0">
              <a:defRPr sz="2400" b="1">
                <a:solidFill>
                  <a:srgbClr val="2E0399"/>
                </a:solidFill>
                <a:latin typeface="Garamond" charset="0"/>
                <a:ea typeface="Arial" charset="0"/>
                <a:cs typeface="Arial" charset="0"/>
              </a:defRPr>
            </a:lvl3pPr>
            <a:lvl4pPr marL="1600200" indent="-228600" eaLnBrk="0" hangingPunct="0">
              <a:defRPr sz="2400" b="1">
                <a:solidFill>
                  <a:srgbClr val="2E0399"/>
                </a:solidFill>
                <a:latin typeface="Garamond" charset="0"/>
                <a:ea typeface="Arial" charset="0"/>
                <a:cs typeface="Arial" charset="0"/>
              </a:defRPr>
            </a:lvl4pPr>
            <a:lvl5pPr marL="2057400" indent="-228600" eaLnBrk="0" hangingPunct="0">
              <a:defRPr sz="2400" b="1">
                <a:solidFill>
                  <a:srgbClr val="2E0399"/>
                </a:solidFill>
                <a:latin typeface="Garamond" charset="0"/>
                <a:ea typeface="Arial" charset="0"/>
                <a:cs typeface="Arial" charset="0"/>
              </a:defRPr>
            </a:lvl5pPr>
            <a:lvl6pPr marL="2514600" indent="-228600" eaLnBrk="0" fontAlgn="base" hangingPunct="0">
              <a:spcBef>
                <a:spcPct val="0"/>
              </a:spcBef>
              <a:spcAft>
                <a:spcPct val="0"/>
              </a:spcAft>
              <a:defRPr sz="2400" b="1">
                <a:solidFill>
                  <a:srgbClr val="2E0399"/>
                </a:solidFill>
                <a:latin typeface="Garamond" charset="0"/>
                <a:ea typeface="Arial" charset="0"/>
                <a:cs typeface="Arial" charset="0"/>
              </a:defRPr>
            </a:lvl6pPr>
            <a:lvl7pPr marL="2971800" indent="-228600" eaLnBrk="0" fontAlgn="base" hangingPunct="0">
              <a:spcBef>
                <a:spcPct val="0"/>
              </a:spcBef>
              <a:spcAft>
                <a:spcPct val="0"/>
              </a:spcAft>
              <a:defRPr sz="2400" b="1">
                <a:solidFill>
                  <a:srgbClr val="2E0399"/>
                </a:solidFill>
                <a:latin typeface="Garamond" charset="0"/>
                <a:ea typeface="Arial" charset="0"/>
                <a:cs typeface="Arial" charset="0"/>
              </a:defRPr>
            </a:lvl7pPr>
            <a:lvl8pPr marL="3429000" indent="-228600" eaLnBrk="0" fontAlgn="base" hangingPunct="0">
              <a:spcBef>
                <a:spcPct val="0"/>
              </a:spcBef>
              <a:spcAft>
                <a:spcPct val="0"/>
              </a:spcAft>
              <a:defRPr sz="2400" b="1">
                <a:solidFill>
                  <a:srgbClr val="2E0399"/>
                </a:solidFill>
                <a:latin typeface="Garamond" charset="0"/>
                <a:ea typeface="Arial" charset="0"/>
                <a:cs typeface="Arial" charset="0"/>
              </a:defRPr>
            </a:lvl8pPr>
            <a:lvl9pPr marL="3886200" indent="-228600" eaLnBrk="0" fontAlgn="base" hangingPunct="0">
              <a:spcBef>
                <a:spcPct val="0"/>
              </a:spcBef>
              <a:spcAft>
                <a:spcPct val="0"/>
              </a:spcAft>
              <a:defRPr sz="2400" b="1">
                <a:solidFill>
                  <a:srgbClr val="2E0399"/>
                </a:solidFill>
                <a:latin typeface="Garamond" charset="0"/>
                <a:ea typeface="Arial" charset="0"/>
                <a:cs typeface="Arial" charset="0"/>
              </a:defRPr>
            </a:lvl9pPr>
          </a:lstStyle>
          <a:p>
            <a:pPr algn="ctr" eaLnBrk="1" hangingPunct="1">
              <a:spcBef>
                <a:spcPct val="50000"/>
              </a:spcBef>
            </a:pPr>
            <a:endParaRPr lang="en-US" sz="3200">
              <a:solidFill>
                <a:srgbClr val="6600CC"/>
              </a:solidFill>
            </a:endParaRPr>
          </a:p>
        </p:txBody>
      </p:sp>
      <p:sp>
        <p:nvSpPr>
          <p:cNvPr id="10" name="TextBox 9"/>
          <p:cNvSpPr txBox="1"/>
          <p:nvPr/>
        </p:nvSpPr>
        <p:spPr>
          <a:xfrm>
            <a:off x="533400" y="850268"/>
            <a:ext cx="8153400" cy="5478422"/>
          </a:xfrm>
          <a:prstGeom prst="rect">
            <a:avLst/>
          </a:prstGeom>
          <a:noFill/>
        </p:spPr>
        <p:txBody>
          <a:bodyPr>
            <a:spAutoFit/>
          </a:bodyPr>
          <a:lstStyle/>
          <a:p>
            <a:pPr>
              <a:defRPr/>
            </a:pPr>
            <a:endParaRPr lang="en-US" dirty="0">
              <a:latin typeface="Garamond" pitchFamily="18" charset="0"/>
              <a:ea typeface="+mn-ea"/>
            </a:endParaRPr>
          </a:p>
          <a:p>
            <a:pPr>
              <a:defRPr/>
            </a:pPr>
            <a:endParaRPr lang="en-US" sz="2400" dirty="0">
              <a:latin typeface="+mj-lt"/>
              <a:ea typeface="+mn-ea"/>
            </a:endParaRPr>
          </a:p>
          <a:p>
            <a:pPr marL="457200" indent="-457200">
              <a:spcBef>
                <a:spcPts val="600"/>
              </a:spcBef>
              <a:buFontTx/>
              <a:buAutoNum type="arabicPeriod"/>
              <a:defRPr/>
            </a:pPr>
            <a:r>
              <a:rPr lang="en-US" sz="2400" dirty="0" err="1">
                <a:latin typeface="+mj-lt"/>
                <a:ea typeface="+mn-ea"/>
              </a:rPr>
              <a:t>Naloxone</a:t>
            </a:r>
            <a:r>
              <a:rPr lang="en-US" sz="2400" dirty="0">
                <a:latin typeface="+mj-lt"/>
                <a:ea typeface="+mn-ea"/>
              </a:rPr>
              <a:t> Distribution: Increase community capacity to reverse opiate overdose through training 2100 needle exchange users and 150 agency staff to administer </a:t>
            </a:r>
            <a:r>
              <a:rPr lang="en-US" sz="2400" dirty="0" err="1">
                <a:latin typeface="+mj-lt"/>
                <a:ea typeface="+mn-ea"/>
              </a:rPr>
              <a:t>naloxone</a:t>
            </a:r>
            <a:r>
              <a:rPr lang="en-US" sz="2400" dirty="0">
                <a:latin typeface="+mj-lt"/>
                <a:ea typeface="+mn-ea"/>
              </a:rPr>
              <a:t>.</a:t>
            </a:r>
          </a:p>
          <a:p>
            <a:pPr marL="457200" indent="-457200">
              <a:spcBef>
                <a:spcPts val="600"/>
              </a:spcBef>
              <a:buFontTx/>
              <a:buAutoNum type="arabicPeriod"/>
              <a:defRPr/>
            </a:pPr>
            <a:r>
              <a:rPr lang="en-US" sz="2400" dirty="0">
                <a:latin typeface="+mj-lt"/>
                <a:ea typeface="+mn-ea"/>
              </a:rPr>
              <a:t>Community Engagement: With HOPE Coalition (Urban League PDX as lead agency), support overdose prevention and substance abuse training for CHWs and identify opiate overdose education plan engaging communities of color</a:t>
            </a:r>
            <a:r>
              <a:rPr lang="en-US" sz="2400" dirty="0" smtClean="0">
                <a:latin typeface="+mj-lt"/>
                <a:ea typeface="+mn-ea"/>
              </a:rPr>
              <a:t>.</a:t>
            </a:r>
          </a:p>
          <a:p>
            <a:pPr>
              <a:spcBef>
                <a:spcPts val="600"/>
              </a:spcBef>
              <a:defRPr/>
            </a:pPr>
            <a:endParaRPr lang="en-US" sz="2400" dirty="0">
              <a:latin typeface="+mj-lt"/>
              <a:ea typeface="+mn-ea"/>
            </a:endParaRPr>
          </a:p>
          <a:p>
            <a:pPr marL="457200" indent="-457200">
              <a:spcBef>
                <a:spcPts val="600"/>
              </a:spcBef>
              <a:buFontTx/>
              <a:buAutoNum type="arabicPeriod"/>
              <a:defRPr/>
            </a:pPr>
            <a:r>
              <a:rPr lang="en-US" sz="2400" dirty="0">
                <a:latin typeface="+mj-lt"/>
                <a:ea typeface="+mn-ea"/>
              </a:rPr>
              <a:t>Safe prescribing: Health Share Oregon/Healthy Columbia Willamette adopt safe opiate prescribing practices (including prescription monitoring, patient/provider/public education).</a:t>
            </a:r>
          </a:p>
        </p:txBody>
      </p:sp>
    </p:spTree>
    <p:extLst>
      <p:ext uri="{BB962C8B-B14F-4D97-AF65-F5344CB8AC3E}">
        <p14:creationId xmlns:p14="http://schemas.microsoft.com/office/powerpoint/2010/main" val="401195130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Picture 40"/>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rot="7643089">
            <a:off x="6519363" y="4993718"/>
            <a:ext cx="351793" cy="556442"/>
          </a:xfrm>
          <a:prstGeom prst="rect">
            <a:avLst/>
          </a:prstGeom>
          <a:noFill/>
        </p:spPr>
      </p:pic>
      <p:pic>
        <p:nvPicPr>
          <p:cNvPr id="40" name="Picture 39"/>
          <p:cNvPicPr>
            <a:picLocks noChangeAspect="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rot="5400000">
            <a:off x="6106733" y="4042016"/>
            <a:ext cx="358152" cy="566500"/>
          </a:xfrm>
          <a:prstGeom prst="rect">
            <a:avLst/>
          </a:prstGeom>
          <a:noFill/>
        </p:spPr>
      </p:pic>
      <p:pic>
        <p:nvPicPr>
          <p:cNvPr id="39" name="Picture 38"/>
          <p:cNvPicPr>
            <a:picLocks noChangeAspect="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rot="2476710" flipH="1">
            <a:off x="5926042" y="3667649"/>
            <a:ext cx="354715" cy="629021"/>
          </a:xfrm>
          <a:prstGeom prst="rect">
            <a:avLst/>
          </a:prstGeom>
          <a:noFill/>
        </p:spPr>
      </p:pic>
      <p:pic>
        <p:nvPicPr>
          <p:cNvPr id="38" name="Picture 37"/>
          <p:cNvPicPr>
            <a:picLocks noChangeAspect="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rot="1083135">
            <a:off x="4419543" y="2283616"/>
            <a:ext cx="471060" cy="745090"/>
          </a:xfrm>
          <a:prstGeom prst="rect">
            <a:avLst/>
          </a:prstGeom>
          <a:noFill/>
        </p:spPr>
      </p:pic>
      <p:sp>
        <p:nvSpPr>
          <p:cNvPr id="33" name="Rounded Rectangle 32"/>
          <p:cNvSpPr/>
          <p:nvPr/>
        </p:nvSpPr>
        <p:spPr>
          <a:xfrm>
            <a:off x="6808645" y="5271940"/>
            <a:ext cx="2103120" cy="1371600"/>
          </a:xfrm>
          <a:prstGeom prst="round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29"/>
          <p:cNvSpPr/>
          <p:nvPr/>
        </p:nvSpPr>
        <p:spPr>
          <a:xfrm>
            <a:off x="6497735" y="4123393"/>
            <a:ext cx="2468880" cy="954552"/>
          </a:xfrm>
          <a:prstGeom prst="round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982347"/>
            <a:ext cx="3704113" cy="2638678"/>
          </a:xfrm>
          <a:prstGeom prst="rect">
            <a:avLst/>
          </a:prstGeom>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1173261">
            <a:off x="10063" y="3942525"/>
            <a:ext cx="2888625" cy="2202178"/>
          </a:xfrm>
          <a:prstGeom prst="rect">
            <a:avLst/>
          </a:prstGeom>
        </p:spPr>
      </p:pic>
      <p:sp>
        <p:nvSpPr>
          <p:cNvPr id="5" name="Title 4"/>
          <p:cNvSpPr>
            <a:spLocks noGrp="1"/>
          </p:cNvSpPr>
          <p:nvPr>
            <p:ph type="ctrTitle"/>
          </p:nvPr>
        </p:nvSpPr>
        <p:spPr>
          <a:xfrm>
            <a:off x="309045" y="126170"/>
            <a:ext cx="8333885" cy="729695"/>
          </a:xfrm>
        </p:spPr>
        <p:txBody>
          <a:bodyPr/>
          <a:lstStyle/>
          <a:p>
            <a:r>
              <a:rPr lang="en-US" b="1" dirty="0" smtClean="0">
                <a:solidFill>
                  <a:srgbClr val="000090"/>
                </a:solidFill>
              </a:rPr>
              <a:t>How the New World Order Works</a:t>
            </a:r>
            <a:endParaRPr lang="en-US" b="1" dirty="0">
              <a:solidFill>
                <a:srgbClr val="000090"/>
              </a:solidFill>
            </a:endParaRPr>
          </a:p>
        </p:txBody>
      </p:sp>
      <p:sp>
        <p:nvSpPr>
          <p:cNvPr id="6" name="Content Placeholder 5"/>
          <p:cNvSpPr>
            <a:spLocks noGrp="1"/>
          </p:cNvSpPr>
          <p:nvPr>
            <p:ph idx="1"/>
          </p:nvPr>
        </p:nvSpPr>
        <p:spPr>
          <a:xfrm>
            <a:off x="6808645" y="5310845"/>
            <a:ext cx="2065209" cy="1352957"/>
          </a:xfrm>
        </p:spPr>
        <p:txBody>
          <a:bodyPr/>
          <a:lstStyle/>
          <a:p>
            <a:pPr marL="0" indent="0">
              <a:buNone/>
            </a:pPr>
            <a:r>
              <a:rPr lang="en-US" sz="2000" dirty="0" smtClean="0">
                <a:latin typeface="+mn-lt"/>
              </a:rPr>
              <a:t>Nicotine </a:t>
            </a:r>
            <a:r>
              <a:rPr lang="en-US" sz="2000" dirty="0">
                <a:latin typeface="+mn-lt"/>
              </a:rPr>
              <a:t>testing &amp;</a:t>
            </a:r>
            <a:r>
              <a:rPr lang="en-US" sz="2000" dirty="0" smtClean="0">
                <a:latin typeface="+mn-lt"/>
              </a:rPr>
              <a:t> incentive $$ for </a:t>
            </a:r>
            <a:r>
              <a:rPr lang="en-US" sz="2000" dirty="0">
                <a:latin typeface="+mn-lt"/>
              </a:rPr>
              <a:t>pregnant </a:t>
            </a:r>
            <a:r>
              <a:rPr lang="en-US" sz="2000" dirty="0" smtClean="0">
                <a:latin typeface="+mn-lt"/>
              </a:rPr>
              <a:t>smokers</a:t>
            </a:r>
            <a:endParaRPr lang="en-US" sz="2000" dirty="0">
              <a:latin typeface="+mn-lt"/>
            </a:endParaRPr>
          </a:p>
          <a:p>
            <a:pPr marL="0" indent="0">
              <a:buNone/>
            </a:pPr>
            <a:endParaRPr lang="en-US" sz="2000" dirty="0" smtClean="0"/>
          </a:p>
        </p:txBody>
      </p:sp>
      <p:sp>
        <p:nvSpPr>
          <p:cNvPr id="13" name="Rectangle 12"/>
          <p:cNvSpPr/>
          <p:nvPr/>
        </p:nvSpPr>
        <p:spPr>
          <a:xfrm>
            <a:off x="309045" y="4381895"/>
            <a:ext cx="2372303" cy="1323439"/>
          </a:xfrm>
          <a:prstGeom prst="rect">
            <a:avLst/>
          </a:prstGeom>
        </p:spPr>
        <p:txBody>
          <a:bodyPr wrap="square">
            <a:spAutoFit/>
          </a:bodyPr>
          <a:lstStyle/>
          <a:p>
            <a:r>
              <a:rPr lang="en-US" sz="2000" dirty="0">
                <a:latin typeface="+mj-lt"/>
              </a:rPr>
              <a:t>“All my pregnant patients smoke</a:t>
            </a:r>
            <a:r>
              <a:rPr lang="en-US" sz="2000" dirty="0" smtClean="0">
                <a:latin typeface="+mj-lt"/>
              </a:rPr>
              <a:t>!”</a:t>
            </a:r>
          </a:p>
          <a:p>
            <a:pPr algn="r"/>
            <a:r>
              <a:rPr lang="en-US" sz="2000" dirty="0" smtClean="0">
                <a:latin typeface="+mj-lt"/>
              </a:rPr>
              <a:t>Primary Care Physicians (PCP)</a:t>
            </a:r>
            <a:endParaRPr lang="en-US" sz="2000" dirty="0">
              <a:latin typeface="+mj-lt"/>
            </a:endParaRPr>
          </a:p>
        </p:txBody>
      </p:sp>
      <p:sp>
        <p:nvSpPr>
          <p:cNvPr id="15" name="Rectangle 14"/>
          <p:cNvSpPr/>
          <p:nvPr/>
        </p:nvSpPr>
        <p:spPr>
          <a:xfrm>
            <a:off x="362217" y="1425539"/>
            <a:ext cx="3032137" cy="1631216"/>
          </a:xfrm>
          <a:prstGeom prst="rect">
            <a:avLst/>
          </a:prstGeom>
        </p:spPr>
        <p:txBody>
          <a:bodyPr wrap="square">
            <a:spAutoFit/>
          </a:bodyPr>
          <a:lstStyle/>
          <a:p>
            <a:r>
              <a:rPr lang="en-US" sz="2000" dirty="0" smtClean="0">
                <a:latin typeface="+mj-lt"/>
              </a:rPr>
              <a:t>“We have too many preemies and pre-term labor cases.”</a:t>
            </a:r>
          </a:p>
          <a:p>
            <a:pPr algn="r"/>
            <a:r>
              <a:rPr lang="en-US" sz="2000" dirty="0" smtClean="0">
                <a:latin typeface="+mj-lt"/>
              </a:rPr>
              <a:t>Obstetrics/Gynecology (OB/GYN)</a:t>
            </a:r>
            <a:endParaRPr lang="en-US" sz="2000" dirty="0">
              <a:latin typeface="+mj-lt"/>
            </a:endParaRPr>
          </a:p>
        </p:txBody>
      </p:sp>
      <p:sp>
        <p:nvSpPr>
          <p:cNvPr id="23" name="Rounded Rectangle 22"/>
          <p:cNvSpPr/>
          <p:nvPr/>
        </p:nvSpPr>
        <p:spPr>
          <a:xfrm>
            <a:off x="4577495" y="1005835"/>
            <a:ext cx="4389120" cy="1463040"/>
          </a:xfrm>
          <a:prstGeom prst="round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4582667" y="1098297"/>
            <a:ext cx="4263353" cy="1323439"/>
          </a:xfrm>
          <a:prstGeom prst="rect">
            <a:avLst/>
          </a:prstGeom>
        </p:spPr>
        <p:txBody>
          <a:bodyPr wrap="square">
            <a:spAutoFit/>
          </a:bodyPr>
          <a:lstStyle/>
          <a:p>
            <a:pPr marL="342900" indent="-342900">
              <a:buFont typeface="Arial" panose="020B0604020202020204" pitchFamily="34" charset="0"/>
              <a:buChar char="•"/>
            </a:pPr>
            <a:r>
              <a:rPr lang="en-US" sz="2000" dirty="0">
                <a:latin typeface="+mj-lt"/>
              </a:rPr>
              <a:t>Vital statistics birth </a:t>
            </a:r>
            <a:r>
              <a:rPr lang="en-US" sz="2000" dirty="0" smtClean="0">
                <a:latin typeface="+mj-lt"/>
              </a:rPr>
              <a:t>data review. </a:t>
            </a:r>
            <a:endParaRPr lang="en-US" sz="2000" dirty="0">
              <a:latin typeface="+mj-lt"/>
            </a:endParaRPr>
          </a:p>
          <a:p>
            <a:pPr marL="342900" indent="-342900">
              <a:buFont typeface="Arial" panose="020B0604020202020204" pitchFamily="34" charset="0"/>
              <a:buChar char="•"/>
            </a:pPr>
            <a:r>
              <a:rPr lang="en-US" sz="2000" dirty="0">
                <a:latin typeface="+mj-lt"/>
              </a:rPr>
              <a:t>Federally qualified health centers pregnant patient </a:t>
            </a:r>
            <a:r>
              <a:rPr lang="en-US" sz="2000" dirty="0" smtClean="0">
                <a:latin typeface="+mj-lt"/>
              </a:rPr>
              <a:t>chart review.</a:t>
            </a:r>
            <a:endParaRPr lang="en-US" sz="2000" dirty="0">
              <a:latin typeface="+mj-lt"/>
            </a:endParaRPr>
          </a:p>
          <a:p>
            <a:pPr algn="r"/>
            <a:r>
              <a:rPr lang="en-US" sz="2000" dirty="0">
                <a:latin typeface="+mj-lt"/>
              </a:rPr>
              <a:t>Public </a:t>
            </a:r>
            <a:r>
              <a:rPr lang="en-US" sz="2000" dirty="0" smtClean="0">
                <a:latin typeface="+mj-lt"/>
              </a:rPr>
              <a:t>Health (PH)</a:t>
            </a:r>
            <a:endParaRPr lang="en-US" sz="2000" dirty="0">
              <a:latin typeface="+mj-lt"/>
            </a:endParaRPr>
          </a:p>
        </p:txBody>
      </p:sp>
      <p:sp>
        <p:nvSpPr>
          <p:cNvPr id="26" name="Rectangle 25"/>
          <p:cNvSpPr/>
          <p:nvPr/>
        </p:nvSpPr>
        <p:spPr>
          <a:xfrm>
            <a:off x="6543626" y="4194469"/>
            <a:ext cx="2494420" cy="707886"/>
          </a:xfrm>
          <a:prstGeom prst="rect">
            <a:avLst/>
          </a:prstGeom>
        </p:spPr>
        <p:txBody>
          <a:bodyPr wrap="square">
            <a:spAutoFit/>
          </a:bodyPr>
          <a:lstStyle/>
          <a:p>
            <a:r>
              <a:rPr lang="en-US" sz="2000" dirty="0" smtClean="0">
                <a:latin typeface="+mj-lt"/>
              </a:rPr>
              <a:t>PH-PCP-OB/GYN </a:t>
            </a:r>
            <a:r>
              <a:rPr lang="en-US" sz="2000" dirty="0">
                <a:latin typeface="+mj-lt"/>
              </a:rPr>
              <a:t>steering committee</a:t>
            </a:r>
          </a:p>
        </p:txBody>
      </p:sp>
      <p:sp>
        <p:nvSpPr>
          <p:cNvPr id="31" name="Rounded Rectangle 30"/>
          <p:cNvSpPr/>
          <p:nvPr/>
        </p:nvSpPr>
        <p:spPr>
          <a:xfrm>
            <a:off x="6223415" y="2701774"/>
            <a:ext cx="2743200" cy="1188720"/>
          </a:xfrm>
          <a:prstGeom prst="round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6338630" y="2782605"/>
            <a:ext cx="2622606" cy="1015663"/>
          </a:xfrm>
          <a:prstGeom prst="rect">
            <a:avLst/>
          </a:prstGeom>
        </p:spPr>
        <p:txBody>
          <a:bodyPr wrap="square">
            <a:spAutoFit/>
          </a:bodyPr>
          <a:lstStyle/>
          <a:p>
            <a:r>
              <a:rPr lang="en-US" sz="2000" dirty="0">
                <a:latin typeface="+mn-lt"/>
              </a:rPr>
              <a:t>C</a:t>
            </a:r>
            <a:r>
              <a:rPr lang="en-US" sz="2000" dirty="0" smtClean="0">
                <a:latin typeface="+mn-lt"/>
              </a:rPr>
              <a:t>laims </a:t>
            </a:r>
            <a:r>
              <a:rPr lang="en-US" sz="2000" dirty="0">
                <a:latin typeface="+mn-lt"/>
              </a:rPr>
              <a:t>data review for preemie/pre-term labor </a:t>
            </a:r>
            <a:r>
              <a:rPr lang="en-US" sz="2000" dirty="0" smtClean="0">
                <a:latin typeface="+mn-lt"/>
              </a:rPr>
              <a:t>costs.     (CCO)</a:t>
            </a:r>
            <a:endParaRPr lang="en-US" sz="2000" dirty="0">
              <a:latin typeface="+mn-lt"/>
            </a:endParaRPr>
          </a:p>
        </p:txBody>
      </p:sp>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16733627">
            <a:off x="3439631" y="2915536"/>
            <a:ext cx="743968" cy="598902"/>
          </a:xfrm>
          <a:prstGeom prst="rect">
            <a:avLst/>
          </a:prstGeom>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12168081">
            <a:off x="2507822" y="3784681"/>
            <a:ext cx="743968" cy="598902"/>
          </a:xfrm>
          <a:prstGeom prst="rect">
            <a:avLst/>
          </a:prstGeom>
        </p:spPr>
      </p:pic>
      <p:pic>
        <p:nvPicPr>
          <p:cNvPr id="3" name="Picture 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802470" y="3736240"/>
            <a:ext cx="2115175" cy="3146454"/>
          </a:xfrm>
          <a:prstGeom prst="rect">
            <a:avLst/>
          </a:prstGeom>
        </p:spPr>
      </p:pic>
      <p:pic>
        <p:nvPicPr>
          <p:cNvPr id="7" name="Picture 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610405" y="3663924"/>
            <a:ext cx="2169070" cy="3213438"/>
          </a:xfrm>
          <a:prstGeom prst="rect">
            <a:avLst/>
          </a:prstGeom>
        </p:spPr>
      </p:pic>
    </p:spTree>
    <p:extLst>
      <p:ext uri="{BB962C8B-B14F-4D97-AF65-F5344CB8AC3E}">
        <p14:creationId xmlns:p14="http://schemas.microsoft.com/office/powerpoint/2010/main" val="145799060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864" y="46334"/>
            <a:ext cx="8686800" cy="1143000"/>
          </a:xfrm>
        </p:spPr>
        <p:txBody>
          <a:bodyPr>
            <a:noAutofit/>
          </a:bodyPr>
          <a:lstStyle/>
          <a:p>
            <a:r>
              <a:rPr lang="en-US" sz="3600" b="1" dirty="0" smtClean="0">
                <a:solidFill>
                  <a:srgbClr val="000090"/>
                </a:solidFill>
              </a:rPr>
              <a:t>Lane County Public Health &amp;</a:t>
            </a:r>
            <a:br>
              <a:rPr lang="en-US" sz="3600" b="1" dirty="0" smtClean="0">
                <a:solidFill>
                  <a:srgbClr val="000090"/>
                </a:solidFill>
              </a:rPr>
            </a:br>
            <a:r>
              <a:rPr lang="en-US" sz="3600" b="1" dirty="0" smtClean="0">
                <a:solidFill>
                  <a:srgbClr val="000090"/>
                </a:solidFill>
              </a:rPr>
              <a:t>Trillium Community Health Plan</a:t>
            </a:r>
            <a:endParaRPr lang="en-US" sz="3600" b="1" dirty="0">
              <a:solidFill>
                <a:srgbClr val="000090"/>
              </a:solidFill>
            </a:endParaRPr>
          </a:p>
        </p:txBody>
      </p:sp>
      <p:sp>
        <p:nvSpPr>
          <p:cNvPr id="3" name="Content Placeholder 2"/>
          <p:cNvSpPr>
            <a:spLocks noGrp="1"/>
          </p:cNvSpPr>
          <p:nvPr>
            <p:ph idx="1"/>
          </p:nvPr>
        </p:nvSpPr>
        <p:spPr>
          <a:xfrm>
            <a:off x="457200" y="1243475"/>
            <a:ext cx="8229600" cy="5326658"/>
          </a:xfrm>
        </p:spPr>
        <p:txBody>
          <a:bodyPr>
            <a:normAutofit fontScale="92500" lnSpcReduction="10000"/>
          </a:bodyPr>
          <a:lstStyle/>
          <a:p>
            <a:r>
              <a:rPr lang="en-US" dirty="0" smtClean="0"/>
              <a:t>Tobacco Cessation</a:t>
            </a:r>
          </a:p>
          <a:p>
            <a:pPr lvl="1">
              <a:buFont typeface="Wingdings" charset="2"/>
              <a:buChar char="Ø"/>
            </a:pPr>
            <a:r>
              <a:rPr lang="en-US" dirty="0" smtClean="0"/>
              <a:t>% of prenatal care providers sending fax referrals to the </a:t>
            </a:r>
            <a:r>
              <a:rPr lang="en-US" dirty="0" err="1" smtClean="0"/>
              <a:t>Quitline</a:t>
            </a:r>
            <a:endParaRPr lang="en-US" dirty="0" smtClean="0"/>
          </a:p>
          <a:p>
            <a:pPr lvl="1">
              <a:buFont typeface="Wingdings" charset="2"/>
              <a:buChar char="Ø"/>
            </a:pPr>
            <a:r>
              <a:rPr lang="en-US" dirty="0" smtClean="0"/>
              <a:t>% of pregnant consumers who are using tobacco access cessation services</a:t>
            </a:r>
          </a:p>
          <a:p>
            <a:pPr lvl="1">
              <a:buFont typeface="Wingdings" charset="2"/>
              <a:buChar char="Ø"/>
            </a:pPr>
            <a:r>
              <a:rPr lang="en-US" dirty="0" smtClean="0"/>
              <a:t>% of all women on OHP in Lane County who smoke at any time during their pregnancy</a:t>
            </a:r>
          </a:p>
          <a:p>
            <a:pPr lvl="1">
              <a:buFont typeface="Wingdings" charset="2"/>
              <a:buChar char="Ø"/>
            </a:pPr>
            <a:r>
              <a:rPr lang="en-US" dirty="0" smtClean="0"/>
              <a:t>% of full term births with normal birth weights born to Trillium consumers</a:t>
            </a:r>
          </a:p>
          <a:p>
            <a:r>
              <a:rPr lang="en-US" dirty="0" smtClean="0"/>
              <a:t>Good Behavior Game</a:t>
            </a:r>
          </a:p>
          <a:p>
            <a:pPr lvl="1">
              <a:buFont typeface="Wingdings" charset="2"/>
              <a:buChar char="Ø"/>
            </a:pPr>
            <a:r>
              <a:rPr lang="en-US" dirty="0" smtClean="0"/>
              <a:t>Number of elementary school teachers trained </a:t>
            </a:r>
          </a:p>
          <a:p>
            <a:pPr lvl="1">
              <a:buFont typeface="Wingdings" charset="2"/>
              <a:buChar char="Ø"/>
            </a:pPr>
            <a:r>
              <a:rPr lang="en-US" dirty="0" smtClean="0"/>
              <a:t>% of kids in classrooms with trained teachers</a:t>
            </a:r>
          </a:p>
          <a:p>
            <a:pPr lvl="1"/>
            <a:endParaRPr lang="en-US" dirty="0"/>
          </a:p>
        </p:txBody>
      </p:sp>
    </p:spTree>
    <p:extLst>
      <p:ext uri="{BB962C8B-B14F-4D97-AF65-F5344CB8AC3E}">
        <p14:creationId xmlns:p14="http://schemas.microsoft.com/office/powerpoint/2010/main" val="33328548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163"/>
            <a:ext cx="8229600" cy="1143000"/>
          </a:xfrm>
        </p:spPr>
        <p:txBody>
          <a:bodyPr/>
          <a:lstStyle/>
          <a:p>
            <a:r>
              <a:rPr lang="en-US" b="1" dirty="0" smtClean="0">
                <a:solidFill>
                  <a:srgbClr val="000090"/>
                </a:solidFill>
              </a:rPr>
              <a:t>Central Oregon</a:t>
            </a:r>
            <a:endParaRPr lang="en-US" b="1" dirty="0">
              <a:solidFill>
                <a:srgbClr val="000090"/>
              </a:solidFill>
            </a:endParaRPr>
          </a:p>
        </p:txBody>
      </p:sp>
      <p:sp>
        <p:nvSpPr>
          <p:cNvPr id="3" name="Content Placeholder 2"/>
          <p:cNvSpPr>
            <a:spLocks noGrp="1"/>
          </p:cNvSpPr>
          <p:nvPr>
            <p:ph idx="1"/>
          </p:nvPr>
        </p:nvSpPr>
        <p:spPr>
          <a:xfrm>
            <a:off x="457200" y="941748"/>
            <a:ext cx="8686800" cy="2497063"/>
          </a:xfrm>
        </p:spPr>
        <p:txBody>
          <a:bodyPr>
            <a:noAutofit/>
          </a:bodyPr>
          <a:lstStyle/>
          <a:p>
            <a:pPr marL="0" indent="0">
              <a:buNone/>
            </a:pPr>
            <a:r>
              <a:rPr lang="en-US" sz="2400" b="1" dirty="0" smtClean="0"/>
              <a:t>Quality Indicator:</a:t>
            </a:r>
          </a:p>
          <a:p>
            <a:r>
              <a:rPr lang="en-US" sz="2200" dirty="0" smtClean="0"/>
              <a:t>Inter-organizational relationships, interactions, and practice</a:t>
            </a:r>
          </a:p>
          <a:p>
            <a:pPr marL="0" indent="0">
              <a:buNone/>
            </a:pPr>
            <a:endParaRPr lang="en-US" sz="1200" dirty="0" smtClean="0"/>
          </a:p>
          <a:p>
            <a:pPr marL="0" indent="0">
              <a:buNone/>
            </a:pPr>
            <a:r>
              <a:rPr lang="en-US" sz="2400" b="1" dirty="0" smtClean="0"/>
              <a:t>Baseline/Target:</a:t>
            </a:r>
          </a:p>
          <a:p>
            <a:r>
              <a:rPr lang="en-US" sz="2200" dirty="0" smtClean="0"/>
              <a:t>Qualitative Interviews with provider/staff</a:t>
            </a:r>
          </a:p>
          <a:p>
            <a:r>
              <a:rPr lang="en-US" sz="2200" dirty="0" smtClean="0"/>
              <a:t>Baseline and Year 1</a:t>
            </a:r>
          </a:p>
          <a:p>
            <a:pPr marL="0" indent="0">
              <a:buNone/>
            </a:pPr>
            <a:endParaRPr lang="en-US" sz="1200" dirty="0" smtClean="0"/>
          </a:p>
        </p:txBody>
      </p:sp>
      <p:sp>
        <p:nvSpPr>
          <p:cNvPr id="4" name="TextBox 3"/>
          <p:cNvSpPr txBox="1"/>
          <p:nvPr/>
        </p:nvSpPr>
        <p:spPr>
          <a:xfrm>
            <a:off x="396017" y="3424540"/>
            <a:ext cx="8637385" cy="2985433"/>
          </a:xfrm>
          <a:prstGeom prst="rect">
            <a:avLst/>
          </a:prstGeom>
          <a:noFill/>
        </p:spPr>
        <p:txBody>
          <a:bodyPr wrap="square" numCol="2" rtlCol="0">
            <a:spAutoFit/>
          </a:bodyPr>
          <a:lstStyle/>
          <a:p>
            <a:r>
              <a:rPr lang="en-US" sz="2400" b="1" dirty="0"/>
              <a:t>Measures</a:t>
            </a:r>
            <a:r>
              <a:rPr lang="en-US" sz="2400" b="1" dirty="0" smtClean="0"/>
              <a:t>:</a:t>
            </a:r>
            <a:endParaRPr lang="en-US" sz="2400" b="1" dirty="0"/>
          </a:p>
          <a:p>
            <a:pPr marL="285750" indent="-285750">
              <a:buFont typeface="Arial"/>
              <a:buChar char="•"/>
            </a:pPr>
            <a:r>
              <a:rPr lang="en-US" sz="2000" dirty="0"/>
              <a:t># served (pregnant women, receiving NFP, MCM, </a:t>
            </a:r>
            <a:r>
              <a:rPr lang="en-US" sz="2000" dirty="0" err="1"/>
              <a:t>CaCoon</a:t>
            </a:r>
            <a:endParaRPr lang="en-US" sz="2000" dirty="0"/>
          </a:p>
          <a:p>
            <a:pPr marL="285750" indent="-285750">
              <a:buFont typeface="Arial"/>
              <a:buChar char="•"/>
            </a:pPr>
            <a:r>
              <a:rPr lang="en-US" sz="2000" dirty="0"/>
              <a:t># clients screened for depression using EPDS.</a:t>
            </a:r>
          </a:p>
          <a:p>
            <a:pPr marL="285750" indent="-285750">
              <a:buFont typeface="Arial"/>
              <a:buChar char="•"/>
            </a:pPr>
            <a:r>
              <a:rPr lang="en-US" sz="2000" dirty="0"/>
              <a:t># clients screened for substance use</a:t>
            </a:r>
          </a:p>
          <a:p>
            <a:pPr marL="285750" indent="-285750">
              <a:buFont typeface="Arial"/>
              <a:buChar char="•"/>
            </a:pPr>
            <a:r>
              <a:rPr lang="en-US" sz="2000" dirty="0"/>
              <a:t># families referred to medical home</a:t>
            </a:r>
          </a:p>
          <a:p>
            <a:pPr marL="285750" indent="-285750">
              <a:buFont typeface="Arial"/>
              <a:buChar char="•"/>
            </a:pPr>
            <a:r>
              <a:rPr lang="en-US" sz="2000" dirty="0"/>
              <a:t>% of women receiving 1st trimester </a:t>
            </a:r>
            <a:r>
              <a:rPr lang="en-US" sz="2000" dirty="0" smtClean="0"/>
              <a:t>care</a:t>
            </a:r>
          </a:p>
          <a:p>
            <a:endParaRPr lang="en-US" sz="2000" dirty="0"/>
          </a:p>
          <a:p>
            <a:pPr marL="285750" indent="-285750">
              <a:buFont typeface="Arial"/>
              <a:buChar char="•"/>
            </a:pPr>
            <a:r>
              <a:rPr lang="en-US" sz="2000" dirty="0"/>
              <a:t>% of postpartum OB/GYN check-ups (21-56 days postpartum)</a:t>
            </a:r>
          </a:p>
          <a:p>
            <a:pPr marL="285750" indent="-285750">
              <a:buFont typeface="Arial"/>
              <a:buChar char="•"/>
            </a:pPr>
            <a:r>
              <a:rPr lang="en-US" sz="2000" dirty="0"/>
              <a:t># of pregnant women receiving oral health exam during pregnancy</a:t>
            </a:r>
          </a:p>
          <a:p>
            <a:pPr marL="285750" indent="-285750">
              <a:buFont typeface="Arial"/>
              <a:buChar char="•"/>
            </a:pPr>
            <a:r>
              <a:rPr lang="en-US" sz="2000" dirty="0"/>
              <a:t># of special needs children with dental home</a:t>
            </a:r>
          </a:p>
        </p:txBody>
      </p:sp>
    </p:spTree>
    <p:extLst>
      <p:ext uri="{BB962C8B-B14F-4D97-AF65-F5344CB8AC3E}">
        <p14:creationId xmlns:p14="http://schemas.microsoft.com/office/powerpoint/2010/main" val="151626363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27"/>
            <a:ext cx="8229600" cy="1143000"/>
          </a:xfrm>
        </p:spPr>
        <p:txBody>
          <a:bodyPr>
            <a:normAutofit/>
          </a:bodyPr>
          <a:lstStyle/>
          <a:p>
            <a:r>
              <a:rPr lang="en-US" sz="3600" b="1" dirty="0" smtClean="0">
                <a:solidFill>
                  <a:srgbClr val="000090"/>
                </a:solidFill>
              </a:rPr>
              <a:t>OHA Public Health Division</a:t>
            </a:r>
            <a:endParaRPr lang="en-US" sz="3600" b="1" dirty="0">
              <a:solidFill>
                <a:srgbClr val="000090"/>
              </a:solidFill>
            </a:endParaRPr>
          </a:p>
        </p:txBody>
      </p:sp>
      <p:sp>
        <p:nvSpPr>
          <p:cNvPr id="3" name="Content Placeholder 2"/>
          <p:cNvSpPr>
            <a:spLocks noGrp="1"/>
          </p:cNvSpPr>
          <p:nvPr>
            <p:ph idx="1"/>
          </p:nvPr>
        </p:nvSpPr>
        <p:spPr>
          <a:xfrm>
            <a:off x="457200" y="1146528"/>
            <a:ext cx="8229600" cy="5711472"/>
          </a:xfrm>
        </p:spPr>
        <p:txBody>
          <a:bodyPr>
            <a:normAutofit fontScale="85000" lnSpcReduction="20000"/>
          </a:bodyPr>
          <a:lstStyle/>
          <a:p>
            <a:pPr marL="0" indent="0">
              <a:buNone/>
            </a:pPr>
            <a:r>
              <a:rPr lang="en-US" dirty="0" smtClean="0"/>
              <a:t>Currently there are 17 incentive metrics for CCOs</a:t>
            </a:r>
          </a:p>
          <a:p>
            <a:pPr marL="0" indent="0">
              <a:buNone/>
            </a:pPr>
            <a:endParaRPr lang="en-US" sz="1400" dirty="0"/>
          </a:p>
          <a:p>
            <a:pPr marL="0" indent="0">
              <a:buNone/>
            </a:pPr>
            <a:r>
              <a:rPr lang="en-US" dirty="0" smtClean="0"/>
              <a:t>Metrics and Scoring Committee indicated that there was interest in adding one or two measures to the list of metrics for 2015</a:t>
            </a:r>
          </a:p>
          <a:p>
            <a:pPr marL="0" indent="0">
              <a:buNone/>
            </a:pPr>
            <a:endParaRPr lang="en-US" sz="1500" dirty="0" smtClean="0"/>
          </a:p>
          <a:p>
            <a:pPr marL="0" indent="0">
              <a:buNone/>
            </a:pPr>
            <a:r>
              <a:rPr lang="en-US" b="1" dirty="0" smtClean="0"/>
              <a:t>Public Health measures proposed</a:t>
            </a:r>
            <a:r>
              <a:rPr lang="en-US" dirty="0" smtClean="0"/>
              <a:t>:</a:t>
            </a:r>
          </a:p>
          <a:p>
            <a:r>
              <a:rPr lang="en-US" dirty="0" smtClean="0"/>
              <a:t>Tobacco use</a:t>
            </a:r>
          </a:p>
          <a:p>
            <a:r>
              <a:rPr lang="en-US" dirty="0" smtClean="0"/>
              <a:t>Obesity</a:t>
            </a:r>
          </a:p>
          <a:p>
            <a:r>
              <a:rPr lang="en-US" dirty="0" smtClean="0"/>
              <a:t>HPV vaccination</a:t>
            </a:r>
          </a:p>
          <a:p>
            <a:r>
              <a:rPr lang="en-US" dirty="0" smtClean="0"/>
              <a:t>Flu vaccination</a:t>
            </a:r>
          </a:p>
          <a:p>
            <a:r>
              <a:rPr lang="en-US" dirty="0" smtClean="0"/>
              <a:t>HIV screening</a:t>
            </a:r>
          </a:p>
          <a:p>
            <a:r>
              <a:rPr lang="en-US" dirty="0" smtClean="0"/>
              <a:t>Teen pregnancy</a:t>
            </a:r>
          </a:p>
          <a:p>
            <a:pPr marL="0" indent="0">
              <a:buNone/>
            </a:pPr>
            <a:endParaRPr lang="en-US" sz="1500" dirty="0"/>
          </a:p>
          <a:p>
            <a:pPr marL="0" indent="0">
              <a:buNone/>
            </a:pPr>
            <a:r>
              <a:rPr lang="en-US" b="1" i="1" dirty="0" smtClean="0"/>
              <a:t>Committee voted in August to add Tobacco</a:t>
            </a:r>
          </a:p>
          <a:p>
            <a:endParaRPr lang="en-US" dirty="0"/>
          </a:p>
        </p:txBody>
      </p:sp>
    </p:spTree>
    <p:extLst>
      <p:ext uri="{BB962C8B-B14F-4D97-AF65-F5344CB8AC3E}">
        <p14:creationId xmlns:p14="http://schemas.microsoft.com/office/powerpoint/2010/main" val="21184326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90"/>
                </a:solidFill>
              </a:rPr>
              <a:t>Working to Improve Public Health Outcomes  </a:t>
            </a:r>
            <a:endParaRPr lang="en-US" b="1" dirty="0">
              <a:solidFill>
                <a:srgbClr val="000090"/>
              </a:solidFill>
            </a:endParaRPr>
          </a:p>
        </p:txBody>
      </p:sp>
      <p:sp>
        <p:nvSpPr>
          <p:cNvPr id="3" name="Content Placeholder 2"/>
          <p:cNvSpPr>
            <a:spLocks noGrp="1"/>
          </p:cNvSpPr>
          <p:nvPr>
            <p:ph idx="1"/>
          </p:nvPr>
        </p:nvSpPr>
        <p:spPr/>
        <p:txBody>
          <a:bodyPr/>
          <a:lstStyle/>
          <a:p>
            <a:r>
              <a:rPr lang="en-US" dirty="0" smtClean="0"/>
              <a:t>Discussion Questions: </a:t>
            </a:r>
            <a:endParaRPr lang="en-US" dirty="0"/>
          </a:p>
          <a:p>
            <a:pPr lvl="1"/>
            <a:r>
              <a:rPr lang="en-US" dirty="0"/>
              <a:t>How can local public health strive for better accountability through outcomes? </a:t>
            </a:r>
          </a:p>
          <a:p>
            <a:pPr lvl="1"/>
            <a:r>
              <a:rPr lang="en-US" dirty="0"/>
              <a:t>How can local public health leverage innovative partnerships for greater public health outcomes? </a:t>
            </a:r>
          </a:p>
          <a:p>
            <a:endParaRPr lang="en-US" dirty="0"/>
          </a:p>
        </p:txBody>
      </p:sp>
    </p:spTree>
    <p:extLst>
      <p:ext uri="{BB962C8B-B14F-4D97-AF65-F5344CB8AC3E}">
        <p14:creationId xmlns:p14="http://schemas.microsoft.com/office/powerpoint/2010/main" val="14548839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141"/>
            <a:ext cx="8229600" cy="1143000"/>
          </a:xfrm>
        </p:spPr>
        <p:txBody>
          <a:bodyPr/>
          <a:lstStyle/>
          <a:p>
            <a:r>
              <a:rPr lang="en-US" b="1" dirty="0" smtClean="0">
                <a:solidFill>
                  <a:srgbClr val="000090"/>
                </a:solidFill>
              </a:rPr>
              <a:t>Presenters</a:t>
            </a:r>
            <a:endParaRPr lang="en-US" b="1" dirty="0">
              <a:solidFill>
                <a:srgbClr val="000090"/>
              </a:solidFill>
            </a:endParaRPr>
          </a:p>
        </p:txBody>
      </p:sp>
      <p:sp>
        <p:nvSpPr>
          <p:cNvPr id="3" name="Content Placeholder 2"/>
          <p:cNvSpPr>
            <a:spLocks noGrp="1"/>
          </p:cNvSpPr>
          <p:nvPr>
            <p:ph idx="1"/>
          </p:nvPr>
        </p:nvSpPr>
        <p:spPr>
          <a:xfrm>
            <a:off x="685536" y="1376912"/>
            <a:ext cx="7862665" cy="4906428"/>
          </a:xfrm>
        </p:spPr>
        <p:txBody>
          <a:bodyPr>
            <a:normAutofit/>
          </a:bodyPr>
          <a:lstStyle/>
          <a:p>
            <a:r>
              <a:rPr lang="en-US" sz="2800" b="1" dirty="0" smtClean="0"/>
              <a:t>Jackson </a:t>
            </a:r>
            <a:r>
              <a:rPr lang="en-US" sz="2800" b="1" dirty="0" err="1" smtClean="0"/>
              <a:t>Baures</a:t>
            </a:r>
            <a:r>
              <a:rPr lang="en-US" sz="2800" dirty="0" smtClean="0"/>
              <a:t>, Jackson County Public Health</a:t>
            </a:r>
          </a:p>
          <a:p>
            <a:r>
              <a:rPr lang="en-US" sz="2800" b="1" dirty="0" smtClean="0"/>
              <a:t>Carrie </a:t>
            </a:r>
            <a:r>
              <a:rPr lang="en-US" sz="2800" b="1" dirty="0" err="1" smtClean="0"/>
              <a:t>Brogoitti</a:t>
            </a:r>
            <a:r>
              <a:rPr lang="en-US" sz="2800" dirty="0" smtClean="0"/>
              <a:t>, Union County Center for Human Development</a:t>
            </a:r>
          </a:p>
          <a:p>
            <a:r>
              <a:rPr lang="en-US" sz="2800" b="1" dirty="0" smtClean="0"/>
              <a:t>Charlie </a:t>
            </a:r>
            <a:r>
              <a:rPr lang="en-US" sz="2800" b="1" dirty="0" err="1" smtClean="0"/>
              <a:t>Fautin</a:t>
            </a:r>
            <a:r>
              <a:rPr lang="en-US" sz="2800" dirty="0" smtClean="0"/>
              <a:t>, Benton County Public Health</a:t>
            </a:r>
          </a:p>
          <a:p>
            <a:r>
              <a:rPr lang="en-US" sz="2800" b="1" dirty="0" err="1" smtClean="0"/>
              <a:t>Loreen</a:t>
            </a:r>
            <a:r>
              <a:rPr lang="en-US" sz="2800" b="1" dirty="0" smtClean="0"/>
              <a:t> Nichols</a:t>
            </a:r>
            <a:r>
              <a:rPr lang="en-US" sz="2800" dirty="0" smtClean="0"/>
              <a:t>, Multnomah County Public Health</a:t>
            </a:r>
          </a:p>
          <a:p>
            <a:r>
              <a:rPr lang="en-US" sz="2800" b="1" dirty="0" smtClean="0"/>
              <a:t>Pat </a:t>
            </a:r>
            <a:r>
              <a:rPr lang="en-US" sz="2800" b="1" dirty="0" err="1" smtClean="0"/>
              <a:t>Luedtke</a:t>
            </a:r>
            <a:r>
              <a:rPr lang="en-US" sz="2800" dirty="0" smtClean="0"/>
              <a:t>, Lane County Public Health</a:t>
            </a:r>
          </a:p>
          <a:p>
            <a:r>
              <a:rPr lang="en-US" sz="2800" b="1" dirty="0" smtClean="0"/>
              <a:t>Tom Machala</a:t>
            </a:r>
            <a:r>
              <a:rPr lang="en-US" sz="2800" dirty="0" smtClean="0"/>
              <a:t>, </a:t>
            </a:r>
            <a:r>
              <a:rPr lang="en-US" sz="2800" dirty="0" err="1" smtClean="0"/>
              <a:t>Jeffferson</a:t>
            </a:r>
            <a:r>
              <a:rPr lang="en-US" sz="2800" dirty="0" smtClean="0"/>
              <a:t> County Public Health</a:t>
            </a:r>
          </a:p>
          <a:p>
            <a:r>
              <a:rPr lang="en-US" sz="2800" b="1" dirty="0" smtClean="0"/>
              <a:t>Michael </a:t>
            </a:r>
            <a:r>
              <a:rPr lang="en-US" sz="2800" b="1" dirty="0" err="1" smtClean="0"/>
              <a:t>Tynan</a:t>
            </a:r>
            <a:r>
              <a:rPr lang="en-US" sz="2800" dirty="0" smtClean="0"/>
              <a:t>, OHA Public Health Division</a:t>
            </a:r>
            <a:endParaRPr lang="en-US" sz="2800" dirty="0"/>
          </a:p>
        </p:txBody>
      </p:sp>
    </p:spTree>
    <p:extLst>
      <p:ext uri="{BB962C8B-B14F-4D97-AF65-F5344CB8AC3E}">
        <p14:creationId xmlns:p14="http://schemas.microsoft.com/office/powerpoint/2010/main" val="195835855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13832" y="146462"/>
            <a:ext cx="9272103" cy="967840"/>
          </a:xfrm>
        </p:spPr>
        <p:txBody>
          <a:bodyPr>
            <a:normAutofit/>
          </a:bodyPr>
          <a:lstStyle/>
          <a:p>
            <a:r>
              <a:rPr lang="en-US" sz="3600" b="1" dirty="0">
                <a:ln w="17780" cmpd="sng">
                  <a:noFill/>
                  <a:prstDash val="solid"/>
                  <a:miter lim="800000"/>
                </a:ln>
                <a:solidFill>
                  <a:srgbClr val="000090"/>
                </a:solidFill>
                <a:effectLst>
                  <a:outerShdw blurRad="50800" algn="tl" rotWithShape="0">
                    <a:srgbClr val="000000"/>
                  </a:outerShdw>
                </a:effectLst>
              </a:rPr>
              <a:t>Southern Oregon Perinatal Task Force</a:t>
            </a:r>
            <a:endParaRPr lang="en-US" sz="3600" b="1" dirty="0">
              <a:solidFill>
                <a:srgbClr val="000090"/>
              </a:solidFill>
            </a:endParaRPr>
          </a:p>
        </p:txBody>
      </p:sp>
      <p:sp>
        <p:nvSpPr>
          <p:cNvPr id="3" name="Subtitle 2"/>
          <p:cNvSpPr>
            <a:spLocks noGrp="1"/>
          </p:cNvSpPr>
          <p:nvPr>
            <p:ph type="body" idx="1"/>
          </p:nvPr>
        </p:nvSpPr>
        <p:spPr>
          <a:xfrm>
            <a:off x="457200" y="1380664"/>
            <a:ext cx="4040188" cy="639762"/>
          </a:xfrm>
        </p:spPr>
        <p:txBody>
          <a:bodyPr>
            <a:noAutofit/>
          </a:bodyPr>
          <a:lstStyle/>
          <a:p>
            <a:r>
              <a:rPr lang="en-US" dirty="0" smtClean="0"/>
              <a:t>Community Prevention Grant Strategies</a:t>
            </a:r>
            <a:endParaRPr lang="en-US" dirty="0"/>
          </a:p>
        </p:txBody>
      </p:sp>
      <p:sp>
        <p:nvSpPr>
          <p:cNvPr id="4" name="Content Placeholder 3"/>
          <p:cNvSpPr>
            <a:spLocks noGrp="1"/>
          </p:cNvSpPr>
          <p:nvPr>
            <p:ph sz="half" idx="2"/>
          </p:nvPr>
        </p:nvSpPr>
        <p:spPr>
          <a:xfrm>
            <a:off x="142708" y="2034693"/>
            <a:ext cx="4354680" cy="4309214"/>
          </a:xfrm>
        </p:spPr>
        <p:txBody>
          <a:bodyPr>
            <a:noAutofit/>
          </a:bodyPr>
          <a:lstStyle/>
          <a:p>
            <a:r>
              <a:rPr lang="en-US" sz="2000" b="1" dirty="0" smtClean="0"/>
              <a:t>Clinical Intervention</a:t>
            </a:r>
            <a:r>
              <a:rPr lang="en-US" sz="2000" b="1" dirty="0" smtClean="0">
                <a:effectLst>
                  <a:outerShdw blurRad="38100" dist="38100" dir="2700000" algn="tl">
                    <a:srgbClr val="000000">
                      <a:alpha val="43137"/>
                    </a:srgbClr>
                  </a:outerShdw>
                </a:effectLst>
              </a:rPr>
              <a:t>:  </a:t>
            </a:r>
            <a:r>
              <a:rPr lang="en-US" sz="2000" dirty="0" smtClean="0"/>
              <a:t>Pregnancy Intention Screening – using </a:t>
            </a:r>
            <a:r>
              <a:rPr lang="en-US" sz="2000" i="1" dirty="0" smtClean="0"/>
              <a:t>One Key Question ®</a:t>
            </a:r>
            <a:r>
              <a:rPr lang="en-US" sz="2000" dirty="0" smtClean="0"/>
              <a:t> :  </a:t>
            </a:r>
            <a:r>
              <a:rPr lang="en-US" sz="2000" b="1" dirty="0" smtClean="0">
                <a:solidFill>
                  <a:srgbClr val="FF0000"/>
                </a:solidFill>
                <a:effectLst>
                  <a:outerShdw blurRad="38100" dist="38100" dir="2700000" algn="tl">
                    <a:srgbClr val="000000">
                      <a:alpha val="43137"/>
                    </a:srgbClr>
                  </a:outerShdw>
                </a:effectLst>
              </a:rPr>
              <a:t>Would you like to become pregnant in the next year?  </a:t>
            </a:r>
            <a:r>
              <a:rPr lang="en-US" sz="2000" dirty="0" smtClean="0"/>
              <a:t> (Asked in primary care and public health settings of all reproductive age women) </a:t>
            </a:r>
            <a:endParaRPr lang="en-US" sz="2000" b="1" dirty="0" smtClean="0">
              <a:solidFill>
                <a:srgbClr val="FF0000"/>
              </a:solidFill>
              <a:effectLst>
                <a:outerShdw blurRad="38100" dist="38100" dir="2700000" algn="tl">
                  <a:srgbClr val="000000">
                    <a:alpha val="43137"/>
                  </a:srgbClr>
                </a:outerShdw>
              </a:effectLst>
            </a:endParaRPr>
          </a:p>
          <a:p>
            <a:r>
              <a:rPr lang="en-US" sz="2000" b="1" dirty="0" smtClean="0"/>
              <a:t>Community Intervention</a:t>
            </a:r>
            <a:r>
              <a:rPr lang="en-US" sz="2000" b="1" dirty="0" smtClean="0">
                <a:effectLst>
                  <a:outerShdw blurRad="38100" dist="38100" dir="2700000" algn="tl">
                    <a:srgbClr val="000000">
                      <a:alpha val="43137"/>
                    </a:srgbClr>
                  </a:outerShdw>
                </a:effectLst>
              </a:rPr>
              <a:t>:  </a:t>
            </a:r>
            <a:r>
              <a:rPr lang="en-US" sz="2000" dirty="0" smtClean="0"/>
              <a:t>Community Preconception Health Campaign – (Social marketing, thru school-based health centers, special outreach thru Health Equity Coalition)  </a:t>
            </a:r>
          </a:p>
          <a:p>
            <a:endParaRPr lang="en-US" sz="2000" dirty="0"/>
          </a:p>
        </p:txBody>
      </p:sp>
      <p:sp>
        <p:nvSpPr>
          <p:cNvPr id="5" name="Text Placeholder 4"/>
          <p:cNvSpPr>
            <a:spLocks noGrp="1"/>
          </p:cNvSpPr>
          <p:nvPr>
            <p:ph type="body" sz="quarter" idx="3"/>
          </p:nvPr>
        </p:nvSpPr>
        <p:spPr>
          <a:xfrm>
            <a:off x="4645025" y="1380664"/>
            <a:ext cx="4041775" cy="639762"/>
          </a:xfrm>
        </p:spPr>
        <p:txBody>
          <a:bodyPr>
            <a:noAutofit/>
          </a:bodyPr>
          <a:lstStyle/>
          <a:p>
            <a:r>
              <a:rPr lang="en-US" dirty="0" smtClean="0">
                <a:solidFill>
                  <a:srgbClr val="000000"/>
                </a:solidFill>
              </a:rPr>
              <a:t>CCO Metrics Addressed by Project</a:t>
            </a:r>
            <a:endParaRPr lang="en-US" sz="2800" dirty="0">
              <a:solidFill>
                <a:srgbClr val="000000"/>
              </a:solidFill>
            </a:endParaRPr>
          </a:p>
        </p:txBody>
      </p:sp>
      <p:sp>
        <p:nvSpPr>
          <p:cNvPr id="6" name="Content Placeholder 5"/>
          <p:cNvSpPr>
            <a:spLocks noGrp="1"/>
          </p:cNvSpPr>
          <p:nvPr>
            <p:ph sz="quarter" idx="4"/>
          </p:nvPr>
        </p:nvSpPr>
        <p:spPr>
          <a:xfrm>
            <a:off x="4645025" y="2196619"/>
            <a:ext cx="4041775" cy="3723611"/>
          </a:xfrm>
        </p:spPr>
        <p:txBody>
          <a:bodyPr>
            <a:noAutofit/>
          </a:bodyPr>
          <a:lstStyle/>
          <a:p>
            <a:r>
              <a:rPr lang="en-US" sz="2200" dirty="0" smtClean="0"/>
              <a:t>Early Entry into Pre-natal Care</a:t>
            </a:r>
          </a:p>
          <a:p>
            <a:r>
              <a:rPr lang="en-US" sz="2200" dirty="0" smtClean="0"/>
              <a:t>Daily Multivitamin Use (w/ Folic acid) </a:t>
            </a:r>
          </a:p>
          <a:p>
            <a:r>
              <a:rPr lang="en-US" sz="2200" dirty="0" smtClean="0"/>
              <a:t>Teen Pregnancy Rate</a:t>
            </a:r>
          </a:p>
          <a:p>
            <a:r>
              <a:rPr lang="en-US" sz="2200" dirty="0" smtClean="0"/>
              <a:t>Teen Birth Rate</a:t>
            </a:r>
          </a:p>
          <a:p>
            <a:r>
              <a:rPr lang="en-US" sz="2200" dirty="0" smtClean="0"/>
              <a:t>Unintended Pregnancy Rate</a:t>
            </a:r>
          </a:p>
          <a:p>
            <a:r>
              <a:rPr lang="en-US" sz="2200" dirty="0" smtClean="0"/>
              <a:t>Contraceptive Use Rate</a:t>
            </a:r>
          </a:p>
          <a:p>
            <a:r>
              <a:rPr lang="en-US" sz="2200" dirty="0" smtClean="0"/>
              <a:t>Percentage of </a:t>
            </a:r>
            <a:r>
              <a:rPr lang="en-US" sz="2200" dirty="0" err="1" smtClean="0"/>
              <a:t>contraceptors</a:t>
            </a:r>
            <a:r>
              <a:rPr lang="en-US" sz="2200" dirty="0" smtClean="0"/>
              <a:t> using LARCs</a:t>
            </a:r>
          </a:p>
          <a:p>
            <a:endParaRPr lang="en-US" sz="2200" dirty="0"/>
          </a:p>
        </p:txBody>
      </p:sp>
      <p:pic>
        <p:nvPicPr>
          <p:cNvPr id="7" name="Picture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31199" y="5630863"/>
            <a:ext cx="1524000" cy="990600"/>
          </a:xfrm>
          <a:prstGeom prst="rect">
            <a:avLst/>
          </a:prstGeom>
          <a:noFill/>
          <a:ln>
            <a:noFill/>
          </a:ln>
        </p:spPr>
      </p:pic>
    </p:spTree>
    <p:extLst>
      <p:ext uri="{BB962C8B-B14F-4D97-AF65-F5344CB8AC3E}">
        <p14:creationId xmlns:p14="http://schemas.microsoft.com/office/powerpoint/2010/main" val="331548883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15" y="0"/>
            <a:ext cx="9169335" cy="1143000"/>
          </a:xfrm>
        </p:spPr>
        <p:txBody>
          <a:bodyPr>
            <a:noAutofit/>
          </a:bodyPr>
          <a:lstStyle/>
          <a:p>
            <a:r>
              <a:rPr lang="en-US" sz="3600" b="1" dirty="0" smtClean="0">
                <a:solidFill>
                  <a:srgbClr val="000090"/>
                </a:solidFill>
              </a:rPr>
              <a:t>Preconception Health Project</a:t>
            </a:r>
            <a:endParaRPr lang="en-US" sz="3600" b="1" dirty="0">
              <a:solidFill>
                <a:srgbClr val="000090"/>
              </a:solidFill>
            </a:endParaRPr>
          </a:p>
        </p:txBody>
      </p:sp>
      <p:sp>
        <p:nvSpPr>
          <p:cNvPr id="7" name="Content Placeholder 6"/>
          <p:cNvSpPr>
            <a:spLocks noGrp="1"/>
          </p:cNvSpPr>
          <p:nvPr>
            <p:ph sz="half" idx="1"/>
          </p:nvPr>
        </p:nvSpPr>
        <p:spPr>
          <a:xfrm>
            <a:off x="265505" y="1114461"/>
            <a:ext cx="4245673" cy="5563393"/>
          </a:xfrm>
        </p:spPr>
        <p:txBody>
          <a:bodyPr>
            <a:noAutofit/>
          </a:bodyPr>
          <a:lstStyle/>
          <a:p>
            <a:pPr marL="0" indent="0">
              <a:buNone/>
            </a:pPr>
            <a:r>
              <a:rPr lang="en-US" sz="1600" b="1" dirty="0" smtClean="0">
                <a:latin typeface="Calibri"/>
                <a:cs typeface="Calibri"/>
              </a:rPr>
              <a:t>Community  Consortiums &amp; Steering Committees Formed &amp; Fully Engaged: </a:t>
            </a:r>
          </a:p>
          <a:p>
            <a:pPr lvl="1">
              <a:buFont typeface="Wingdings" panose="05000000000000000000" pitchFamily="2" charset="2"/>
              <a:buChar char="Ø"/>
            </a:pPr>
            <a:r>
              <a:rPr lang="en-US" sz="1600" dirty="0" smtClean="0">
                <a:latin typeface="Calibri"/>
                <a:cs typeface="Calibri"/>
              </a:rPr>
              <a:t>Steering Committees formed in Jackson &amp; Josephine County.  CCO and Public Health involvement. Meeting monthly</a:t>
            </a:r>
          </a:p>
          <a:p>
            <a:pPr lvl="1">
              <a:buFont typeface="Wingdings" panose="05000000000000000000" pitchFamily="2" charset="2"/>
              <a:buChar char="Ø"/>
            </a:pPr>
            <a:r>
              <a:rPr lang="en-US" sz="1600" dirty="0" smtClean="0">
                <a:latin typeface="Calibri"/>
                <a:cs typeface="Calibri"/>
              </a:rPr>
              <a:t>Larger Community Consortiums in each county – meeting quarterly</a:t>
            </a:r>
          </a:p>
          <a:p>
            <a:pPr marL="457200" lvl="1" indent="0">
              <a:buNone/>
            </a:pPr>
            <a:endParaRPr lang="en-US" sz="1100" dirty="0" smtClean="0">
              <a:latin typeface="Calibri"/>
              <a:cs typeface="Calibri"/>
            </a:endParaRPr>
          </a:p>
          <a:p>
            <a:pPr marL="0" indent="0">
              <a:buNone/>
            </a:pPr>
            <a:r>
              <a:rPr lang="en-US" sz="1600" b="1" dirty="0" smtClean="0">
                <a:latin typeface="Calibri"/>
                <a:cs typeface="Calibri"/>
              </a:rPr>
              <a:t>Presentations on One Key Question Initiative – buy-in from partners</a:t>
            </a:r>
          </a:p>
          <a:p>
            <a:pPr lvl="1">
              <a:buFont typeface="Wingdings" panose="05000000000000000000" pitchFamily="2" charset="2"/>
              <a:buChar char="Ø"/>
            </a:pPr>
            <a:r>
              <a:rPr lang="en-US" sz="1600" dirty="0" smtClean="0">
                <a:latin typeface="Calibri"/>
                <a:cs typeface="Calibri"/>
              </a:rPr>
              <a:t>5 presentations of OKQ initiative by founder, Michelle Stranger Hunter –</a:t>
            </a:r>
          </a:p>
          <a:p>
            <a:pPr lvl="1">
              <a:buFont typeface="Wingdings" panose="05000000000000000000" pitchFamily="2" charset="2"/>
              <a:buChar char="Ø"/>
            </a:pPr>
            <a:r>
              <a:rPr lang="en-US" sz="1600" dirty="0" smtClean="0">
                <a:latin typeface="Calibri"/>
                <a:cs typeface="Calibri"/>
              </a:rPr>
              <a:t>200 key stakeholders reached.  Buy-in and support from CCOs, Public Health, FQHCs.  .</a:t>
            </a:r>
          </a:p>
          <a:p>
            <a:pPr marL="457200" lvl="1" indent="0">
              <a:buNone/>
            </a:pPr>
            <a:endParaRPr lang="en-US" sz="1100" dirty="0">
              <a:latin typeface="Calibri"/>
              <a:cs typeface="Calibri"/>
            </a:endParaRPr>
          </a:p>
          <a:p>
            <a:pPr marL="0" indent="0">
              <a:buNone/>
            </a:pPr>
            <a:r>
              <a:rPr lang="en-US" sz="1600" b="1" dirty="0">
                <a:latin typeface="Calibri"/>
                <a:cs typeface="Calibri"/>
              </a:rPr>
              <a:t>Reproductive Health Update Training </a:t>
            </a:r>
            <a:r>
              <a:rPr lang="en-US" sz="1600" b="1" dirty="0" smtClean="0">
                <a:latin typeface="Calibri"/>
                <a:cs typeface="Calibri"/>
              </a:rPr>
              <a:t>– Nov 13th</a:t>
            </a:r>
            <a:endParaRPr lang="en-US" sz="1600" b="1" dirty="0">
              <a:latin typeface="Calibri"/>
              <a:cs typeface="Calibri"/>
            </a:endParaRPr>
          </a:p>
          <a:p>
            <a:pPr lvl="1">
              <a:buFont typeface="Wingdings" panose="05000000000000000000" pitchFamily="2" charset="2"/>
              <a:buChar char="Ø"/>
            </a:pPr>
            <a:r>
              <a:rPr lang="en-US" sz="1600" dirty="0" smtClean="0">
                <a:latin typeface="Calibri"/>
                <a:cs typeface="Calibri"/>
              </a:rPr>
              <a:t>Focus on Primary Care - CMEs, CNEs – for clinical &amp; community staff</a:t>
            </a:r>
          </a:p>
          <a:p>
            <a:pPr lvl="1">
              <a:buFont typeface="Wingdings" panose="05000000000000000000" pitchFamily="2" charset="2"/>
              <a:buChar char="Ø"/>
            </a:pPr>
            <a:r>
              <a:rPr lang="en-US" sz="1600" dirty="0" smtClean="0">
                <a:latin typeface="Calibri"/>
                <a:cs typeface="Calibri"/>
              </a:rPr>
              <a:t>IUD &amp; Implant training</a:t>
            </a:r>
            <a:endParaRPr lang="en-US" sz="1600" dirty="0">
              <a:latin typeface="Calibri"/>
              <a:cs typeface="Calibri"/>
            </a:endParaRPr>
          </a:p>
        </p:txBody>
      </p:sp>
      <p:sp>
        <p:nvSpPr>
          <p:cNvPr id="8" name="Content Placeholder 7"/>
          <p:cNvSpPr>
            <a:spLocks noGrp="1"/>
          </p:cNvSpPr>
          <p:nvPr>
            <p:ph sz="half" idx="2"/>
          </p:nvPr>
        </p:nvSpPr>
        <p:spPr>
          <a:xfrm>
            <a:off x="4668547" y="1108678"/>
            <a:ext cx="4258547" cy="4525963"/>
          </a:xfrm>
        </p:spPr>
        <p:txBody>
          <a:bodyPr>
            <a:noAutofit/>
          </a:bodyPr>
          <a:lstStyle/>
          <a:p>
            <a:pPr marL="0" indent="0">
              <a:buNone/>
            </a:pPr>
            <a:r>
              <a:rPr lang="en-US" sz="1800" b="1" dirty="0" smtClean="0"/>
              <a:t>Implementation </a:t>
            </a:r>
            <a:r>
              <a:rPr lang="en-US" sz="1800" b="1" dirty="0"/>
              <a:t>Toolkit </a:t>
            </a:r>
            <a:r>
              <a:rPr lang="en-US" sz="1800" b="1" dirty="0" smtClean="0"/>
              <a:t>Ready: </a:t>
            </a:r>
            <a:endParaRPr lang="en-US" sz="1800" b="1" dirty="0"/>
          </a:p>
          <a:p>
            <a:pPr lvl="1">
              <a:buFont typeface="Wingdings" panose="05000000000000000000" pitchFamily="2" charset="2"/>
              <a:buChar char="Ø"/>
            </a:pPr>
            <a:r>
              <a:rPr lang="en-US" sz="1600" dirty="0"/>
              <a:t>Patient Education materials in English &amp; Spanish (One Key Question, Preconception Health, Folic Acid, Contraceptive Methods)</a:t>
            </a:r>
          </a:p>
          <a:p>
            <a:pPr lvl="1">
              <a:buFont typeface="Wingdings" panose="05000000000000000000" pitchFamily="2" charset="2"/>
              <a:buChar char="Ø"/>
            </a:pPr>
            <a:r>
              <a:rPr lang="en-US" sz="1600" dirty="0"/>
              <a:t>Family Planning Referral Grid – local resources </a:t>
            </a:r>
          </a:p>
          <a:p>
            <a:pPr lvl="1">
              <a:buFont typeface="Wingdings" panose="05000000000000000000" pitchFamily="2" charset="2"/>
              <a:buChar char="Ø"/>
            </a:pPr>
            <a:r>
              <a:rPr lang="en-US" sz="1600" dirty="0"/>
              <a:t> Clinic Flow sheets &amp; Data Collection Forms</a:t>
            </a:r>
          </a:p>
          <a:p>
            <a:pPr lvl="1">
              <a:buFont typeface="Wingdings" panose="05000000000000000000" pitchFamily="2" charset="2"/>
              <a:buChar char="Ø"/>
            </a:pPr>
            <a:r>
              <a:rPr lang="en-US" sz="1600" dirty="0"/>
              <a:t>Multi-Vitamins to reinforce </a:t>
            </a:r>
            <a:r>
              <a:rPr lang="en-US" sz="1600" dirty="0" smtClean="0"/>
              <a:t>message</a:t>
            </a:r>
            <a:endParaRPr lang="en-US" sz="1600" dirty="0"/>
          </a:p>
          <a:p>
            <a:pPr marL="0" indent="0">
              <a:buNone/>
            </a:pPr>
            <a:r>
              <a:rPr lang="en-US" sz="1800" b="1" dirty="0" smtClean="0"/>
              <a:t>Early </a:t>
            </a:r>
            <a:r>
              <a:rPr lang="en-US" sz="1800" b="1" dirty="0"/>
              <a:t>Implementers of One Key Question </a:t>
            </a:r>
            <a:r>
              <a:rPr lang="en-US" sz="1800" b="1" dirty="0" smtClean="0"/>
              <a:t>Receive Training &amp; support</a:t>
            </a:r>
            <a:r>
              <a:rPr lang="en-US" sz="1600" b="1" dirty="0" smtClean="0"/>
              <a:t>: </a:t>
            </a:r>
            <a:endParaRPr lang="en-US" sz="1600" b="1" dirty="0"/>
          </a:p>
          <a:p>
            <a:pPr lvl="1">
              <a:buFont typeface="Wingdings" panose="05000000000000000000" pitchFamily="2" charset="2"/>
              <a:buChar char="Ø"/>
            </a:pPr>
            <a:r>
              <a:rPr lang="en-US" sz="1600" dirty="0"/>
              <a:t>Jackson  &amp; Josephine  Co Public Health ( WIC, Family Planning) </a:t>
            </a:r>
          </a:p>
          <a:p>
            <a:pPr lvl="1">
              <a:buFont typeface="Wingdings" panose="05000000000000000000" pitchFamily="2" charset="2"/>
              <a:buChar char="Ø"/>
            </a:pPr>
            <a:r>
              <a:rPr lang="en-US" sz="1600" dirty="0"/>
              <a:t>Jackson  &amp; Josephine  Co Early Head Start, </a:t>
            </a:r>
          </a:p>
          <a:p>
            <a:pPr lvl="1">
              <a:buFont typeface="Wingdings" panose="05000000000000000000" pitchFamily="2" charset="2"/>
              <a:buChar char="Ø"/>
            </a:pPr>
            <a:r>
              <a:rPr lang="en-US" sz="1600" dirty="0"/>
              <a:t>La Clinica  FQHC - Down-town Clinic, </a:t>
            </a:r>
          </a:p>
          <a:p>
            <a:pPr lvl="1">
              <a:buFont typeface="Wingdings" panose="05000000000000000000" pitchFamily="2" charset="2"/>
              <a:buChar char="Ø"/>
            </a:pPr>
            <a:r>
              <a:rPr lang="en-US" sz="1600" dirty="0"/>
              <a:t>Allied Health Service Methadone Treatment Clinic</a:t>
            </a:r>
          </a:p>
          <a:p>
            <a:pPr lvl="1">
              <a:buFont typeface="Wingdings" panose="05000000000000000000" pitchFamily="2" charset="2"/>
              <a:buChar char="Ø"/>
            </a:pPr>
            <a:r>
              <a:rPr lang="en-US" sz="1600" dirty="0"/>
              <a:t>Women’s Health Center </a:t>
            </a:r>
            <a:r>
              <a:rPr lang="en-US" sz="1600" dirty="0" smtClean="0"/>
              <a:t>-</a:t>
            </a:r>
            <a:endParaRPr lang="en-US" sz="1600" dirty="0"/>
          </a:p>
          <a:p>
            <a:pPr marL="118872" indent="0">
              <a:buNone/>
            </a:pPr>
            <a:endParaRPr lang="en-US" sz="1800" dirty="0" smtClean="0"/>
          </a:p>
          <a:p>
            <a:endParaRPr lang="en-US" sz="1800" dirty="0" smtClean="0"/>
          </a:p>
          <a:p>
            <a:endParaRPr lang="en-US" sz="1800" dirty="0"/>
          </a:p>
        </p:txBody>
      </p:sp>
    </p:spTree>
    <p:extLst>
      <p:ext uri="{BB962C8B-B14F-4D97-AF65-F5344CB8AC3E}">
        <p14:creationId xmlns:p14="http://schemas.microsoft.com/office/powerpoint/2010/main" val="14743522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74755"/>
            <a:ext cx="8229600" cy="1143000"/>
          </a:xfrm>
        </p:spPr>
        <p:txBody>
          <a:bodyPr>
            <a:noAutofit/>
          </a:bodyPr>
          <a:lstStyle/>
          <a:p>
            <a:r>
              <a:rPr lang="en-US" sz="3600" b="1" dirty="0" smtClean="0">
                <a:solidFill>
                  <a:srgbClr val="000090"/>
                </a:solidFill>
              </a:rPr>
              <a:t>Healthy Eastern Oregon Consortium</a:t>
            </a:r>
            <a:br>
              <a:rPr lang="en-US" sz="3600" b="1" dirty="0" smtClean="0">
                <a:solidFill>
                  <a:srgbClr val="000090"/>
                </a:solidFill>
              </a:rPr>
            </a:br>
            <a:endParaRPr lang="en-US" sz="3600" b="1" dirty="0">
              <a:solidFill>
                <a:srgbClr val="000090"/>
              </a:solidFill>
            </a:endParaRPr>
          </a:p>
        </p:txBody>
      </p:sp>
      <p:sp>
        <p:nvSpPr>
          <p:cNvPr id="6" name="Content Placeholder 5"/>
          <p:cNvSpPr>
            <a:spLocks noGrp="1"/>
          </p:cNvSpPr>
          <p:nvPr>
            <p:ph idx="1"/>
          </p:nvPr>
        </p:nvSpPr>
        <p:spPr>
          <a:xfrm>
            <a:off x="457200" y="872483"/>
            <a:ext cx="8229600" cy="6632967"/>
          </a:xfrm>
        </p:spPr>
        <p:txBody>
          <a:bodyPr>
            <a:normAutofit fontScale="25000" lnSpcReduction="20000"/>
          </a:bodyPr>
          <a:lstStyle/>
          <a:p>
            <a:r>
              <a:rPr lang="en-US" sz="9600" b="1" dirty="0" smtClean="0"/>
              <a:t>Developmental screening in the first 36 months of life</a:t>
            </a:r>
          </a:p>
          <a:p>
            <a:pPr lvl="1">
              <a:buFont typeface="Wingdings" charset="2"/>
              <a:buChar char="Ø"/>
            </a:pPr>
            <a:r>
              <a:rPr lang="en-US" sz="9200" dirty="0" smtClean="0"/>
              <a:t>EOCCO Baseline: 6.7%</a:t>
            </a:r>
          </a:p>
          <a:p>
            <a:pPr lvl="1">
              <a:buFont typeface="Wingdings" charset="2"/>
              <a:buChar char="Ø"/>
            </a:pPr>
            <a:r>
              <a:rPr lang="en-US" sz="9600" dirty="0" smtClean="0"/>
              <a:t>EOCCO 2013 Final Rate: 30%</a:t>
            </a:r>
          </a:p>
          <a:p>
            <a:pPr lvl="2"/>
            <a:r>
              <a:rPr lang="en-US" sz="9200" i="1" dirty="0" smtClean="0"/>
              <a:t>Individual counties ranged from 0% to 75.7%     </a:t>
            </a:r>
          </a:p>
          <a:p>
            <a:pPr lvl="2"/>
            <a:endParaRPr lang="en-US" sz="4800" i="1" dirty="0" smtClean="0"/>
          </a:p>
          <a:p>
            <a:pPr lvl="1">
              <a:buFont typeface="Wingdings" charset="2"/>
              <a:buChar char="Ø"/>
            </a:pPr>
            <a:r>
              <a:rPr lang="en-US" sz="10400" dirty="0" smtClean="0"/>
              <a:t>EOCCO 2014 Target: 32%</a:t>
            </a:r>
          </a:p>
          <a:p>
            <a:pPr lvl="1">
              <a:buFont typeface="Wingdings" charset="2"/>
              <a:buChar char="Ø"/>
            </a:pPr>
            <a:r>
              <a:rPr lang="en-US" sz="9600" dirty="0" smtClean="0"/>
              <a:t>EOCCO 2014 Quarter 2 Preliminary Results: 26%</a:t>
            </a:r>
          </a:p>
          <a:p>
            <a:pPr lvl="2"/>
            <a:r>
              <a:rPr lang="en-US" sz="9200" i="1" dirty="0" smtClean="0"/>
              <a:t>Individual counties range from 0% to 50.7%</a:t>
            </a:r>
          </a:p>
          <a:p>
            <a:pPr marL="914400" lvl="2" indent="0">
              <a:buNone/>
            </a:pPr>
            <a:endParaRPr lang="en-US" sz="4800" i="1" dirty="0" smtClean="0"/>
          </a:p>
          <a:p>
            <a:r>
              <a:rPr lang="en-US" sz="9600" b="1" dirty="0" smtClean="0"/>
              <a:t>Timeliness of prenatal care</a:t>
            </a:r>
          </a:p>
          <a:p>
            <a:pPr lvl="1">
              <a:buFont typeface="Wingdings" charset="2"/>
              <a:buChar char="Ø"/>
            </a:pPr>
            <a:r>
              <a:rPr lang="en-US" sz="9200" dirty="0" smtClean="0"/>
              <a:t>EOCCO Baseline: 68.3%</a:t>
            </a:r>
          </a:p>
          <a:p>
            <a:pPr lvl="1">
              <a:buFont typeface="Wingdings" charset="2"/>
              <a:buChar char="Ø"/>
            </a:pPr>
            <a:r>
              <a:rPr lang="en-US" sz="9600" dirty="0" smtClean="0"/>
              <a:t>EOCCO 2013 Final Rate: 78.3%</a:t>
            </a:r>
          </a:p>
          <a:p>
            <a:pPr lvl="2"/>
            <a:r>
              <a:rPr lang="en-US" sz="9200" i="1" dirty="0" smtClean="0"/>
              <a:t>Individual counties ranged from 60.5% to 100%</a:t>
            </a:r>
          </a:p>
          <a:p>
            <a:pPr marL="914400" lvl="2" indent="0">
              <a:buNone/>
            </a:pPr>
            <a:endParaRPr lang="en-US" sz="4800" i="1" dirty="0" smtClean="0"/>
          </a:p>
          <a:p>
            <a:pPr lvl="1">
              <a:buFont typeface="Wingdings" charset="2"/>
              <a:buChar char="Ø"/>
            </a:pPr>
            <a:r>
              <a:rPr lang="en-US" sz="10000" dirty="0" smtClean="0"/>
              <a:t>EOCCO 2014 Target: 79.5%</a:t>
            </a:r>
          </a:p>
          <a:p>
            <a:pPr lvl="1">
              <a:buFont typeface="Wingdings" charset="2"/>
              <a:buChar char="Ø"/>
            </a:pPr>
            <a:r>
              <a:rPr lang="en-US" sz="9600" dirty="0" smtClean="0"/>
              <a:t>EOCCO 2014 Quarter 2 Preliminary Results: 79.5%</a:t>
            </a:r>
          </a:p>
          <a:p>
            <a:pPr lvl="2"/>
            <a:r>
              <a:rPr lang="en-US" sz="9200" i="1" dirty="0" smtClean="0"/>
              <a:t>Individual counties range from 64.1% to 100%</a:t>
            </a:r>
          </a:p>
          <a:p>
            <a:endParaRPr lang="en-US" dirty="0" smtClean="0"/>
          </a:p>
          <a:p>
            <a:endParaRPr lang="en-US" dirty="0"/>
          </a:p>
        </p:txBody>
      </p:sp>
    </p:spTree>
    <p:extLst>
      <p:ext uri="{BB962C8B-B14F-4D97-AF65-F5344CB8AC3E}">
        <p14:creationId xmlns:p14="http://schemas.microsoft.com/office/powerpoint/2010/main" val="210495247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sz="3600" b="1" dirty="0" smtClean="0">
                <a:solidFill>
                  <a:srgbClr val="000090"/>
                </a:solidFill>
              </a:rPr>
              <a:t>Regional Healthy Communities Steering Committee</a:t>
            </a:r>
            <a:endParaRPr lang="en-US" sz="3600" b="1" dirty="0">
              <a:solidFill>
                <a:srgbClr val="000090"/>
              </a:solidFill>
            </a:endParaRPr>
          </a:p>
        </p:txBody>
      </p:sp>
      <p:sp>
        <p:nvSpPr>
          <p:cNvPr id="3" name="Content Placeholder 2"/>
          <p:cNvSpPr>
            <a:spLocks noGrp="1"/>
          </p:cNvSpPr>
          <p:nvPr>
            <p:ph idx="1"/>
          </p:nvPr>
        </p:nvSpPr>
        <p:spPr>
          <a:xfrm>
            <a:off x="457200" y="1371600"/>
            <a:ext cx="8229600" cy="5181600"/>
          </a:xfrm>
        </p:spPr>
        <p:txBody>
          <a:bodyPr>
            <a:normAutofit lnSpcReduction="10000"/>
          </a:bodyPr>
          <a:lstStyle/>
          <a:p>
            <a:pPr marL="0" indent="0">
              <a:buNone/>
            </a:pPr>
            <a:r>
              <a:rPr lang="en-US" sz="2800" b="1" dirty="0" smtClean="0"/>
              <a:t>History of Partnership Building</a:t>
            </a:r>
          </a:p>
          <a:p>
            <a:r>
              <a:rPr lang="en-US" sz="2800" dirty="0" smtClean="0"/>
              <a:t>Regional planning discussions since 2010  </a:t>
            </a:r>
            <a:endParaRPr lang="en-US" sz="2800" dirty="0"/>
          </a:p>
          <a:p>
            <a:r>
              <a:rPr lang="en-US" sz="2800" dirty="0" smtClean="0"/>
              <a:t>Collaborative application in 2013 for an </a:t>
            </a:r>
            <a:r>
              <a:rPr lang="en-US" sz="2800" i="1" dirty="0" smtClean="0"/>
              <a:t>AmeriCorps*VISTA worker </a:t>
            </a:r>
          </a:p>
          <a:p>
            <a:r>
              <a:rPr lang="en-US" sz="2800" dirty="0" smtClean="0"/>
              <a:t>VISTA worker co-placed </a:t>
            </a:r>
            <a:r>
              <a:rPr lang="en-US" sz="2800" dirty="0"/>
              <a:t>at </a:t>
            </a:r>
            <a:r>
              <a:rPr lang="en-US" sz="2800" dirty="0" smtClean="0"/>
              <a:t>IHN-CCO </a:t>
            </a:r>
            <a:r>
              <a:rPr lang="en-US" sz="2800" dirty="0"/>
              <a:t>and Benton County Health Department (20 hours a </a:t>
            </a:r>
            <a:r>
              <a:rPr lang="en-US" sz="2800" dirty="0" smtClean="0"/>
              <a:t>week @ each location)</a:t>
            </a:r>
          </a:p>
          <a:p>
            <a:r>
              <a:rPr lang="en-US" sz="2800" dirty="0" smtClean="0"/>
              <a:t>Modeled after successful 5-year co-staffing between BCHD &amp; Corvallis Parks &amp; Recreation dept in a RWJF Healthy Kids, Healthy Communities grant </a:t>
            </a:r>
          </a:p>
          <a:p>
            <a:r>
              <a:rPr lang="en-US" sz="2800" dirty="0" smtClean="0">
                <a:effectLst/>
              </a:rPr>
              <a:t>Recently awarded a 2-year CDC Public Health Associate to assist with regional CHA work</a:t>
            </a:r>
            <a:endParaRPr lang="en-US" sz="2800" dirty="0">
              <a:effectLst/>
            </a:endParaRPr>
          </a:p>
        </p:txBody>
      </p:sp>
    </p:spTree>
    <p:extLst>
      <p:ext uri="{BB962C8B-B14F-4D97-AF65-F5344CB8AC3E}">
        <p14:creationId xmlns:p14="http://schemas.microsoft.com/office/powerpoint/2010/main" val="251263912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600200"/>
          </a:xfrm>
        </p:spPr>
        <p:txBody>
          <a:bodyPr>
            <a:normAutofit/>
          </a:bodyPr>
          <a:lstStyle/>
          <a:p>
            <a:r>
              <a:rPr lang="en-US" b="1" dirty="0" smtClean="0">
                <a:solidFill>
                  <a:srgbClr val="000090"/>
                </a:solidFill>
              </a:rPr>
              <a:t>$ 897,000 Grants Awarded</a:t>
            </a:r>
            <a:br>
              <a:rPr lang="en-US" b="1" dirty="0" smtClean="0">
                <a:solidFill>
                  <a:srgbClr val="000090"/>
                </a:solidFill>
              </a:rPr>
            </a:br>
            <a:r>
              <a:rPr lang="en-US" sz="3600" b="1" dirty="0" smtClean="0">
                <a:solidFill>
                  <a:srgbClr val="000090"/>
                </a:solidFill>
              </a:rPr>
              <a:t>(so far!)</a:t>
            </a:r>
            <a:endParaRPr lang="en-US" b="1" dirty="0">
              <a:solidFill>
                <a:srgbClr val="000090"/>
              </a:solidFill>
            </a:endParaRPr>
          </a:p>
        </p:txBody>
      </p:sp>
      <p:sp>
        <p:nvSpPr>
          <p:cNvPr id="3" name="Content Placeholder 2"/>
          <p:cNvSpPr>
            <a:spLocks noGrp="1"/>
          </p:cNvSpPr>
          <p:nvPr>
            <p:ph idx="1"/>
          </p:nvPr>
        </p:nvSpPr>
        <p:spPr>
          <a:xfrm>
            <a:off x="228600" y="1600200"/>
            <a:ext cx="8610600" cy="4800600"/>
          </a:xfrm>
        </p:spPr>
        <p:txBody>
          <a:bodyPr>
            <a:normAutofit/>
          </a:bodyPr>
          <a:lstStyle/>
          <a:p>
            <a:r>
              <a:rPr lang="en-US" dirty="0" smtClean="0"/>
              <a:t>Community Prevention Program (CPP) </a:t>
            </a:r>
            <a:r>
              <a:rPr lang="en-US" dirty="0" smtClean="0">
                <a:solidFill>
                  <a:schemeClr val="accent5">
                    <a:lumMod val="75000"/>
                  </a:schemeClr>
                </a:solidFill>
              </a:rPr>
              <a:t>$130,000 / </a:t>
            </a:r>
            <a:r>
              <a:rPr lang="en-US" dirty="0" err="1" smtClean="0">
                <a:solidFill>
                  <a:schemeClr val="accent5">
                    <a:lumMod val="75000"/>
                  </a:schemeClr>
                </a:solidFill>
              </a:rPr>
              <a:t>yr</a:t>
            </a:r>
            <a:r>
              <a:rPr lang="en-US" dirty="0" smtClean="0">
                <a:solidFill>
                  <a:schemeClr val="accent5">
                    <a:lumMod val="75000"/>
                  </a:schemeClr>
                </a:solidFill>
              </a:rPr>
              <a:t>  for 3 </a:t>
            </a:r>
            <a:r>
              <a:rPr lang="en-US" dirty="0" err="1" smtClean="0">
                <a:solidFill>
                  <a:schemeClr val="accent5">
                    <a:lumMod val="75000"/>
                  </a:schemeClr>
                </a:solidFill>
              </a:rPr>
              <a:t>yrs</a:t>
            </a:r>
            <a:r>
              <a:rPr lang="en-US" dirty="0" smtClean="0">
                <a:solidFill>
                  <a:schemeClr val="accent5">
                    <a:lumMod val="75000"/>
                  </a:schemeClr>
                </a:solidFill>
              </a:rPr>
              <a:t> </a:t>
            </a:r>
            <a:r>
              <a:rPr lang="en-US" dirty="0" smtClean="0"/>
              <a:t>($390,000 total)</a:t>
            </a:r>
          </a:p>
          <a:p>
            <a:r>
              <a:rPr lang="en-US" dirty="0" smtClean="0"/>
              <a:t>Mental Health Promotion and Prevention </a:t>
            </a:r>
            <a:r>
              <a:rPr lang="en-US" dirty="0">
                <a:solidFill>
                  <a:srgbClr val="31859C"/>
                </a:solidFill>
              </a:rPr>
              <a:t>$200,000 </a:t>
            </a:r>
            <a:r>
              <a:rPr lang="en-US" dirty="0" smtClean="0">
                <a:solidFill>
                  <a:srgbClr val="31859C"/>
                </a:solidFill>
              </a:rPr>
              <a:t>for 18 months </a:t>
            </a:r>
          </a:p>
          <a:p>
            <a:r>
              <a:rPr lang="en-US" dirty="0" smtClean="0"/>
              <a:t>Strategies for Policy and Environmental Change (SPArC)</a:t>
            </a:r>
            <a:r>
              <a:rPr lang="en-US" dirty="0" smtClean="0">
                <a:solidFill>
                  <a:srgbClr val="31859C"/>
                </a:solidFill>
              </a:rPr>
              <a:t> $227,000 for 14 months </a:t>
            </a:r>
          </a:p>
          <a:p>
            <a:r>
              <a:rPr lang="en-US" dirty="0" smtClean="0"/>
              <a:t>School Based Health Center Innovation Grant </a:t>
            </a:r>
            <a:r>
              <a:rPr lang="en-US" dirty="0" smtClean="0">
                <a:solidFill>
                  <a:schemeClr val="accent5">
                    <a:lumMod val="75000"/>
                  </a:schemeClr>
                </a:solidFill>
              </a:rPr>
              <a:t>$80,000 for 11 months </a:t>
            </a:r>
          </a:p>
          <a:p>
            <a:pPr marL="457200" lvl="1" indent="0">
              <a:buNone/>
            </a:pPr>
            <a:endParaRPr lang="en-US" dirty="0" smtClean="0"/>
          </a:p>
        </p:txBody>
      </p:sp>
    </p:spTree>
    <p:extLst>
      <p:ext uri="{BB962C8B-B14F-4D97-AF65-F5344CB8AC3E}">
        <p14:creationId xmlns:p14="http://schemas.microsoft.com/office/powerpoint/2010/main" val="183424282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0" y="345583"/>
            <a:ext cx="4648200" cy="3581400"/>
          </a:xfrm>
          <a:prstGeom prst="rect">
            <a:avLst/>
          </a:prstGeom>
          <a:solidFill>
            <a:srgbClr val="F79646">
              <a:alpha val="85098"/>
            </a:srgb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Rectangle 5"/>
          <p:cNvSpPr/>
          <p:nvPr/>
        </p:nvSpPr>
        <p:spPr>
          <a:xfrm>
            <a:off x="304800" y="4648200"/>
            <a:ext cx="2286000" cy="1752600"/>
          </a:xfrm>
          <a:prstGeom prst="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prstClr val="white"/>
              </a:solidFill>
            </a:endParaRPr>
          </a:p>
        </p:txBody>
      </p:sp>
      <p:sp>
        <p:nvSpPr>
          <p:cNvPr id="12" name="Rectangle 11"/>
          <p:cNvSpPr/>
          <p:nvPr/>
        </p:nvSpPr>
        <p:spPr>
          <a:xfrm>
            <a:off x="304800" y="4329985"/>
            <a:ext cx="2286000" cy="318215"/>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TextBox 12"/>
          <p:cNvSpPr txBox="1"/>
          <p:nvPr/>
        </p:nvSpPr>
        <p:spPr>
          <a:xfrm>
            <a:off x="381000" y="4267200"/>
            <a:ext cx="2133600" cy="369332"/>
          </a:xfrm>
          <a:prstGeom prst="rect">
            <a:avLst/>
          </a:prstGeom>
          <a:noFill/>
        </p:spPr>
        <p:txBody>
          <a:bodyPr wrap="square" rtlCol="0">
            <a:spAutoFit/>
          </a:bodyPr>
          <a:lstStyle/>
          <a:p>
            <a:pPr algn="ctr"/>
            <a:r>
              <a:rPr lang="en-US" b="1" dirty="0">
                <a:solidFill>
                  <a:prstClr val="black"/>
                </a:solidFill>
              </a:rPr>
              <a:t>Linn County</a:t>
            </a:r>
          </a:p>
        </p:txBody>
      </p:sp>
      <p:sp>
        <p:nvSpPr>
          <p:cNvPr id="14" name="Rectangle 13"/>
          <p:cNvSpPr/>
          <p:nvPr/>
        </p:nvSpPr>
        <p:spPr>
          <a:xfrm>
            <a:off x="2971800" y="4648200"/>
            <a:ext cx="2286000" cy="1752600"/>
          </a:xfrm>
          <a:prstGeom prst="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TextBox 14"/>
          <p:cNvSpPr txBox="1"/>
          <p:nvPr/>
        </p:nvSpPr>
        <p:spPr>
          <a:xfrm>
            <a:off x="3048000" y="4667071"/>
            <a:ext cx="2133600" cy="1631216"/>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prstClr val="black"/>
                </a:solidFill>
              </a:rPr>
              <a:t>Tobacco Prevention Education Program</a:t>
            </a:r>
          </a:p>
          <a:p>
            <a:pPr marL="285750" indent="-285750">
              <a:buFont typeface="Arial" panose="020B0604020202020204" pitchFamily="34" charset="0"/>
              <a:buChar char="•"/>
            </a:pPr>
            <a:r>
              <a:rPr lang="en-US" sz="1400" b="1" dirty="0">
                <a:solidFill>
                  <a:prstClr val="black"/>
                </a:solidFill>
              </a:rPr>
              <a:t>WNHS</a:t>
            </a:r>
          </a:p>
          <a:p>
            <a:pPr marL="285750" indent="-285750">
              <a:buFont typeface="Arial" panose="020B0604020202020204" pitchFamily="34" charset="0"/>
              <a:buChar char="•"/>
            </a:pPr>
            <a:r>
              <a:rPr lang="en-US" sz="1400" b="1" dirty="0">
                <a:solidFill>
                  <a:prstClr val="black"/>
                </a:solidFill>
              </a:rPr>
              <a:t>OCWCOG</a:t>
            </a:r>
          </a:p>
          <a:p>
            <a:pPr marL="285750" indent="-285750">
              <a:buFont typeface="Arial" panose="020B0604020202020204" pitchFamily="34" charset="0"/>
              <a:buChar char="•"/>
            </a:pPr>
            <a:r>
              <a:rPr lang="en-US" sz="1400" b="1" dirty="0">
                <a:solidFill>
                  <a:prstClr val="black"/>
                </a:solidFill>
              </a:rPr>
              <a:t>CAC</a:t>
            </a:r>
          </a:p>
          <a:p>
            <a:pPr marL="285750" indent="-285750">
              <a:buFont typeface="Arial" panose="020B0604020202020204" pitchFamily="34" charset="0"/>
              <a:buChar char="•"/>
            </a:pPr>
            <a:r>
              <a:rPr lang="en-US" sz="1400" b="1" dirty="0">
                <a:solidFill>
                  <a:prstClr val="black"/>
                </a:solidFill>
              </a:rPr>
              <a:t>Health Equity Alliance</a:t>
            </a:r>
          </a:p>
          <a:p>
            <a:endParaRPr lang="en-US" sz="1600" dirty="0">
              <a:solidFill>
                <a:prstClr val="black"/>
              </a:solidFill>
            </a:endParaRPr>
          </a:p>
        </p:txBody>
      </p:sp>
      <p:sp>
        <p:nvSpPr>
          <p:cNvPr id="16" name="Rectangle 15"/>
          <p:cNvSpPr/>
          <p:nvPr/>
        </p:nvSpPr>
        <p:spPr>
          <a:xfrm>
            <a:off x="2971800" y="4329985"/>
            <a:ext cx="2286000" cy="318215"/>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TextBox 16"/>
          <p:cNvSpPr txBox="1"/>
          <p:nvPr/>
        </p:nvSpPr>
        <p:spPr>
          <a:xfrm>
            <a:off x="3048000" y="4267200"/>
            <a:ext cx="2133600" cy="369332"/>
          </a:xfrm>
          <a:prstGeom prst="rect">
            <a:avLst/>
          </a:prstGeom>
          <a:noFill/>
        </p:spPr>
        <p:txBody>
          <a:bodyPr wrap="square" rtlCol="0">
            <a:spAutoFit/>
          </a:bodyPr>
          <a:lstStyle/>
          <a:p>
            <a:pPr algn="ctr"/>
            <a:r>
              <a:rPr lang="en-US" b="1" dirty="0">
                <a:solidFill>
                  <a:prstClr val="black"/>
                </a:solidFill>
              </a:rPr>
              <a:t>Benton County</a:t>
            </a:r>
          </a:p>
        </p:txBody>
      </p:sp>
      <p:sp>
        <p:nvSpPr>
          <p:cNvPr id="18" name="Rectangle 17"/>
          <p:cNvSpPr/>
          <p:nvPr/>
        </p:nvSpPr>
        <p:spPr>
          <a:xfrm>
            <a:off x="5638800" y="4648200"/>
            <a:ext cx="2286000" cy="1752600"/>
          </a:xfrm>
          <a:prstGeom prst="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0" name="Rectangle 19"/>
          <p:cNvSpPr/>
          <p:nvPr/>
        </p:nvSpPr>
        <p:spPr>
          <a:xfrm>
            <a:off x="5638800" y="4329985"/>
            <a:ext cx="2286000" cy="318215"/>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1" name="TextBox 20"/>
          <p:cNvSpPr txBox="1"/>
          <p:nvPr/>
        </p:nvSpPr>
        <p:spPr>
          <a:xfrm>
            <a:off x="5715000" y="4267200"/>
            <a:ext cx="2133600" cy="369332"/>
          </a:xfrm>
          <a:prstGeom prst="rect">
            <a:avLst/>
          </a:prstGeom>
          <a:noFill/>
        </p:spPr>
        <p:txBody>
          <a:bodyPr wrap="square" rtlCol="0">
            <a:spAutoFit/>
          </a:bodyPr>
          <a:lstStyle/>
          <a:p>
            <a:pPr algn="ctr"/>
            <a:r>
              <a:rPr lang="en-US" b="1" dirty="0">
                <a:solidFill>
                  <a:prstClr val="black"/>
                </a:solidFill>
              </a:rPr>
              <a:t>Lincoln County</a:t>
            </a:r>
          </a:p>
        </p:txBody>
      </p:sp>
      <p:cxnSp>
        <p:nvCxnSpPr>
          <p:cNvPr id="23" name="Straight Arrow Connector 22"/>
          <p:cNvCxnSpPr>
            <a:stCxn id="4" idx="2"/>
          </p:cNvCxnSpPr>
          <p:nvPr/>
        </p:nvCxnSpPr>
        <p:spPr>
          <a:xfrm>
            <a:off x="4000500" y="3926983"/>
            <a:ext cx="0" cy="334851"/>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4" idx="2"/>
          </p:cNvCxnSpPr>
          <p:nvPr/>
        </p:nvCxnSpPr>
        <p:spPr>
          <a:xfrm flipH="1">
            <a:off x="1676400" y="3926983"/>
            <a:ext cx="2324100" cy="334851"/>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4" idx="2"/>
          </p:cNvCxnSpPr>
          <p:nvPr/>
        </p:nvCxnSpPr>
        <p:spPr>
          <a:xfrm>
            <a:off x="4000500" y="3926983"/>
            <a:ext cx="2628900" cy="334851"/>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971675" y="457200"/>
            <a:ext cx="3971925" cy="461665"/>
          </a:xfrm>
          <a:prstGeom prst="rect">
            <a:avLst/>
          </a:prstGeom>
          <a:noFill/>
        </p:spPr>
        <p:txBody>
          <a:bodyPr wrap="square" rtlCol="0">
            <a:spAutoFit/>
          </a:bodyPr>
          <a:lstStyle/>
          <a:p>
            <a:pPr algn="ctr"/>
            <a:r>
              <a:rPr lang="en-US" sz="2400" b="1" dirty="0" smtClean="0">
                <a:solidFill>
                  <a:prstClr val="black"/>
                </a:solidFill>
              </a:rPr>
              <a:t>Public Health / Tobacco</a:t>
            </a:r>
            <a:endParaRPr lang="en-US" sz="2400" b="1" dirty="0">
              <a:solidFill>
                <a:prstClr val="black"/>
              </a:solidFill>
            </a:endParaRPr>
          </a:p>
        </p:txBody>
      </p:sp>
      <p:sp>
        <p:nvSpPr>
          <p:cNvPr id="29" name="TextBox 28"/>
          <p:cNvSpPr txBox="1"/>
          <p:nvPr/>
        </p:nvSpPr>
        <p:spPr>
          <a:xfrm>
            <a:off x="1714500" y="990600"/>
            <a:ext cx="2286000" cy="923330"/>
          </a:xfrm>
          <a:prstGeom prst="rect">
            <a:avLst/>
          </a:prstGeom>
          <a:noFill/>
        </p:spPr>
        <p:txBody>
          <a:bodyPr wrap="square" rtlCol="0">
            <a:spAutoFit/>
          </a:bodyPr>
          <a:lstStyle/>
          <a:p>
            <a:pPr algn="ctr"/>
            <a:r>
              <a:rPr lang="en-US" b="1" dirty="0">
                <a:solidFill>
                  <a:prstClr val="black"/>
                </a:solidFill>
              </a:rPr>
              <a:t>Community Prevention Program (CPP) Grant</a:t>
            </a:r>
          </a:p>
        </p:txBody>
      </p:sp>
      <p:sp>
        <p:nvSpPr>
          <p:cNvPr id="30" name="TextBox 29"/>
          <p:cNvSpPr txBox="1"/>
          <p:nvPr/>
        </p:nvSpPr>
        <p:spPr>
          <a:xfrm>
            <a:off x="1971675" y="2219235"/>
            <a:ext cx="4038600" cy="1477328"/>
          </a:xfrm>
          <a:prstGeom prst="rect">
            <a:avLst/>
          </a:prstGeom>
          <a:noFill/>
        </p:spPr>
        <p:txBody>
          <a:bodyPr wrap="square" rtlCol="0">
            <a:spAutoFit/>
          </a:bodyPr>
          <a:lstStyle/>
          <a:p>
            <a:r>
              <a:rPr lang="en-US" b="1" dirty="0">
                <a:solidFill>
                  <a:prstClr val="black"/>
                </a:solidFill>
              </a:rPr>
              <a:t>Objectives:</a:t>
            </a:r>
          </a:p>
          <a:p>
            <a:pPr marL="285750" indent="-285750">
              <a:buFont typeface="Wingdings" panose="05000000000000000000" pitchFamily="2" charset="2"/>
              <a:buChar char="Ø"/>
            </a:pPr>
            <a:r>
              <a:rPr lang="en-US" b="1" dirty="0">
                <a:solidFill>
                  <a:prstClr val="black"/>
                </a:solidFill>
              </a:rPr>
              <a:t>Systematic Screening &amp; Referral</a:t>
            </a:r>
          </a:p>
          <a:p>
            <a:pPr marL="285750" indent="-285750">
              <a:buFont typeface="Wingdings" panose="05000000000000000000" pitchFamily="2" charset="2"/>
              <a:buChar char="Ø"/>
            </a:pPr>
            <a:r>
              <a:rPr lang="en-US" b="1" dirty="0">
                <a:solidFill>
                  <a:prstClr val="black"/>
                </a:solidFill>
              </a:rPr>
              <a:t>Tobacco Retail Environment</a:t>
            </a:r>
          </a:p>
          <a:p>
            <a:pPr marL="285750" indent="-285750">
              <a:buFont typeface="Wingdings" panose="05000000000000000000" pitchFamily="2" charset="2"/>
              <a:buChar char="Ø"/>
            </a:pPr>
            <a:r>
              <a:rPr lang="en-US" b="1" dirty="0">
                <a:solidFill>
                  <a:prstClr val="black"/>
                </a:solidFill>
              </a:rPr>
              <a:t>Smoke-Free Workplace (Sunset)</a:t>
            </a:r>
          </a:p>
          <a:p>
            <a:pPr marL="285750" indent="-285750">
              <a:buFont typeface="Wingdings" panose="05000000000000000000" pitchFamily="2" charset="2"/>
              <a:buChar char="Ø"/>
            </a:pPr>
            <a:r>
              <a:rPr lang="en-US" b="1" dirty="0">
                <a:solidFill>
                  <a:prstClr val="black"/>
                </a:solidFill>
              </a:rPr>
              <a:t>Tobacco-Free Social Service Agencies</a:t>
            </a:r>
          </a:p>
        </p:txBody>
      </p:sp>
      <p:sp>
        <p:nvSpPr>
          <p:cNvPr id="24" name="TextBox 23"/>
          <p:cNvSpPr txBox="1"/>
          <p:nvPr/>
        </p:nvSpPr>
        <p:spPr>
          <a:xfrm>
            <a:off x="4273202" y="1143000"/>
            <a:ext cx="1845369" cy="646331"/>
          </a:xfrm>
          <a:prstGeom prst="rect">
            <a:avLst/>
          </a:prstGeom>
          <a:noFill/>
        </p:spPr>
        <p:txBody>
          <a:bodyPr wrap="square" rtlCol="0">
            <a:spAutoFit/>
          </a:bodyPr>
          <a:lstStyle/>
          <a:p>
            <a:pPr algn="ctr"/>
            <a:r>
              <a:rPr lang="en-US" b="1" dirty="0" err="1">
                <a:solidFill>
                  <a:prstClr val="black"/>
                </a:solidFill>
              </a:rPr>
              <a:t>SPArC</a:t>
            </a:r>
            <a:r>
              <a:rPr lang="en-US" b="1" dirty="0">
                <a:solidFill>
                  <a:prstClr val="black"/>
                </a:solidFill>
              </a:rPr>
              <a:t> </a:t>
            </a:r>
          </a:p>
          <a:p>
            <a:pPr algn="ctr"/>
            <a:r>
              <a:rPr lang="en-US" b="1" dirty="0">
                <a:solidFill>
                  <a:prstClr val="black"/>
                </a:solidFill>
              </a:rPr>
              <a:t>Tobacco-Free</a:t>
            </a:r>
          </a:p>
        </p:txBody>
      </p:sp>
      <p:sp>
        <p:nvSpPr>
          <p:cNvPr id="26" name="Rectangle 25"/>
          <p:cNvSpPr/>
          <p:nvPr/>
        </p:nvSpPr>
        <p:spPr>
          <a:xfrm>
            <a:off x="6934200" y="1613615"/>
            <a:ext cx="2057400" cy="1205785"/>
          </a:xfrm>
          <a:prstGeom prst="rect">
            <a:avLst/>
          </a:prstGeom>
          <a:solidFill>
            <a:schemeClr val="accent6">
              <a:lumMod val="60000"/>
              <a:lumOff val="4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1" name="Rectangle 30"/>
          <p:cNvSpPr/>
          <p:nvPr/>
        </p:nvSpPr>
        <p:spPr>
          <a:xfrm>
            <a:off x="6934200" y="1295400"/>
            <a:ext cx="2057400" cy="318215"/>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prstClr val="black"/>
                </a:solidFill>
              </a:rPr>
              <a:t>Clinical</a:t>
            </a:r>
          </a:p>
        </p:txBody>
      </p:sp>
      <p:cxnSp>
        <p:nvCxnSpPr>
          <p:cNvPr id="3" name="Straight Arrow Connector 2"/>
          <p:cNvCxnSpPr/>
          <p:nvPr/>
        </p:nvCxnSpPr>
        <p:spPr>
          <a:xfrm>
            <a:off x="6324600" y="1983518"/>
            <a:ext cx="609600" cy="0"/>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5715000" y="4714696"/>
            <a:ext cx="2133600" cy="738664"/>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prstClr val="black"/>
                </a:solidFill>
              </a:rPr>
              <a:t>Tobacco Prevention Education Program (Lincoln Co. &amp; Siletz)</a:t>
            </a:r>
          </a:p>
        </p:txBody>
      </p:sp>
      <p:sp>
        <p:nvSpPr>
          <p:cNvPr id="33" name="TextBox 32"/>
          <p:cNvSpPr txBox="1"/>
          <p:nvPr/>
        </p:nvSpPr>
        <p:spPr>
          <a:xfrm>
            <a:off x="323850" y="4728983"/>
            <a:ext cx="2133600" cy="1846659"/>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prstClr val="black"/>
                </a:solidFill>
              </a:rPr>
              <a:t>Tobacco Prevention Education Program</a:t>
            </a:r>
          </a:p>
          <a:p>
            <a:pPr marL="285750" indent="-285750">
              <a:buFont typeface="Arial" panose="020B0604020202020204" pitchFamily="34" charset="0"/>
              <a:buChar char="•"/>
            </a:pPr>
            <a:r>
              <a:rPr lang="en-US" sz="1400" b="1" dirty="0">
                <a:solidFill>
                  <a:prstClr val="black"/>
                </a:solidFill>
              </a:rPr>
              <a:t>WNHS</a:t>
            </a:r>
          </a:p>
          <a:p>
            <a:pPr marL="285750" indent="-285750">
              <a:buFont typeface="Arial" panose="020B0604020202020204" pitchFamily="34" charset="0"/>
              <a:buChar char="•"/>
            </a:pPr>
            <a:r>
              <a:rPr lang="en-US" sz="1400" b="1" dirty="0">
                <a:solidFill>
                  <a:prstClr val="black"/>
                </a:solidFill>
              </a:rPr>
              <a:t>OCWCOG</a:t>
            </a:r>
          </a:p>
          <a:p>
            <a:pPr marL="285750" indent="-285750">
              <a:buFont typeface="Arial" panose="020B0604020202020204" pitchFamily="34" charset="0"/>
              <a:buChar char="•"/>
            </a:pPr>
            <a:r>
              <a:rPr lang="en-US" sz="1400" b="1" dirty="0">
                <a:solidFill>
                  <a:prstClr val="black"/>
                </a:solidFill>
              </a:rPr>
              <a:t>CAC</a:t>
            </a:r>
          </a:p>
          <a:p>
            <a:pPr marL="285750" indent="-285750">
              <a:buFont typeface="Arial" panose="020B0604020202020204" pitchFamily="34" charset="0"/>
              <a:buChar char="•"/>
            </a:pPr>
            <a:r>
              <a:rPr lang="en-US" sz="1400" b="1" dirty="0">
                <a:solidFill>
                  <a:prstClr val="black"/>
                </a:solidFill>
              </a:rPr>
              <a:t>Linn Together</a:t>
            </a:r>
          </a:p>
          <a:p>
            <a:pPr marL="285750" indent="-285750">
              <a:buFont typeface="Arial" panose="020B0604020202020204" pitchFamily="34" charset="0"/>
              <a:buChar char="•"/>
            </a:pPr>
            <a:r>
              <a:rPr lang="en-US" sz="1400" b="1" dirty="0">
                <a:solidFill>
                  <a:prstClr val="black"/>
                </a:solidFill>
              </a:rPr>
              <a:t>Health Equity Alliance</a:t>
            </a:r>
          </a:p>
          <a:p>
            <a:pPr marL="285750" indent="-285750">
              <a:buFont typeface="Arial" panose="020B0604020202020204" pitchFamily="34" charset="0"/>
              <a:buChar char="•"/>
            </a:pPr>
            <a:endParaRPr lang="en-US" sz="1600" dirty="0">
              <a:solidFill>
                <a:prstClr val="black"/>
              </a:solidFill>
            </a:endParaRPr>
          </a:p>
        </p:txBody>
      </p:sp>
      <p:sp>
        <p:nvSpPr>
          <p:cNvPr id="2" name="TextBox 1"/>
          <p:cNvSpPr txBox="1"/>
          <p:nvPr/>
        </p:nvSpPr>
        <p:spPr>
          <a:xfrm>
            <a:off x="6934200" y="1613615"/>
            <a:ext cx="2057400" cy="1169551"/>
          </a:xfrm>
          <a:prstGeom prst="rect">
            <a:avLst/>
          </a:prstGeom>
          <a:noFill/>
        </p:spPr>
        <p:txBody>
          <a:bodyPr wrap="square" rtlCol="0">
            <a:spAutoFit/>
          </a:bodyPr>
          <a:lstStyle/>
          <a:p>
            <a:pPr marL="285750" indent="-285750">
              <a:buFont typeface="Arial" panose="020B0604020202020204" pitchFamily="34" charset="0"/>
              <a:buChar char="•"/>
            </a:pPr>
            <a:r>
              <a:rPr lang="en-US" sz="1400" b="1" dirty="0">
                <a:solidFill>
                  <a:prstClr val="black"/>
                </a:solidFill>
              </a:rPr>
              <a:t>Samaritan Health Services</a:t>
            </a:r>
          </a:p>
          <a:p>
            <a:pPr marL="285750" indent="-285750">
              <a:buFont typeface="Arial" panose="020B0604020202020204" pitchFamily="34" charset="0"/>
              <a:buChar char="•"/>
            </a:pPr>
            <a:r>
              <a:rPr lang="en-US" sz="1400" b="1" dirty="0">
                <a:solidFill>
                  <a:prstClr val="black"/>
                </a:solidFill>
              </a:rPr>
              <a:t>County FQHCs</a:t>
            </a:r>
          </a:p>
          <a:p>
            <a:pPr marL="285750" indent="-285750">
              <a:buFont typeface="Arial" panose="020B0604020202020204" pitchFamily="34" charset="0"/>
              <a:buChar char="•"/>
            </a:pPr>
            <a:r>
              <a:rPr lang="en-US" sz="1400" b="1" dirty="0">
                <a:solidFill>
                  <a:prstClr val="black"/>
                </a:solidFill>
              </a:rPr>
              <a:t>Clinics</a:t>
            </a:r>
          </a:p>
          <a:p>
            <a:pPr marL="285750" indent="-285750">
              <a:buFont typeface="Arial" panose="020B0604020202020204" pitchFamily="34" charset="0"/>
              <a:buChar char="•"/>
            </a:pPr>
            <a:r>
              <a:rPr lang="en-US" sz="1400" b="1" dirty="0">
                <a:solidFill>
                  <a:prstClr val="black"/>
                </a:solidFill>
              </a:rPr>
              <a:t>Public Health</a:t>
            </a:r>
          </a:p>
        </p:txBody>
      </p:sp>
    </p:spTree>
    <p:extLst>
      <p:ext uri="{BB962C8B-B14F-4D97-AF65-F5344CB8AC3E}">
        <p14:creationId xmlns:p14="http://schemas.microsoft.com/office/powerpoint/2010/main" val="105387685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393756"/>
            <a:ext cx="4648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Rectangle 5"/>
          <p:cNvSpPr/>
          <p:nvPr/>
        </p:nvSpPr>
        <p:spPr>
          <a:xfrm>
            <a:off x="685800" y="4648199"/>
            <a:ext cx="2286000" cy="2142529"/>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TextBox 8"/>
          <p:cNvSpPr txBox="1"/>
          <p:nvPr/>
        </p:nvSpPr>
        <p:spPr>
          <a:xfrm>
            <a:off x="762000" y="4667071"/>
            <a:ext cx="2133600" cy="2292935"/>
          </a:xfrm>
          <a:prstGeom prst="rect">
            <a:avLst/>
          </a:prstGeom>
          <a:noFill/>
        </p:spPr>
        <p:txBody>
          <a:bodyPr wrap="square" rtlCol="0">
            <a:spAutoFit/>
          </a:bodyPr>
          <a:lstStyle/>
          <a:p>
            <a:pPr marL="285750" indent="-285750">
              <a:buFont typeface="Arial" panose="020B0604020202020204" pitchFamily="34" charset="0"/>
              <a:buChar char="•"/>
            </a:pPr>
            <a:r>
              <a:rPr lang="en-US" sz="1100" b="1" dirty="0">
                <a:solidFill>
                  <a:prstClr val="black"/>
                </a:solidFill>
              </a:rPr>
              <a:t>Linn Together</a:t>
            </a:r>
          </a:p>
          <a:p>
            <a:pPr marL="285750" indent="-285750">
              <a:buFont typeface="Arial" panose="020B0604020202020204" pitchFamily="34" charset="0"/>
              <a:buChar char="•"/>
            </a:pPr>
            <a:r>
              <a:rPr lang="en-US" sz="1100" b="1" dirty="0">
                <a:solidFill>
                  <a:prstClr val="black"/>
                </a:solidFill>
              </a:rPr>
              <a:t>Boys &amp; Girls Club of Albany</a:t>
            </a:r>
          </a:p>
          <a:p>
            <a:pPr marL="285750" indent="-285750">
              <a:buFont typeface="Arial" panose="020B0604020202020204" pitchFamily="34" charset="0"/>
              <a:buChar char="•"/>
            </a:pPr>
            <a:r>
              <a:rPr lang="en-US" sz="1100" b="1" dirty="0">
                <a:solidFill>
                  <a:prstClr val="black"/>
                </a:solidFill>
              </a:rPr>
              <a:t>Linn Co. STAND</a:t>
            </a:r>
          </a:p>
          <a:p>
            <a:pPr marL="285750" indent="-285750">
              <a:buFont typeface="Arial" panose="020B0604020202020204" pitchFamily="34" charset="0"/>
              <a:buChar char="•"/>
            </a:pPr>
            <a:r>
              <a:rPr lang="en-US" sz="1100" b="1" dirty="0">
                <a:solidFill>
                  <a:prstClr val="black"/>
                </a:solidFill>
              </a:rPr>
              <a:t>Local Alcohol and Drug Planning </a:t>
            </a:r>
            <a:r>
              <a:rPr lang="en-US" sz="1100" b="1" dirty="0">
                <a:solidFill>
                  <a:schemeClr val="bg1"/>
                </a:solidFill>
              </a:rPr>
              <a:t>Committee</a:t>
            </a:r>
          </a:p>
          <a:p>
            <a:pPr marL="285750" indent="-285750">
              <a:buFont typeface="Arial" panose="020B0604020202020204" pitchFamily="34" charset="0"/>
              <a:buChar char="•"/>
            </a:pPr>
            <a:r>
              <a:rPr lang="en-US" sz="1100" b="1" dirty="0">
                <a:solidFill>
                  <a:prstClr val="black"/>
                </a:solidFill>
              </a:rPr>
              <a:t>Mental Health Advisory Board</a:t>
            </a:r>
          </a:p>
          <a:p>
            <a:pPr marL="285750" indent="-285750">
              <a:buFont typeface="Arial" panose="020B0604020202020204" pitchFamily="34" charset="0"/>
              <a:buChar char="•"/>
            </a:pPr>
            <a:r>
              <a:rPr lang="en-US" sz="1100" b="1" dirty="0">
                <a:solidFill>
                  <a:prstClr val="black"/>
                </a:solidFill>
              </a:rPr>
              <a:t>Community Advisory Council</a:t>
            </a:r>
          </a:p>
          <a:p>
            <a:pPr marL="285750" indent="-285750">
              <a:buFont typeface="Arial" panose="020B0604020202020204" pitchFamily="34" charset="0"/>
              <a:buChar char="•"/>
            </a:pPr>
            <a:r>
              <a:rPr lang="en-US" sz="1100" b="1" dirty="0">
                <a:solidFill>
                  <a:prstClr val="black"/>
                </a:solidFill>
              </a:rPr>
              <a:t>Linn County Schools</a:t>
            </a:r>
          </a:p>
          <a:p>
            <a:pPr marL="285750" indent="-285750">
              <a:buFont typeface="Arial" panose="020B0604020202020204" pitchFamily="34" charset="0"/>
              <a:buChar char="•"/>
            </a:pPr>
            <a:r>
              <a:rPr lang="en-US" sz="1100" b="1" dirty="0">
                <a:solidFill>
                  <a:prstClr val="black"/>
                </a:solidFill>
              </a:rPr>
              <a:t>LBL-ESD</a:t>
            </a:r>
          </a:p>
          <a:p>
            <a:pPr marL="285750" indent="-285750">
              <a:buFont typeface="Arial" panose="020B0604020202020204" pitchFamily="34" charset="0"/>
              <a:buChar char="•"/>
            </a:pPr>
            <a:r>
              <a:rPr lang="en-US" sz="1100" b="1" dirty="0">
                <a:solidFill>
                  <a:prstClr val="black"/>
                </a:solidFill>
              </a:rPr>
              <a:t>Linn County Health Services</a:t>
            </a:r>
          </a:p>
          <a:p>
            <a:pPr marL="285750" indent="-285750">
              <a:buFont typeface="Arial" panose="020B0604020202020204" pitchFamily="34" charset="0"/>
              <a:buChar char="•"/>
            </a:pPr>
            <a:r>
              <a:rPr lang="en-US" sz="1100" b="1" dirty="0">
                <a:solidFill>
                  <a:prstClr val="black"/>
                </a:solidFill>
              </a:rPr>
              <a:t>Faith Community</a:t>
            </a:r>
          </a:p>
        </p:txBody>
      </p:sp>
      <p:sp>
        <p:nvSpPr>
          <p:cNvPr id="12" name="Rectangle 11"/>
          <p:cNvSpPr/>
          <p:nvPr/>
        </p:nvSpPr>
        <p:spPr>
          <a:xfrm>
            <a:off x="685800" y="4329985"/>
            <a:ext cx="2286000" cy="3182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TextBox 12"/>
          <p:cNvSpPr txBox="1"/>
          <p:nvPr/>
        </p:nvSpPr>
        <p:spPr>
          <a:xfrm>
            <a:off x="762000" y="4267200"/>
            <a:ext cx="2133600" cy="369332"/>
          </a:xfrm>
          <a:prstGeom prst="rect">
            <a:avLst/>
          </a:prstGeom>
          <a:noFill/>
        </p:spPr>
        <p:txBody>
          <a:bodyPr wrap="square" rtlCol="0">
            <a:spAutoFit/>
          </a:bodyPr>
          <a:lstStyle/>
          <a:p>
            <a:pPr algn="ctr"/>
            <a:r>
              <a:rPr lang="en-US" b="1" dirty="0">
                <a:solidFill>
                  <a:prstClr val="black"/>
                </a:solidFill>
              </a:rPr>
              <a:t>Linn County</a:t>
            </a:r>
          </a:p>
        </p:txBody>
      </p:sp>
      <p:sp>
        <p:nvSpPr>
          <p:cNvPr id="14" name="Rectangle 13"/>
          <p:cNvSpPr/>
          <p:nvPr/>
        </p:nvSpPr>
        <p:spPr>
          <a:xfrm>
            <a:off x="3352800" y="4648200"/>
            <a:ext cx="2286000" cy="214252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Rectangle 15"/>
          <p:cNvSpPr/>
          <p:nvPr/>
        </p:nvSpPr>
        <p:spPr>
          <a:xfrm>
            <a:off x="3352800" y="4329985"/>
            <a:ext cx="2286000" cy="3182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TextBox 16"/>
          <p:cNvSpPr txBox="1"/>
          <p:nvPr/>
        </p:nvSpPr>
        <p:spPr>
          <a:xfrm>
            <a:off x="3429000" y="4267200"/>
            <a:ext cx="2133600" cy="369332"/>
          </a:xfrm>
          <a:prstGeom prst="rect">
            <a:avLst/>
          </a:prstGeom>
          <a:noFill/>
        </p:spPr>
        <p:txBody>
          <a:bodyPr wrap="square" rtlCol="0">
            <a:spAutoFit/>
          </a:bodyPr>
          <a:lstStyle/>
          <a:p>
            <a:pPr algn="ctr"/>
            <a:r>
              <a:rPr lang="en-US" b="1" dirty="0">
                <a:solidFill>
                  <a:prstClr val="black"/>
                </a:solidFill>
              </a:rPr>
              <a:t>Benton County</a:t>
            </a:r>
          </a:p>
        </p:txBody>
      </p:sp>
      <p:sp>
        <p:nvSpPr>
          <p:cNvPr id="18" name="Rectangle 17"/>
          <p:cNvSpPr/>
          <p:nvPr/>
        </p:nvSpPr>
        <p:spPr>
          <a:xfrm>
            <a:off x="6019800" y="4648200"/>
            <a:ext cx="2286000" cy="214252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0" name="Rectangle 19"/>
          <p:cNvSpPr/>
          <p:nvPr/>
        </p:nvSpPr>
        <p:spPr>
          <a:xfrm>
            <a:off x="6019800" y="4329985"/>
            <a:ext cx="2286000" cy="3182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1" name="TextBox 20"/>
          <p:cNvSpPr txBox="1"/>
          <p:nvPr/>
        </p:nvSpPr>
        <p:spPr>
          <a:xfrm>
            <a:off x="6096000" y="4267200"/>
            <a:ext cx="2133600" cy="369332"/>
          </a:xfrm>
          <a:prstGeom prst="rect">
            <a:avLst/>
          </a:prstGeom>
          <a:noFill/>
        </p:spPr>
        <p:txBody>
          <a:bodyPr wrap="square" rtlCol="0">
            <a:spAutoFit/>
          </a:bodyPr>
          <a:lstStyle/>
          <a:p>
            <a:pPr algn="ctr"/>
            <a:r>
              <a:rPr lang="en-US" b="1" dirty="0">
                <a:solidFill>
                  <a:prstClr val="black"/>
                </a:solidFill>
              </a:rPr>
              <a:t>Lincoln County</a:t>
            </a:r>
          </a:p>
        </p:txBody>
      </p:sp>
      <p:cxnSp>
        <p:nvCxnSpPr>
          <p:cNvPr id="23" name="Straight Arrow Connector 22"/>
          <p:cNvCxnSpPr>
            <a:stCxn id="4" idx="2"/>
          </p:cNvCxnSpPr>
          <p:nvPr/>
        </p:nvCxnSpPr>
        <p:spPr>
          <a:xfrm>
            <a:off x="4381500" y="3975156"/>
            <a:ext cx="0" cy="33485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4" idx="2"/>
          </p:cNvCxnSpPr>
          <p:nvPr/>
        </p:nvCxnSpPr>
        <p:spPr>
          <a:xfrm flipH="1">
            <a:off x="2057400" y="3975156"/>
            <a:ext cx="2324100" cy="33485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4" idx="2"/>
          </p:cNvCxnSpPr>
          <p:nvPr/>
        </p:nvCxnSpPr>
        <p:spPr>
          <a:xfrm>
            <a:off x="4381500" y="3975156"/>
            <a:ext cx="2628900" cy="33485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590800" y="609600"/>
            <a:ext cx="3733800" cy="523220"/>
          </a:xfrm>
          <a:prstGeom prst="rect">
            <a:avLst/>
          </a:prstGeom>
          <a:noFill/>
        </p:spPr>
        <p:txBody>
          <a:bodyPr wrap="square" rtlCol="0">
            <a:spAutoFit/>
          </a:bodyPr>
          <a:lstStyle/>
          <a:p>
            <a:pPr algn="ctr"/>
            <a:r>
              <a:rPr lang="en-US" sz="2800" b="1" dirty="0"/>
              <a:t>Mental Health</a:t>
            </a:r>
          </a:p>
        </p:txBody>
      </p:sp>
      <p:sp>
        <p:nvSpPr>
          <p:cNvPr id="29" name="TextBox 28"/>
          <p:cNvSpPr txBox="1"/>
          <p:nvPr/>
        </p:nvSpPr>
        <p:spPr>
          <a:xfrm>
            <a:off x="2514600" y="1126939"/>
            <a:ext cx="3733800" cy="646331"/>
          </a:xfrm>
          <a:prstGeom prst="rect">
            <a:avLst/>
          </a:prstGeom>
          <a:noFill/>
        </p:spPr>
        <p:txBody>
          <a:bodyPr wrap="square" rtlCol="0">
            <a:spAutoFit/>
          </a:bodyPr>
          <a:lstStyle/>
          <a:p>
            <a:pPr algn="ctr"/>
            <a:r>
              <a:rPr lang="en-US" b="1" dirty="0"/>
              <a:t>Mental Health Promotion &amp; Prevention Grant</a:t>
            </a:r>
          </a:p>
        </p:txBody>
      </p:sp>
      <p:sp>
        <p:nvSpPr>
          <p:cNvPr id="30" name="TextBox 29"/>
          <p:cNvSpPr txBox="1"/>
          <p:nvPr/>
        </p:nvSpPr>
        <p:spPr>
          <a:xfrm>
            <a:off x="2366962" y="1767165"/>
            <a:ext cx="4038600" cy="2031325"/>
          </a:xfrm>
          <a:prstGeom prst="rect">
            <a:avLst/>
          </a:prstGeom>
          <a:noFill/>
        </p:spPr>
        <p:txBody>
          <a:bodyPr wrap="square" rtlCol="0">
            <a:spAutoFit/>
          </a:bodyPr>
          <a:lstStyle/>
          <a:p>
            <a:r>
              <a:rPr lang="en-US" b="1" dirty="0"/>
              <a:t>Objectives:</a:t>
            </a:r>
          </a:p>
          <a:p>
            <a:pPr marL="285750" indent="-285750">
              <a:buFont typeface="Wingdings" panose="05000000000000000000" pitchFamily="2" charset="2"/>
              <a:buChar char="Ø"/>
            </a:pPr>
            <a:r>
              <a:rPr lang="en-US" b="1" dirty="0"/>
              <a:t>Conduct Needs Assessment</a:t>
            </a:r>
          </a:p>
          <a:p>
            <a:pPr marL="285750" indent="-285750">
              <a:buFont typeface="Wingdings" panose="05000000000000000000" pitchFamily="2" charset="2"/>
              <a:buChar char="Ø"/>
            </a:pPr>
            <a:r>
              <a:rPr lang="en-US" b="1" dirty="0"/>
              <a:t>Build Regional Capacity and Readiness</a:t>
            </a:r>
          </a:p>
          <a:p>
            <a:pPr marL="285750" indent="-285750">
              <a:buFont typeface="Wingdings" panose="05000000000000000000" pitchFamily="2" charset="2"/>
              <a:buChar char="Ø"/>
            </a:pPr>
            <a:r>
              <a:rPr lang="en-US" b="1" dirty="0"/>
              <a:t>Youth Engagement</a:t>
            </a:r>
          </a:p>
          <a:p>
            <a:pPr marL="285750" indent="-285750">
              <a:buFont typeface="Wingdings" panose="05000000000000000000" pitchFamily="2" charset="2"/>
              <a:buChar char="Ø"/>
            </a:pPr>
            <a:r>
              <a:rPr lang="en-US" b="1" dirty="0"/>
              <a:t>Awareness/Social Media Campaign</a:t>
            </a:r>
          </a:p>
          <a:p>
            <a:pPr marL="285750" indent="-285750">
              <a:buFont typeface="Wingdings" panose="05000000000000000000" pitchFamily="2" charset="2"/>
              <a:buChar char="Ø"/>
            </a:pPr>
            <a:r>
              <a:rPr lang="en-US" b="1" dirty="0"/>
              <a:t>Community Education and Training</a:t>
            </a:r>
          </a:p>
        </p:txBody>
      </p:sp>
      <p:sp>
        <p:nvSpPr>
          <p:cNvPr id="22" name="TextBox 21"/>
          <p:cNvSpPr txBox="1"/>
          <p:nvPr/>
        </p:nvSpPr>
        <p:spPr>
          <a:xfrm>
            <a:off x="6096000" y="4661058"/>
            <a:ext cx="2133600" cy="1600438"/>
          </a:xfrm>
          <a:prstGeom prst="rect">
            <a:avLst/>
          </a:prstGeom>
          <a:noFill/>
        </p:spPr>
        <p:txBody>
          <a:bodyPr wrap="square" rtlCol="0">
            <a:spAutoFit/>
          </a:bodyPr>
          <a:lstStyle/>
          <a:p>
            <a:pPr marL="285750" indent="-285750">
              <a:buFont typeface="Arial" panose="020B0604020202020204" pitchFamily="34" charset="0"/>
              <a:buChar char="•"/>
            </a:pPr>
            <a:r>
              <a:rPr lang="en-US" sz="1100" b="1" dirty="0">
                <a:solidFill>
                  <a:prstClr val="black"/>
                </a:solidFill>
              </a:rPr>
              <a:t>Centro de </a:t>
            </a:r>
            <a:r>
              <a:rPr lang="en-US" sz="1100" b="1" dirty="0" err="1">
                <a:solidFill>
                  <a:prstClr val="black"/>
                </a:solidFill>
              </a:rPr>
              <a:t>Ayuda</a:t>
            </a:r>
            <a:endParaRPr lang="en-US" sz="1100" b="1" dirty="0">
              <a:solidFill>
                <a:prstClr val="black"/>
              </a:solidFill>
            </a:endParaRPr>
          </a:p>
          <a:p>
            <a:pPr marL="285750" indent="-285750">
              <a:buFont typeface="Arial" panose="020B0604020202020204" pitchFamily="34" charset="0"/>
              <a:buChar char="•"/>
            </a:pPr>
            <a:r>
              <a:rPr lang="en-US" sz="1100" b="1" dirty="0">
                <a:solidFill>
                  <a:prstClr val="black"/>
                </a:solidFill>
              </a:rPr>
              <a:t>Oregon Central Coast PFFLG</a:t>
            </a:r>
          </a:p>
          <a:p>
            <a:pPr marL="285750" indent="-285750">
              <a:buFont typeface="Arial" panose="020B0604020202020204" pitchFamily="34" charset="0"/>
              <a:buChar char="•"/>
            </a:pPr>
            <a:r>
              <a:rPr lang="en-US" sz="1100" b="1" dirty="0">
                <a:solidFill>
                  <a:prstClr val="black"/>
                </a:solidFill>
              </a:rPr>
              <a:t>Local </a:t>
            </a:r>
            <a:r>
              <a:rPr lang="en-US" sz="1100" b="1" dirty="0" err="1">
                <a:solidFill>
                  <a:prstClr val="black"/>
                </a:solidFill>
              </a:rPr>
              <a:t>Local</a:t>
            </a:r>
            <a:r>
              <a:rPr lang="en-US" sz="1100" b="1" dirty="0">
                <a:solidFill>
                  <a:prstClr val="black"/>
                </a:solidFill>
              </a:rPr>
              <a:t> Alcohol and Drug Planning Committee</a:t>
            </a:r>
          </a:p>
          <a:p>
            <a:pPr marL="285750" indent="-285750">
              <a:buFont typeface="Arial" panose="020B0604020202020204" pitchFamily="34" charset="0"/>
              <a:buChar char="•"/>
            </a:pPr>
            <a:r>
              <a:rPr lang="en-US" sz="1100" b="1" dirty="0">
                <a:solidFill>
                  <a:prstClr val="black"/>
                </a:solidFill>
              </a:rPr>
              <a:t>Community Advisory Council</a:t>
            </a:r>
          </a:p>
          <a:p>
            <a:pPr marL="285750" indent="-285750">
              <a:buFont typeface="Arial" panose="020B0604020202020204" pitchFamily="34" charset="0"/>
              <a:buChar char="•"/>
            </a:pPr>
            <a:endParaRPr lang="en-US" sz="1600" b="1" dirty="0">
              <a:solidFill>
                <a:prstClr val="black"/>
              </a:solidFill>
            </a:endParaRPr>
          </a:p>
          <a:p>
            <a:pPr marL="285750" indent="-285750">
              <a:buFont typeface="Arial" panose="020B0604020202020204" pitchFamily="34" charset="0"/>
              <a:buChar char="•"/>
            </a:pPr>
            <a:endParaRPr lang="en-US" sz="1600" dirty="0">
              <a:solidFill>
                <a:prstClr val="black"/>
              </a:solidFill>
            </a:endParaRPr>
          </a:p>
        </p:txBody>
      </p:sp>
      <p:sp>
        <p:nvSpPr>
          <p:cNvPr id="24" name="TextBox 23"/>
          <p:cNvSpPr txBox="1"/>
          <p:nvPr/>
        </p:nvSpPr>
        <p:spPr>
          <a:xfrm>
            <a:off x="3429000" y="4667071"/>
            <a:ext cx="2133600" cy="1446550"/>
          </a:xfrm>
          <a:prstGeom prst="rect">
            <a:avLst/>
          </a:prstGeom>
          <a:noFill/>
        </p:spPr>
        <p:txBody>
          <a:bodyPr wrap="square" rtlCol="0">
            <a:spAutoFit/>
          </a:bodyPr>
          <a:lstStyle/>
          <a:p>
            <a:pPr marL="285750" indent="-285750">
              <a:buFont typeface="Arial" panose="020B0604020202020204" pitchFamily="34" charset="0"/>
              <a:buChar char="•"/>
            </a:pPr>
            <a:r>
              <a:rPr lang="en-US" sz="1100" b="1" dirty="0">
                <a:solidFill>
                  <a:prstClr val="black"/>
                </a:solidFill>
              </a:rPr>
              <a:t>Mental Health, Addiction and Developmental Disabilities Advisory Committee</a:t>
            </a:r>
          </a:p>
          <a:p>
            <a:pPr marL="285750" indent="-285750">
              <a:buFont typeface="Arial" panose="020B0604020202020204" pitchFamily="34" charset="0"/>
              <a:buChar char="•"/>
            </a:pPr>
            <a:r>
              <a:rPr lang="en-US" sz="1100" b="1" dirty="0">
                <a:solidFill>
                  <a:prstClr val="black"/>
                </a:solidFill>
              </a:rPr>
              <a:t>Community Advisory Council</a:t>
            </a:r>
          </a:p>
          <a:p>
            <a:pPr marL="285750" indent="-285750">
              <a:buFont typeface="Arial" panose="020B0604020202020204" pitchFamily="34" charset="0"/>
              <a:buChar char="•"/>
            </a:pPr>
            <a:endParaRPr lang="en-US" sz="1100" b="1" dirty="0">
              <a:solidFill>
                <a:prstClr val="black"/>
              </a:solidFill>
            </a:endParaRPr>
          </a:p>
          <a:p>
            <a:pPr marL="285750" indent="-285750">
              <a:buFont typeface="Arial" panose="020B0604020202020204" pitchFamily="34" charset="0"/>
              <a:buChar char="•"/>
            </a:pPr>
            <a:endParaRPr lang="en-US" sz="1100" dirty="0">
              <a:solidFill>
                <a:prstClr val="black"/>
              </a:solidFill>
            </a:endParaRPr>
          </a:p>
        </p:txBody>
      </p:sp>
    </p:spTree>
    <p:extLst>
      <p:ext uri="{BB962C8B-B14F-4D97-AF65-F5344CB8AC3E}">
        <p14:creationId xmlns:p14="http://schemas.microsoft.com/office/powerpoint/2010/main" val="292242261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6F2769-7194-4217-93D3-3AF3A4742282}">
  <ds:schemaRefs>
    <ds:schemaRef ds:uri="http://schemas.microsoft.com/office/2006/metadata/properties"/>
    <ds:schemaRef ds:uri="http://schemas.microsoft.com/office/infopath/2007/PartnerControls"/>
    <ds:schemaRef ds:uri="http://schemas.microsoft.com/sharepoint/v3/field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1268</TotalTime>
  <Words>1411</Words>
  <Application>Microsoft Macintosh PowerPoint</Application>
  <PresentationFormat>On-screen Show (4:3)</PresentationFormat>
  <Paragraphs>206</Paragraphs>
  <Slides>16</Slides>
  <Notes>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Working to Improve Public Health Outcomes with CCOs</vt:lpstr>
      <vt:lpstr>Presenters</vt:lpstr>
      <vt:lpstr>Southern Oregon Perinatal Task Force</vt:lpstr>
      <vt:lpstr>Preconception Health Project</vt:lpstr>
      <vt:lpstr>Healthy Eastern Oregon Consortium </vt:lpstr>
      <vt:lpstr>Regional Healthy Communities Steering Committee</vt:lpstr>
      <vt:lpstr>$ 897,000 Grants Awarded (so far!)</vt:lpstr>
      <vt:lpstr>PowerPoint Presentation</vt:lpstr>
      <vt:lpstr>PowerPoint Presentation</vt:lpstr>
      <vt:lpstr>Regional Healthy Communities  Steering Committee (CPP Model)</vt:lpstr>
      <vt:lpstr>PowerPoint Presentation</vt:lpstr>
      <vt:lpstr>How the New World Order Works</vt:lpstr>
      <vt:lpstr>Lane County Public Health &amp; Trillium Community Health Plan</vt:lpstr>
      <vt:lpstr>Central Oregon</vt:lpstr>
      <vt:lpstr>OHA Public Health Division</vt:lpstr>
      <vt:lpstr>Working to Improve Public Health Outcomes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Morgan D. Cowling</cp:lastModifiedBy>
  <cp:revision>53</cp:revision>
  <dcterms:created xsi:type="dcterms:W3CDTF">2010-04-12T23:12:02Z</dcterms:created>
  <dcterms:modified xsi:type="dcterms:W3CDTF">2014-09-18T18:53:13Z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