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27.xml" ContentType="application/vnd.openxmlformats-officedocument.presentationml.notesSlide+xml"/>
  <Override PartName="/ppt/charts/chart8.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7"/>
  </p:notesMasterIdLst>
  <p:handoutMasterIdLst>
    <p:handoutMasterId r:id="rId38"/>
  </p:handoutMasterIdLst>
  <p:sldIdLst>
    <p:sldId id="385" r:id="rId3"/>
    <p:sldId id="361" r:id="rId4"/>
    <p:sldId id="370" r:id="rId5"/>
    <p:sldId id="473" r:id="rId6"/>
    <p:sldId id="376" r:id="rId7"/>
    <p:sldId id="378" r:id="rId8"/>
    <p:sldId id="439" r:id="rId9"/>
    <p:sldId id="440" r:id="rId10"/>
    <p:sldId id="373" r:id="rId11"/>
    <p:sldId id="442" r:id="rId12"/>
    <p:sldId id="432" r:id="rId13"/>
    <p:sldId id="412" r:id="rId14"/>
    <p:sldId id="447" r:id="rId15"/>
    <p:sldId id="476" r:id="rId16"/>
    <p:sldId id="449" r:id="rId17"/>
    <p:sldId id="477" r:id="rId18"/>
    <p:sldId id="478" r:id="rId19"/>
    <p:sldId id="381" r:id="rId20"/>
    <p:sldId id="452" r:id="rId21"/>
    <p:sldId id="456" r:id="rId22"/>
    <p:sldId id="466" r:id="rId23"/>
    <p:sldId id="467" r:id="rId24"/>
    <p:sldId id="382" r:id="rId25"/>
    <p:sldId id="410" r:id="rId26"/>
    <p:sldId id="479" r:id="rId27"/>
    <p:sldId id="397" r:id="rId28"/>
    <p:sldId id="480" r:id="rId29"/>
    <p:sldId id="474" r:id="rId30"/>
    <p:sldId id="481" r:id="rId31"/>
    <p:sldId id="402" r:id="rId32"/>
    <p:sldId id="482" r:id="rId33"/>
    <p:sldId id="475" r:id="rId34"/>
    <p:sldId id="375" r:id="rId35"/>
    <p:sldId id="377" r:id="rId36"/>
  </p:sldIdLst>
  <p:sldSz cx="9144000" cy="6858000" type="screen4x3"/>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P. Yip" initials="MPY" lastIdx="1" clrIdx="0"/>
  <p:cmAuthor id="1" name="bettybek" initials="b" lastIdx="1" clrIdx="1"/>
  <p:cmAuthor id="2" name="Greg Whitman" initials="GW" lastIdx="3" clrIdx="2">
    <p:extLst/>
  </p:cmAuthor>
  <p:cmAuthor id="3" name="Betty Bekemeier" initials="BB" lastIdx="2" clrIdx="3">
    <p:extLst/>
  </p:cmAuthor>
  <p:cmAuthor id="4" name="admin" initials="a" lastIdx="1" clrIdx="4">
    <p:extLst/>
  </p:cmAuthor>
  <p:cmAuthor id="5" name="Betty Bekemeier" initials="bb"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990"/>
    <a:srgbClr val="006BBC"/>
    <a:srgbClr val="DBEEF4"/>
    <a:srgbClr val="FFFF66"/>
    <a:srgbClr val="F5EE59"/>
    <a:srgbClr val="FF7C80"/>
    <a:srgbClr val="3DB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6437" autoAdjust="0"/>
  </p:normalViewPr>
  <p:slideViewPr>
    <p:cSldViewPr>
      <p:cViewPr varScale="1">
        <p:scale>
          <a:sx n="79" d="100"/>
          <a:sy n="79" d="100"/>
        </p:scale>
        <p:origin x="-744" y="-112"/>
      </p:cViewPr>
      <p:guideLst>
        <p:guide orient="horz" pos="2160"/>
        <p:guide pos="2880"/>
      </p:guideLst>
    </p:cSldViewPr>
  </p:slideViewPr>
  <p:outlineViewPr>
    <p:cViewPr>
      <p:scale>
        <a:sx n="33" d="100"/>
        <a:sy n="33" d="100"/>
      </p:scale>
      <p:origin x="0" y="493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tags" Target="tags/tag1.xml"/><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chelle\Desktop\PHAST_BigBuckets\ExpenditureData\BigBucket_tables_FLMNNYOHWA\BigBucket_descriptives_FLMNNYOHWA_2014032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chelle\Desktop\PHAST_BigBuckets\ExpenditureData\BigBucket_tables_FLMNNYOHWA\BigBucket_descriptives_FLMNNYOHWA_2014032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chelle\Desktop\PHAST_BigBuckets\ExpenditureData\BigBucket_tables_FLMNNYOHWA\BigBucket_descriptives_FLMNNYOHWA_2014032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sde-fs2.csde.washington.edu\t-desktops\mpyyip\Desktop\WORKING%20ON\EH_expenditure%20components_WA_20130328.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7.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package" Target="../embeddings/Microsoft_Excel_Sheet3.xlsx"/><Relationship Id="rId2"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1" Type="http://schemas.openxmlformats.org/officeDocument/2006/relationships/oleObject" Target="file:///C:\Users\Seungeun%20Park\Dropbox\PHAST\MPROVE%20Brief\Food%20Protection%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Urban</a:t>
            </a:r>
            <a:endParaRPr lang="en-US" sz="1400" dirty="0"/>
          </a:p>
        </c:rich>
      </c:tx>
      <c:overlay val="0"/>
    </c:title>
    <c:autoTitleDeleted val="0"/>
    <c:plotArea>
      <c:layout/>
      <c:lineChart>
        <c:grouping val="standard"/>
        <c:varyColors val="0"/>
        <c:ser>
          <c:idx val="0"/>
          <c:order val="0"/>
          <c:tx>
            <c:strRef>
              <c:f>cbsa_cd!$A$4</c:f>
              <c:strCache>
                <c:ptCount val="1"/>
                <c:pt idx="0">
                  <c:v>FL</c:v>
                </c:pt>
              </c:strCache>
            </c:strRef>
          </c:tx>
          <c:spPr>
            <a:ln w="38100"/>
          </c:spPr>
          <c:marker>
            <c:symbol val="none"/>
          </c:marker>
          <c:cat>
            <c:numRef>
              <c:f>cbsa_cd!$B$3:$M$3</c:f>
              <c:numCache>
                <c:formatCode>General</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cbsa_cd!$B$4:$M$4</c:f>
              <c:numCache>
                <c:formatCode>General</c:formatCode>
                <c:ptCount val="12"/>
                <c:pt idx="0">
                  <c:v>9.548501</c:v>
                </c:pt>
                <c:pt idx="1">
                  <c:v>9.609620000000001</c:v>
                </c:pt>
                <c:pt idx="2">
                  <c:v>9.919001000000001</c:v>
                </c:pt>
                <c:pt idx="3">
                  <c:v>9.986859</c:v>
                </c:pt>
                <c:pt idx="4">
                  <c:v>10.17312</c:v>
                </c:pt>
                <c:pt idx="5">
                  <c:v>9.753471000000001</c:v>
                </c:pt>
                <c:pt idx="6">
                  <c:v>9.685787000000004</c:v>
                </c:pt>
                <c:pt idx="7">
                  <c:v>9.66253900000001</c:v>
                </c:pt>
                <c:pt idx="8">
                  <c:v>9.136455000000001</c:v>
                </c:pt>
                <c:pt idx="9">
                  <c:v>10.21009</c:v>
                </c:pt>
                <c:pt idx="10">
                  <c:v>9.268241999999998</c:v>
                </c:pt>
                <c:pt idx="11">
                  <c:v>8.15583700000001</c:v>
                </c:pt>
              </c:numCache>
            </c:numRef>
          </c:val>
          <c:smooth val="0"/>
        </c:ser>
        <c:ser>
          <c:idx val="1"/>
          <c:order val="1"/>
          <c:tx>
            <c:strRef>
              <c:f>cbsa_cd!$A$5</c:f>
              <c:strCache>
                <c:ptCount val="1"/>
                <c:pt idx="0">
                  <c:v>MN</c:v>
                </c:pt>
              </c:strCache>
            </c:strRef>
          </c:tx>
          <c:spPr>
            <a:ln w="38100">
              <a:solidFill>
                <a:srgbClr val="FF0000"/>
              </a:solidFill>
            </a:ln>
          </c:spPr>
          <c:marker>
            <c:symbol val="none"/>
          </c:marker>
          <c:cat>
            <c:numRef>
              <c:f>cbsa_cd!$B$3:$M$3</c:f>
              <c:numCache>
                <c:formatCode>General</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cbsa_cd!$B$5:$M$5</c:f>
              <c:numCache>
                <c:formatCode>General</c:formatCode>
                <c:ptCount val="12"/>
                <c:pt idx="5">
                  <c:v>1.943954999999999</c:v>
                </c:pt>
                <c:pt idx="6">
                  <c:v>1.933770999999999</c:v>
                </c:pt>
                <c:pt idx="7">
                  <c:v>2.185594000000003</c:v>
                </c:pt>
                <c:pt idx="8">
                  <c:v>2.151977</c:v>
                </c:pt>
                <c:pt idx="9">
                  <c:v>2.109872</c:v>
                </c:pt>
                <c:pt idx="10">
                  <c:v>2.101369</c:v>
                </c:pt>
              </c:numCache>
            </c:numRef>
          </c:val>
          <c:smooth val="0"/>
        </c:ser>
        <c:ser>
          <c:idx val="2"/>
          <c:order val="2"/>
          <c:tx>
            <c:strRef>
              <c:f>cbsa_cd!$A$6</c:f>
              <c:strCache>
                <c:ptCount val="1"/>
                <c:pt idx="0">
                  <c:v>NY</c:v>
                </c:pt>
              </c:strCache>
            </c:strRef>
          </c:tx>
          <c:spPr>
            <a:ln w="38100"/>
          </c:spPr>
          <c:marker>
            <c:symbol val="none"/>
          </c:marker>
          <c:cat>
            <c:numRef>
              <c:f>cbsa_cd!$B$3:$M$3</c:f>
              <c:numCache>
                <c:formatCode>General</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cbsa_cd!$B$6:$M$6</c:f>
              <c:numCache>
                <c:formatCode>General</c:formatCode>
                <c:ptCount val="12"/>
                <c:pt idx="0">
                  <c:v>5.990827</c:v>
                </c:pt>
                <c:pt idx="1">
                  <c:v>6.246821</c:v>
                </c:pt>
                <c:pt idx="2">
                  <c:v>6.221166</c:v>
                </c:pt>
                <c:pt idx="3">
                  <c:v>7.117817999999989</c:v>
                </c:pt>
                <c:pt idx="4">
                  <c:v>6.132649</c:v>
                </c:pt>
                <c:pt idx="5">
                  <c:v>6.658576999999994</c:v>
                </c:pt>
                <c:pt idx="6">
                  <c:v>6.926269000000007</c:v>
                </c:pt>
                <c:pt idx="7">
                  <c:v>6.216874999999995</c:v>
                </c:pt>
                <c:pt idx="8">
                  <c:v>6.61501599999999</c:v>
                </c:pt>
                <c:pt idx="9">
                  <c:v>5.903884</c:v>
                </c:pt>
                <c:pt idx="10">
                  <c:v>5.66353099999999</c:v>
                </c:pt>
                <c:pt idx="11">
                  <c:v>5.558123</c:v>
                </c:pt>
              </c:numCache>
            </c:numRef>
          </c:val>
          <c:smooth val="0"/>
        </c:ser>
        <c:ser>
          <c:idx val="3"/>
          <c:order val="3"/>
          <c:tx>
            <c:strRef>
              <c:f>cbsa_cd!$A$7</c:f>
              <c:strCache>
                <c:ptCount val="1"/>
                <c:pt idx="0">
                  <c:v>WA</c:v>
                </c:pt>
              </c:strCache>
            </c:strRef>
          </c:tx>
          <c:spPr>
            <a:ln w="38100">
              <a:solidFill>
                <a:srgbClr val="FFC000"/>
              </a:solidFill>
            </a:ln>
          </c:spPr>
          <c:marker>
            <c:symbol val="none"/>
          </c:marker>
          <c:cat>
            <c:numRef>
              <c:f>cbsa_cd!$B$3:$M$3</c:f>
              <c:numCache>
                <c:formatCode>General</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cbsa_cd!$B$7:$M$7</c:f>
              <c:numCache>
                <c:formatCode>General</c:formatCode>
                <c:ptCount val="12"/>
                <c:pt idx="0">
                  <c:v>8.649805000000001</c:v>
                </c:pt>
                <c:pt idx="1">
                  <c:v>9.260090000000003</c:v>
                </c:pt>
                <c:pt idx="2">
                  <c:v>8.584958</c:v>
                </c:pt>
                <c:pt idx="3">
                  <c:v>7.983115999999995</c:v>
                </c:pt>
                <c:pt idx="4">
                  <c:v>8.37904600000001</c:v>
                </c:pt>
                <c:pt idx="5">
                  <c:v>8.325348</c:v>
                </c:pt>
                <c:pt idx="6">
                  <c:v>7.952182999999994</c:v>
                </c:pt>
                <c:pt idx="7">
                  <c:v>7.923091</c:v>
                </c:pt>
                <c:pt idx="8">
                  <c:v>8.204526</c:v>
                </c:pt>
                <c:pt idx="9">
                  <c:v>7.637597999999994</c:v>
                </c:pt>
                <c:pt idx="10">
                  <c:v>7.623945999999992</c:v>
                </c:pt>
                <c:pt idx="11">
                  <c:v>6.505570999999994</c:v>
                </c:pt>
              </c:numCache>
            </c:numRef>
          </c:val>
          <c:smooth val="0"/>
        </c:ser>
        <c:ser>
          <c:idx val="4"/>
          <c:order val="4"/>
          <c:tx>
            <c:strRef>
              <c:f>cbsa_cd!$A$8</c:f>
              <c:strCache>
                <c:ptCount val="1"/>
                <c:pt idx="0">
                  <c:v>Combined</c:v>
                </c:pt>
              </c:strCache>
            </c:strRef>
          </c:tx>
          <c:spPr>
            <a:ln w="38100">
              <a:solidFill>
                <a:sysClr val="windowText" lastClr="000000"/>
              </a:solidFill>
              <a:prstDash val="dash"/>
            </a:ln>
          </c:spPr>
          <c:marker>
            <c:symbol val="none"/>
          </c:marker>
          <c:cat>
            <c:numRef>
              <c:f>cbsa_cd!$B$3:$M$3</c:f>
              <c:numCache>
                <c:formatCode>General</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cbsa_cd!$B$8:$M$8</c:f>
              <c:numCache>
                <c:formatCode>General</c:formatCode>
                <c:ptCount val="12"/>
                <c:pt idx="0">
                  <c:v>8.040802</c:v>
                </c:pt>
                <c:pt idx="1">
                  <c:v>8.27172</c:v>
                </c:pt>
                <c:pt idx="2">
                  <c:v>8.293203</c:v>
                </c:pt>
                <c:pt idx="3">
                  <c:v>8.553148</c:v>
                </c:pt>
                <c:pt idx="4">
                  <c:v>8.33540000000001</c:v>
                </c:pt>
                <c:pt idx="5">
                  <c:v>7.118720999999995</c:v>
                </c:pt>
                <c:pt idx="6">
                  <c:v>7.144758999999994</c:v>
                </c:pt>
                <c:pt idx="7">
                  <c:v>6.965446</c:v>
                </c:pt>
                <c:pt idx="8">
                  <c:v>6.837163</c:v>
                </c:pt>
                <c:pt idx="9">
                  <c:v>6.926843</c:v>
                </c:pt>
                <c:pt idx="10">
                  <c:v>6.511886999999994</c:v>
                </c:pt>
                <c:pt idx="11">
                  <c:v>6.901409000000006</c:v>
                </c:pt>
              </c:numCache>
            </c:numRef>
          </c:val>
          <c:smooth val="0"/>
        </c:ser>
        <c:dLbls>
          <c:showLegendKey val="0"/>
          <c:showVal val="0"/>
          <c:showCatName val="0"/>
          <c:showSerName val="0"/>
          <c:showPercent val="0"/>
          <c:showBubbleSize val="0"/>
        </c:dLbls>
        <c:marker val="1"/>
        <c:smooth val="0"/>
        <c:axId val="2087882760"/>
        <c:axId val="2087811160"/>
      </c:lineChart>
      <c:catAx>
        <c:axId val="2087882760"/>
        <c:scaling>
          <c:orientation val="minMax"/>
        </c:scaling>
        <c:delete val="0"/>
        <c:axPos val="b"/>
        <c:numFmt formatCode="General" sourceLinked="1"/>
        <c:majorTickMark val="out"/>
        <c:minorTickMark val="none"/>
        <c:tickLblPos val="nextTo"/>
        <c:crossAx val="2087811160"/>
        <c:crosses val="autoZero"/>
        <c:auto val="1"/>
        <c:lblAlgn val="ctr"/>
        <c:lblOffset val="100"/>
        <c:noMultiLvlLbl val="0"/>
      </c:catAx>
      <c:valAx>
        <c:axId val="2087811160"/>
        <c:scaling>
          <c:orientation val="minMax"/>
          <c:max val="16.0"/>
        </c:scaling>
        <c:delete val="0"/>
        <c:axPos val="l"/>
        <c:majorGridlines/>
        <c:title>
          <c:tx>
            <c:rich>
              <a:bodyPr rot="-5400000" vert="horz"/>
              <a:lstStyle/>
              <a:p>
                <a:pPr>
                  <a:defRPr/>
                </a:pPr>
                <a:r>
                  <a:rPr lang="en-US"/>
                  <a:t>Expenditure (inflation adjusted to 2010$)</a:t>
                </a:r>
              </a:p>
            </c:rich>
          </c:tx>
          <c:overlay val="0"/>
        </c:title>
        <c:numFmt formatCode="General" sourceLinked="1"/>
        <c:majorTickMark val="out"/>
        <c:minorTickMark val="none"/>
        <c:tickLblPos val="nextTo"/>
        <c:crossAx val="2087882760"/>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err="1" smtClean="0"/>
              <a:t>Micropolitan</a:t>
            </a:r>
            <a:r>
              <a:rPr lang="en-US" sz="1400" dirty="0" smtClean="0"/>
              <a:t> </a:t>
            </a:r>
            <a:endParaRPr lang="en-US" sz="1400" dirty="0"/>
          </a:p>
        </c:rich>
      </c:tx>
      <c:overlay val="0"/>
    </c:title>
    <c:autoTitleDeleted val="0"/>
    <c:plotArea>
      <c:layout/>
      <c:lineChart>
        <c:grouping val="standard"/>
        <c:varyColors val="0"/>
        <c:ser>
          <c:idx val="0"/>
          <c:order val="0"/>
          <c:tx>
            <c:strRef>
              <c:f>cbsa_cd!$A$21</c:f>
              <c:strCache>
                <c:ptCount val="1"/>
                <c:pt idx="0">
                  <c:v>FL</c:v>
                </c:pt>
              </c:strCache>
            </c:strRef>
          </c:tx>
          <c:spPr>
            <a:ln w="38100"/>
          </c:spPr>
          <c:marker>
            <c:symbol val="none"/>
          </c:marker>
          <c:cat>
            <c:numRef>
              <c:f>cbsa_cd!$B$20:$M$20</c:f>
              <c:numCache>
                <c:formatCode>General</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cbsa_cd!$B$21:$M$21</c:f>
              <c:numCache>
                <c:formatCode>General</c:formatCode>
                <c:ptCount val="12"/>
                <c:pt idx="0">
                  <c:v>11.46728</c:v>
                </c:pt>
                <c:pt idx="1">
                  <c:v>12.53808</c:v>
                </c:pt>
                <c:pt idx="2">
                  <c:v>12.92082</c:v>
                </c:pt>
                <c:pt idx="3">
                  <c:v>11.83005</c:v>
                </c:pt>
                <c:pt idx="4">
                  <c:v>12.76757</c:v>
                </c:pt>
                <c:pt idx="5">
                  <c:v>12.62209</c:v>
                </c:pt>
                <c:pt idx="6">
                  <c:v>14.01286</c:v>
                </c:pt>
                <c:pt idx="7">
                  <c:v>14.00506</c:v>
                </c:pt>
                <c:pt idx="8">
                  <c:v>13.13028</c:v>
                </c:pt>
                <c:pt idx="9">
                  <c:v>13.656</c:v>
                </c:pt>
                <c:pt idx="10">
                  <c:v>12.62027</c:v>
                </c:pt>
                <c:pt idx="11">
                  <c:v>11.33169</c:v>
                </c:pt>
              </c:numCache>
            </c:numRef>
          </c:val>
          <c:smooth val="0"/>
        </c:ser>
        <c:ser>
          <c:idx val="1"/>
          <c:order val="1"/>
          <c:tx>
            <c:strRef>
              <c:f>cbsa_cd!$A$22</c:f>
              <c:strCache>
                <c:ptCount val="1"/>
                <c:pt idx="0">
                  <c:v>MN</c:v>
                </c:pt>
              </c:strCache>
            </c:strRef>
          </c:tx>
          <c:spPr>
            <a:ln w="38100">
              <a:solidFill>
                <a:srgbClr val="FF0000"/>
              </a:solidFill>
            </a:ln>
          </c:spPr>
          <c:marker>
            <c:symbol val="none"/>
          </c:marker>
          <c:cat>
            <c:numRef>
              <c:f>cbsa_cd!$B$20:$M$20</c:f>
              <c:numCache>
                <c:formatCode>General</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cbsa_cd!$B$22:$M$22</c:f>
              <c:numCache>
                <c:formatCode>General</c:formatCode>
                <c:ptCount val="12"/>
                <c:pt idx="5">
                  <c:v>2.140027</c:v>
                </c:pt>
                <c:pt idx="6">
                  <c:v>2.09899</c:v>
                </c:pt>
                <c:pt idx="7">
                  <c:v>2.390232</c:v>
                </c:pt>
                <c:pt idx="8">
                  <c:v>2.575195</c:v>
                </c:pt>
                <c:pt idx="9">
                  <c:v>2.342795999999998</c:v>
                </c:pt>
                <c:pt idx="10">
                  <c:v>2.360707</c:v>
                </c:pt>
              </c:numCache>
            </c:numRef>
          </c:val>
          <c:smooth val="0"/>
        </c:ser>
        <c:ser>
          <c:idx val="2"/>
          <c:order val="2"/>
          <c:tx>
            <c:strRef>
              <c:f>cbsa_cd!$A$23</c:f>
              <c:strCache>
                <c:ptCount val="1"/>
                <c:pt idx="0">
                  <c:v>NY</c:v>
                </c:pt>
              </c:strCache>
            </c:strRef>
          </c:tx>
          <c:spPr>
            <a:ln w="38100"/>
          </c:spPr>
          <c:marker>
            <c:symbol val="none"/>
          </c:marker>
          <c:cat>
            <c:numRef>
              <c:f>cbsa_cd!$B$20:$M$20</c:f>
              <c:numCache>
                <c:formatCode>General</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cbsa_cd!$B$23:$M$23</c:f>
              <c:numCache>
                <c:formatCode>General</c:formatCode>
                <c:ptCount val="12"/>
                <c:pt idx="0">
                  <c:v>3.323555</c:v>
                </c:pt>
                <c:pt idx="1">
                  <c:v>4.145888999999995</c:v>
                </c:pt>
                <c:pt idx="2">
                  <c:v>4.29194</c:v>
                </c:pt>
                <c:pt idx="3">
                  <c:v>5.177213</c:v>
                </c:pt>
                <c:pt idx="4">
                  <c:v>4.550526999999994</c:v>
                </c:pt>
                <c:pt idx="5">
                  <c:v>4.494311999999994</c:v>
                </c:pt>
                <c:pt idx="6">
                  <c:v>4.08605</c:v>
                </c:pt>
                <c:pt idx="7">
                  <c:v>4.32822</c:v>
                </c:pt>
                <c:pt idx="8">
                  <c:v>4.210202</c:v>
                </c:pt>
                <c:pt idx="9">
                  <c:v>4.41735</c:v>
                </c:pt>
                <c:pt idx="10">
                  <c:v>4.387861</c:v>
                </c:pt>
                <c:pt idx="11">
                  <c:v>4.568725999999994</c:v>
                </c:pt>
              </c:numCache>
            </c:numRef>
          </c:val>
          <c:smooth val="0"/>
        </c:ser>
        <c:ser>
          <c:idx val="3"/>
          <c:order val="3"/>
          <c:tx>
            <c:strRef>
              <c:f>cbsa_cd!$A$24</c:f>
              <c:strCache>
                <c:ptCount val="1"/>
                <c:pt idx="0">
                  <c:v>WA</c:v>
                </c:pt>
              </c:strCache>
            </c:strRef>
          </c:tx>
          <c:spPr>
            <a:ln w="38100">
              <a:solidFill>
                <a:srgbClr val="FFC000"/>
              </a:solidFill>
            </a:ln>
          </c:spPr>
          <c:marker>
            <c:symbol val="none"/>
          </c:marker>
          <c:cat>
            <c:numRef>
              <c:f>cbsa_cd!$B$20:$M$20</c:f>
              <c:numCache>
                <c:formatCode>General</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cbsa_cd!$B$24:$M$24</c:f>
              <c:numCache>
                <c:formatCode>General</c:formatCode>
                <c:ptCount val="12"/>
                <c:pt idx="0">
                  <c:v>5.534173</c:v>
                </c:pt>
                <c:pt idx="1">
                  <c:v>6.016956999999994</c:v>
                </c:pt>
                <c:pt idx="2">
                  <c:v>5.904091</c:v>
                </c:pt>
                <c:pt idx="3">
                  <c:v>6.096781</c:v>
                </c:pt>
                <c:pt idx="4">
                  <c:v>6.238855</c:v>
                </c:pt>
                <c:pt idx="5">
                  <c:v>6.277896</c:v>
                </c:pt>
                <c:pt idx="6">
                  <c:v>5.946485</c:v>
                </c:pt>
                <c:pt idx="7">
                  <c:v>5.862406999999994</c:v>
                </c:pt>
                <c:pt idx="8">
                  <c:v>6.286033</c:v>
                </c:pt>
                <c:pt idx="9">
                  <c:v>5.701981</c:v>
                </c:pt>
                <c:pt idx="10">
                  <c:v>5.276919</c:v>
                </c:pt>
                <c:pt idx="11">
                  <c:v>4.23966100000001</c:v>
                </c:pt>
              </c:numCache>
            </c:numRef>
          </c:val>
          <c:smooth val="0"/>
        </c:ser>
        <c:ser>
          <c:idx val="4"/>
          <c:order val="4"/>
          <c:tx>
            <c:strRef>
              <c:f>cbsa_cd!$A$25</c:f>
              <c:strCache>
                <c:ptCount val="1"/>
                <c:pt idx="0">
                  <c:v>Combined</c:v>
                </c:pt>
              </c:strCache>
            </c:strRef>
          </c:tx>
          <c:spPr>
            <a:ln w="38100">
              <a:solidFill>
                <a:sysClr val="windowText" lastClr="000000"/>
              </a:solidFill>
              <a:prstDash val="dash"/>
            </a:ln>
          </c:spPr>
          <c:marker>
            <c:symbol val="none"/>
          </c:marker>
          <c:cat>
            <c:numRef>
              <c:f>cbsa_cd!$B$20:$M$20</c:f>
              <c:numCache>
                <c:formatCode>General</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cbsa_cd!$B$25:$M$25</c:f>
              <c:numCache>
                <c:formatCode>General</c:formatCode>
                <c:ptCount val="12"/>
                <c:pt idx="0">
                  <c:v>6.451457</c:v>
                </c:pt>
                <c:pt idx="1">
                  <c:v>7.264567999999994</c:v>
                </c:pt>
                <c:pt idx="2">
                  <c:v>7.418426</c:v>
                </c:pt>
                <c:pt idx="3">
                  <c:v>7.504564999999995</c:v>
                </c:pt>
                <c:pt idx="4">
                  <c:v>7.567167999999994</c:v>
                </c:pt>
                <c:pt idx="5">
                  <c:v>5.618874999999992</c:v>
                </c:pt>
                <c:pt idx="6">
                  <c:v>5.562613999999995</c:v>
                </c:pt>
                <c:pt idx="7">
                  <c:v>5.719811</c:v>
                </c:pt>
                <c:pt idx="8">
                  <c:v>5.780556999999995</c:v>
                </c:pt>
                <c:pt idx="9">
                  <c:v>5.764030999999994</c:v>
                </c:pt>
                <c:pt idx="10">
                  <c:v>5.483234</c:v>
                </c:pt>
                <c:pt idx="11">
                  <c:v>6.470728000000006</c:v>
                </c:pt>
              </c:numCache>
            </c:numRef>
          </c:val>
          <c:smooth val="0"/>
        </c:ser>
        <c:dLbls>
          <c:showLegendKey val="0"/>
          <c:showVal val="0"/>
          <c:showCatName val="0"/>
          <c:showSerName val="0"/>
          <c:showPercent val="0"/>
          <c:showBubbleSize val="0"/>
        </c:dLbls>
        <c:marker val="1"/>
        <c:smooth val="0"/>
        <c:axId val="2134314616"/>
        <c:axId val="2087725320"/>
      </c:lineChart>
      <c:catAx>
        <c:axId val="2134314616"/>
        <c:scaling>
          <c:orientation val="minMax"/>
        </c:scaling>
        <c:delete val="0"/>
        <c:axPos val="b"/>
        <c:numFmt formatCode="General" sourceLinked="1"/>
        <c:majorTickMark val="out"/>
        <c:minorTickMark val="none"/>
        <c:tickLblPos val="nextTo"/>
        <c:crossAx val="2087725320"/>
        <c:crosses val="autoZero"/>
        <c:auto val="1"/>
        <c:lblAlgn val="ctr"/>
        <c:lblOffset val="100"/>
        <c:noMultiLvlLbl val="0"/>
      </c:catAx>
      <c:valAx>
        <c:axId val="2087725320"/>
        <c:scaling>
          <c:orientation val="minMax"/>
        </c:scaling>
        <c:delete val="0"/>
        <c:axPos val="l"/>
        <c:majorGridlines/>
        <c:numFmt formatCode="General" sourceLinked="1"/>
        <c:majorTickMark val="out"/>
        <c:minorTickMark val="none"/>
        <c:tickLblPos val="nextTo"/>
        <c:crossAx val="2134314616"/>
        <c:crosses val="autoZero"/>
        <c:crossBetween val="between"/>
      </c:valAx>
    </c:plotArea>
    <c:plotVisOnly val="1"/>
    <c:dispBlanksAs val="gap"/>
    <c:showDLblsOverMax val="0"/>
  </c:chart>
  <c:spPr>
    <a:ln>
      <a:solidFill>
        <a:sysClr val="windowText" lastClr="000000"/>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Rural</a:t>
            </a:r>
          </a:p>
        </c:rich>
      </c:tx>
      <c:overlay val="0"/>
    </c:title>
    <c:autoTitleDeleted val="0"/>
    <c:plotArea>
      <c:layout/>
      <c:lineChart>
        <c:grouping val="standard"/>
        <c:varyColors val="0"/>
        <c:ser>
          <c:idx val="0"/>
          <c:order val="0"/>
          <c:tx>
            <c:strRef>
              <c:f>cbsa_cd!$A$38</c:f>
              <c:strCache>
                <c:ptCount val="1"/>
                <c:pt idx="0">
                  <c:v>FL</c:v>
                </c:pt>
              </c:strCache>
            </c:strRef>
          </c:tx>
          <c:spPr>
            <a:ln w="38100"/>
          </c:spPr>
          <c:marker>
            <c:symbol val="none"/>
          </c:marker>
          <c:cat>
            <c:numRef>
              <c:f>cbsa_cd!$B$37:$M$37</c:f>
              <c:numCache>
                <c:formatCode>General</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cbsa_cd!$B$38:$M$38</c:f>
              <c:numCache>
                <c:formatCode>General</c:formatCode>
                <c:ptCount val="12"/>
                <c:pt idx="0">
                  <c:v>6.764363</c:v>
                </c:pt>
                <c:pt idx="1">
                  <c:v>6.778869000000006</c:v>
                </c:pt>
                <c:pt idx="2">
                  <c:v>6.805272</c:v>
                </c:pt>
                <c:pt idx="3">
                  <c:v>6.968748</c:v>
                </c:pt>
                <c:pt idx="4">
                  <c:v>6.651234</c:v>
                </c:pt>
                <c:pt idx="5">
                  <c:v>5.907625</c:v>
                </c:pt>
                <c:pt idx="6">
                  <c:v>5.621994999999992</c:v>
                </c:pt>
                <c:pt idx="7">
                  <c:v>5.575814999999995</c:v>
                </c:pt>
                <c:pt idx="8">
                  <c:v>5.054014999999989</c:v>
                </c:pt>
                <c:pt idx="9">
                  <c:v>7.182937999999992</c:v>
                </c:pt>
                <c:pt idx="10">
                  <c:v>5.216480999999995</c:v>
                </c:pt>
                <c:pt idx="11">
                  <c:v>4.952128</c:v>
                </c:pt>
              </c:numCache>
            </c:numRef>
          </c:val>
          <c:smooth val="0"/>
        </c:ser>
        <c:ser>
          <c:idx val="1"/>
          <c:order val="1"/>
          <c:tx>
            <c:strRef>
              <c:f>cbsa_cd!$A$39</c:f>
              <c:strCache>
                <c:ptCount val="1"/>
                <c:pt idx="0">
                  <c:v>MN</c:v>
                </c:pt>
              </c:strCache>
            </c:strRef>
          </c:tx>
          <c:spPr>
            <a:ln w="38100">
              <a:solidFill>
                <a:srgbClr val="FF0000"/>
              </a:solidFill>
            </a:ln>
          </c:spPr>
          <c:marker>
            <c:symbol val="none"/>
          </c:marker>
          <c:cat>
            <c:numRef>
              <c:f>cbsa_cd!$B$37:$M$37</c:f>
              <c:numCache>
                <c:formatCode>General</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cbsa_cd!$B$39:$M$39</c:f>
              <c:numCache>
                <c:formatCode>General</c:formatCode>
                <c:ptCount val="12"/>
                <c:pt idx="5">
                  <c:v>3.274734000000003</c:v>
                </c:pt>
                <c:pt idx="6">
                  <c:v>3.350101</c:v>
                </c:pt>
                <c:pt idx="7">
                  <c:v>3.353933</c:v>
                </c:pt>
                <c:pt idx="8">
                  <c:v>3.282326</c:v>
                </c:pt>
                <c:pt idx="9">
                  <c:v>3.314862999999995</c:v>
                </c:pt>
                <c:pt idx="10">
                  <c:v>3.57361</c:v>
                </c:pt>
              </c:numCache>
            </c:numRef>
          </c:val>
          <c:smooth val="0"/>
        </c:ser>
        <c:ser>
          <c:idx val="2"/>
          <c:order val="2"/>
          <c:tx>
            <c:strRef>
              <c:f>cbsa_cd!$A$40</c:f>
              <c:strCache>
                <c:ptCount val="1"/>
                <c:pt idx="0">
                  <c:v>NY</c:v>
                </c:pt>
              </c:strCache>
            </c:strRef>
          </c:tx>
          <c:spPr>
            <a:ln w="38100"/>
          </c:spPr>
          <c:marker>
            <c:symbol val="none"/>
          </c:marker>
          <c:cat>
            <c:numRef>
              <c:f>cbsa_cd!$B$37:$M$37</c:f>
              <c:numCache>
                <c:formatCode>General</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cbsa_cd!$B$40:$M$40</c:f>
              <c:numCache>
                <c:formatCode>General</c:formatCode>
                <c:ptCount val="12"/>
                <c:pt idx="0">
                  <c:v>5.031624000000003</c:v>
                </c:pt>
                <c:pt idx="1">
                  <c:v>5.987794</c:v>
                </c:pt>
                <c:pt idx="2">
                  <c:v>6.153607</c:v>
                </c:pt>
                <c:pt idx="3">
                  <c:v>8.528845</c:v>
                </c:pt>
                <c:pt idx="4">
                  <c:v>6.380528</c:v>
                </c:pt>
                <c:pt idx="5">
                  <c:v>6.827261</c:v>
                </c:pt>
                <c:pt idx="6">
                  <c:v>6.277098</c:v>
                </c:pt>
                <c:pt idx="7">
                  <c:v>7.721631</c:v>
                </c:pt>
                <c:pt idx="8">
                  <c:v>6.373859</c:v>
                </c:pt>
                <c:pt idx="9">
                  <c:v>7.660033999999994</c:v>
                </c:pt>
                <c:pt idx="10">
                  <c:v>7.647951999999992</c:v>
                </c:pt>
                <c:pt idx="11">
                  <c:v>7.776613000000006</c:v>
                </c:pt>
              </c:numCache>
            </c:numRef>
          </c:val>
          <c:smooth val="0"/>
        </c:ser>
        <c:ser>
          <c:idx val="3"/>
          <c:order val="3"/>
          <c:tx>
            <c:strRef>
              <c:f>cbsa_cd!$A$41</c:f>
              <c:strCache>
                <c:ptCount val="1"/>
                <c:pt idx="0">
                  <c:v>WA</c:v>
                </c:pt>
              </c:strCache>
            </c:strRef>
          </c:tx>
          <c:spPr>
            <a:ln w="38100">
              <a:solidFill>
                <a:srgbClr val="FFC000"/>
              </a:solidFill>
            </a:ln>
          </c:spPr>
          <c:marker>
            <c:symbol val="none"/>
          </c:marker>
          <c:cat>
            <c:numRef>
              <c:f>cbsa_cd!$B$37:$M$37</c:f>
              <c:numCache>
                <c:formatCode>General</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cbsa_cd!$B$41:$M$41</c:f>
              <c:numCache>
                <c:formatCode>General</c:formatCode>
                <c:ptCount val="12"/>
                <c:pt idx="0">
                  <c:v>9.697751</c:v>
                </c:pt>
                <c:pt idx="1">
                  <c:v>9.417395000000001</c:v>
                </c:pt>
                <c:pt idx="2">
                  <c:v>9.457045</c:v>
                </c:pt>
                <c:pt idx="3">
                  <c:v>8.533975</c:v>
                </c:pt>
                <c:pt idx="4">
                  <c:v>8.191413000000001</c:v>
                </c:pt>
                <c:pt idx="5">
                  <c:v>8.337519</c:v>
                </c:pt>
                <c:pt idx="6">
                  <c:v>7.810073999999997</c:v>
                </c:pt>
                <c:pt idx="7">
                  <c:v>9.12528</c:v>
                </c:pt>
                <c:pt idx="8">
                  <c:v>8.143294</c:v>
                </c:pt>
                <c:pt idx="9">
                  <c:v>9.901909</c:v>
                </c:pt>
                <c:pt idx="10">
                  <c:v>10.50157</c:v>
                </c:pt>
                <c:pt idx="11">
                  <c:v>9.370382000000004</c:v>
                </c:pt>
              </c:numCache>
            </c:numRef>
          </c:val>
          <c:smooth val="0"/>
        </c:ser>
        <c:ser>
          <c:idx val="4"/>
          <c:order val="4"/>
          <c:tx>
            <c:strRef>
              <c:f>cbsa_cd!$A$42</c:f>
              <c:strCache>
                <c:ptCount val="1"/>
                <c:pt idx="0">
                  <c:v>Combined</c:v>
                </c:pt>
              </c:strCache>
            </c:strRef>
          </c:tx>
          <c:spPr>
            <a:ln w="38100">
              <a:solidFill>
                <a:sysClr val="windowText" lastClr="000000"/>
              </a:solidFill>
              <a:prstDash val="dash"/>
            </a:ln>
          </c:spPr>
          <c:marker>
            <c:symbol val="none"/>
          </c:marker>
          <c:cat>
            <c:numRef>
              <c:f>cbsa_cd!$B$37:$M$37</c:f>
              <c:numCache>
                <c:formatCode>General</c:formatCode>
                <c:ptCount val="1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numCache>
            </c:numRef>
          </c:cat>
          <c:val>
            <c:numRef>
              <c:f>cbsa_cd!$B$42:$M$42</c:f>
              <c:numCache>
                <c:formatCode>General</c:formatCode>
                <c:ptCount val="12"/>
                <c:pt idx="0">
                  <c:v>7.094540999999995</c:v>
                </c:pt>
                <c:pt idx="1">
                  <c:v>7.286918</c:v>
                </c:pt>
                <c:pt idx="2">
                  <c:v>7.355302</c:v>
                </c:pt>
                <c:pt idx="3">
                  <c:v>7.828211999999994</c:v>
                </c:pt>
                <c:pt idx="4">
                  <c:v>7.000339</c:v>
                </c:pt>
                <c:pt idx="5">
                  <c:v>5.335030999999994</c:v>
                </c:pt>
                <c:pt idx="6">
                  <c:v>5.120401999999995</c:v>
                </c:pt>
                <c:pt idx="7">
                  <c:v>5.549924</c:v>
                </c:pt>
                <c:pt idx="8">
                  <c:v>5.012294999999996</c:v>
                </c:pt>
                <c:pt idx="9">
                  <c:v>6.066743</c:v>
                </c:pt>
                <c:pt idx="10">
                  <c:v>5.756176</c:v>
                </c:pt>
                <c:pt idx="11">
                  <c:v>6.943881</c:v>
                </c:pt>
              </c:numCache>
            </c:numRef>
          </c:val>
          <c:smooth val="0"/>
        </c:ser>
        <c:dLbls>
          <c:showLegendKey val="0"/>
          <c:showVal val="0"/>
          <c:showCatName val="0"/>
          <c:showSerName val="0"/>
          <c:showPercent val="0"/>
          <c:showBubbleSize val="0"/>
        </c:dLbls>
        <c:marker val="1"/>
        <c:smooth val="0"/>
        <c:axId val="2134408568"/>
        <c:axId val="2134411624"/>
      </c:lineChart>
      <c:catAx>
        <c:axId val="2134408568"/>
        <c:scaling>
          <c:orientation val="minMax"/>
        </c:scaling>
        <c:delete val="0"/>
        <c:axPos val="b"/>
        <c:numFmt formatCode="General" sourceLinked="1"/>
        <c:majorTickMark val="out"/>
        <c:minorTickMark val="none"/>
        <c:tickLblPos val="nextTo"/>
        <c:crossAx val="2134411624"/>
        <c:crosses val="autoZero"/>
        <c:auto val="1"/>
        <c:lblAlgn val="ctr"/>
        <c:lblOffset val="100"/>
        <c:noMultiLvlLbl val="0"/>
      </c:catAx>
      <c:valAx>
        <c:axId val="2134411624"/>
        <c:scaling>
          <c:orientation val="minMax"/>
          <c:max val="16.0"/>
        </c:scaling>
        <c:delete val="0"/>
        <c:axPos val="l"/>
        <c:majorGridlines/>
        <c:numFmt formatCode="General" sourceLinked="1"/>
        <c:majorTickMark val="out"/>
        <c:minorTickMark val="none"/>
        <c:tickLblPos val="nextTo"/>
        <c:crossAx val="2134408568"/>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LHJ Total</a:t>
            </a:r>
            <a:r>
              <a:rPr lang="en-US" baseline="0" dirty="0" smtClean="0"/>
              <a:t> </a:t>
            </a:r>
            <a:r>
              <a:rPr lang="en-US" i="1" baseline="0" dirty="0" smtClean="0"/>
              <a:t>Environmental Health </a:t>
            </a:r>
            <a:r>
              <a:rPr lang="en-US" baseline="0" dirty="0" smtClean="0"/>
              <a:t>Expenditures </a:t>
            </a:r>
            <a:r>
              <a:rPr lang="en-US" baseline="0" dirty="0"/>
              <a:t>by </a:t>
            </a:r>
            <a:r>
              <a:rPr lang="en-US" baseline="0" dirty="0" smtClean="0"/>
              <a:t>Service</a:t>
            </a:r>
            <a:endParaRPr lang="en-US" dirty="0"/>
          </a:p>
        </c:rich>
      </c:tx>
      <c:overlay val="0"/>
    </c:title>
    <c:autoTitleDeleted val="0"/>
    <c:plotArea>
      <c:layout/>
      <c:barChart>
        <c:barDir val="col"/>
        <c:grouping val="stacked"/>
        <c:varyColors val="0"/>
        <c:ser>
          <c:idx val="0"/>
          <c:order val="0"/>
          <c:tx>
            <c:strRef>
              <c:f>'WA_EH_00-11_m_Anal'!$B$151</c:f>
              <c:strCache>
                <c:ptCount val="1"/>
                <c:pt idx="0">
                  <c:v>Drinking water</c:v>
                </c:pt>
              </c:strCache>
            </c:strRef>
          </c:tx>
          <c:invertIfNegative val="0"/>
          <c:cat>
            <c:multiLvlStrRef>
              <c:f>'WA_EH_00-11_m_Anal'!$C$149:$M$150</c:f>
              <c:multiLvlStrCache>
                <c:ptCount val="11"/>
                <c:lvl>
                  <c:pt idx="0">
                    <c:v>2000</c:v>
                  </c:pt>
                  <c:pt idx="1">
                    <c:v>2001</c:v>
                  </c:pt>
                  <c:pt idx="2">
                    <c:v>2002</c:v>
                  </c:pt>
                  <c:pt idx="3">
                    <c:v>2003</c:v>
                  </c:pt>
                  <c:pt idx="4">
                    <c:v>2004</c:v>
                  </c:pt>
                  <c:pt idx="5">
                    <c:v>2005</c:v>
                  </c:pt>
                  <c:pt idx="6">
                    <c:v>2006</c:v>
                  </c:pt>
                  <c:pt idx="7">
                    <c:v>2007</c:v>
                  </c:pt>
                  <c:pt idx="8">
                    <c:v>2008</c:v>
                  </c:pt>
                  <c:pt idx="9">
                    <c:v>2009</c:v>
                  </c:pt>
                  <c:pt idx="10">
                    <c:v>2010</c:v>
                  </c:pt>
                </c:lvl>
                <c:lvl>
                  <c:pt idx="0">
                    <c:v>Year</c:v>
                  </c:pt>
                </c:lvl>
              </c:multiLvlStrCache>
            </c:multiLvlStrRef>
          </c:cat>
          <c:val>
            <c:numRef>
              <c:f>'WA_EH_00-11_m_Anal'!$C$151:$M$151</c:f>
              <c:numCache>
                <c:formatCode>General</c:formatCode>
                <c:ptCount val="11"/>
                <c:pt idx="0">
                  <c:v>3.386524E6</c:v>
                </c:pt>
                <c:pt idx="1">
                  <c:v>3.894684E6</c:v>
                </c:pt>
                <c:pt idx="2">
                  <c:v>4.547503E6</c:v>
                </c:pt>
                <c:pt idx="3">
                  <c:v>4.187751E6</c:v>
                </c:pt>
                <c:pt idx="4">
                  <c:v>4.569661E6</c:v>
                </c:pt>
                <c:pt idx="5">
                  <c:v>4.410729E6</c:v>
                </c:pt>
                <c:pt idx="6">
                  <c:v>4.724926E6</c:v>
                </c:pt>
                <c:pt idx="7">
                  <c:v>4.802782E6</c:v>
                </c:pt>
                <c:pt idx="8">
                  <c:v>4.358874E6</c:v>
                </c:pt>
                <c:pt idx="9">
                  <c:v>3.467741E6</c:v>
                </c:pt>
                <c:pt idx="10">
                  <c:v>2.946498E6</c:v>
                </c:pt>
              </c:numCache>
            </c:numRef>
          </c:val>
        </c:ser>
        <c:ser>
          <c:idx val="1"/>
          <c:order val="1"/>
          <c:tx>
            <c:strRef>
              <c:f>'WA_EH_00-11_m_Anal'!$B$152</c:f>
              <c:strCache>
                <c:ptCount val="1"/>
                <c:pt idx="0">
                  <c:v>Solid &amp; Haz waste</c:v>
                </c:pt>
              </c:strCache>
            </c:strRef>
          </c:tx>
          <c:invertIfNegative val="0"/>
          <c:cat>
            <c:multiLvlStrRef>
              <c:f>'WA_EH_00-11_m_Anal'!$C$149:$M$150</c:f>
              <c:multiLvlStrCache>
                <c:ptCount val="11"/>
                <c:lvl>
                  <c:pt idx="0">
                    <c:v>2000</c:v>
                  </c:pt>
                  <c:pt idx="1">
                    <c:v>2001</c:v>
                  </c:pt>
                  <c:pt idx="2">
                    <c:v>2002</c:v>
                  </c:pt>
                  <c:pt idx="3">
                    <c:v>2003</c:v>
                  </c:pt>
                  <c:pt idx="4">
                    <c:v>2004</c:v>
                  </c:pt>
                  <c:pt idx="5">
                    <c:v>2005</c:v>
                  </c:pt>
                  <c:pt idx="6">
                    <c:v>2006</c:v>
                  </c:pt>
                  <c:pt idx="7">
                    <c:v>2007</c:v>
                  </c:pt>
                  <c:pt idx="8">
                    <c:v>2008</c:v>
                  </c:pt>
                  <c:pt idx="9">
                    <c:v>2009</c:v>
                  </c:pt>
                  <c:pt idx="10">
                    <c:v>2010</c:v>
                  </c:pt>
                </c:lvl>
                <c:lvl>
                  <c:pt idx="0">
                    <c:v>Year</c:v>
                  </c:pt>
                </c:lvl>
              </c:multiLvlStrCache>
            </c:multiLvlStrRef>
          </c:cat>
          <c:val>
            <c:numRef>
              <c:f>'WA_EH_00-11_m_Anal'!$C$152:$M$152</c:f>
              <c:numCache>
                <c:formatCode>General</c:formatCode>
                <c:ptCount val="11"/>
                <c:pt idx="0">
                  <c:v>6.173444E6</c:v>
                </c:pt>
                <c:pt idx="1">
                  <c:v>6.981448E6</c:v>
                </c:pt>
                <c:pt idx="2">
                  <c:v>7.468934E6</c:v>
                </c:pt>
                <c:pt idx="3">
                  <c:v>8.14067E6</c:v>
                </c:pt>
                <c:pt idx="4">
                  <c:v>8.261072E6</c:v>
                </c:pt>
                <c:pt idx="5">
                  <c:v>8.214337E6</c:v>
                </c:pt>
                <c:pt idx="6">
                  <c:v>8.447393E6</c:v>
                </c:pt>
                <c:pt idx="7">
                  <c:v>8.761457E6</c:v>
                </c:pt>
                <c:pt idx="8" formatCode="0.00E+00">
                  <c:v>1.0E7</c:v>
                </c:pt>
                <c:pt idx="9" formatCode="0.00E+00">
                  <c:v>1.04E7</c:v>
                </c:pt>
                <c:pt idx="10">
                  <c:v>9.499599E6</c:v>
                </c:pt>
              </c:numCache>
            </c:numRef>
          </c:val>
        </c:ser>
        <c:ser>
          <c:idx val="2"/>
          <c:order val="2"/>
          <c:tx>
            <c:strRef>
              <c:f>'WA_EH_00-11_m_Anal'!$B$153</c:f>
              <c:strCache>
                <c:ptCount val="1"/>
                <c:pt idx="0">
                  <c:v>OSS &amp; Land Development</c:v>
                </c:pt>
              </c:strCache>
            </c:strRef>
          </c:tx>
          <c:invertIfNegative val="0"/>
          <c:cat>
            <c:multiLvlStrRef>
              <c:f>'WA_EH_00-11_m_Anal'!$C$149:$M$150</c:f>
              <c:multiLvlStrCache>
                <c:ptCount val="11"/>
                <c:lvl>
                  <c:pt idx="0">
                    <c:v>2000</c:v>
                  </c:pt>
                  <c:pt idx="1">
                    <c:v>2001</c:v>
                  </c:pt>
                  <c:pt idx="2">
                    <c:v>2002</c:v>
                  </c:pt>
                  <c:pt idx="3">
                    <c:v>2003</c:v>
                  </c:pt>
                  <c:pt idx="4">
                    <c:v>2004</c:v>
                  </c:pt>
                  <c:pt idx="5">
                    <c:v>2005</c:v>
                  </c:pt>
                  <c:pt idx="6">
                    <c:v>2006</c:v>
                  </c:pt>
                  <c:pt idx="7">
                    <c:v>2007</c:v>
                  </c:pt>
                  <c:pt idx="8">
                    <c:v>2008</c:v>
                  </c:pt>
                  <c:pt idx="9">
                    <c:v>2009</c:v>
                  </c:pt>
                  <c:pt idx="10">
                    <c:v>2010</c:v>
                  </c:pt>
                </c:lvl>
                <c:lvl>
                  <c:pt idx="0">
                    <c:v>Year</c:v>
                  </c:pt>
                </c:lvl>
              </c:multiLvlStrCache>
            </c:multiLvlStrRef>
          </c:cat>
          <c:val>
            <c:numRef>
              <c:f>'WA_EH_00-11_m_Anal'!$C$153:$M$153</c:f>
              <c:numCache>
                <c:formatCode>0.00E+00</c:formatCode>
                <c:ptCount val="11"/>
                <c:pt idx="0">
                  <c:v>1.12E7</c:v>
                </c:pt>
                <c:pt idx="1">
                  <c:v>1.1E7</c:v>
                </c:pt>
                <c:pt idx="2">
                  <c:v>1.08E7</c:v>
                </c:pt>
                <c:pt idx="3">
                  <c:v>1.05E7</c:v>
                </c:pt>
                <c:pt idx="4">
                  <c:v>1.2E7</c:v>
                </c:pt>
                <c:pt idx="5">
                  <c:v>1.47E7</c:v>
                </c:pt>
                <c:pt idx="6">
                  <c:v>1.67E7</c:v>
                </c:pt>
                <c:pt idx="7">
                  <c:v>1.79E7</c:v>
                </c:pt>
                <c:pt idx="8">
                  <c:v>1.77E7</c:v>
                </c:pt>
                <c:pt idx="9">
                  <c:v>1.43E7</c:v>
                </c:pt>
                <c:pt idx="10">
                  <c:v>1.33E7</c:v>
                </c:pt>
              </c:numCache>
            </c:numRef>
          </c:val>
        </c:ser>
        <c:ser>
          <c:idx val="3"/>
          <c:order val="3"/>
          <c:tx>
            <c:strRef>
              <c:f>'WA_EH_00-11_m_Anal'!$B$154</c:f>
              <c:strCache>
                <c:ptCount val="1"/>
                <c:pt idx="0">
                  <c:v>Vector</c:v>
                </c:pt>
              </c:strCache>
            </c:strRef>
          </c:tx>
          <c:invertIfNegative val="0"/>
          <c:cat>
            <c:multiLvlStrRef>
              <c:f>'WA_EH_00-11_m_Anal'!$C$149:$M$150</c:f>
              <c:multiLvlStrCache>
                <c:ptCount val="11"/>
                <c:lvl>
                  <c:pt idx="0">
                    <c:v>2000</c:v>
                  </c:pt>
                  <c:pt idx="1">
                    <c:v>2001</c:v>
                  </c:pt>
                  <c:pt idx="2">
                    <c:v>2002</c:v>
                  </c:pt>
                  <c:pt idx="3">
                    <c:v>2003</c:v>
                  </c:pt>
                  <c:pt idx="4">
                    <c:v>2004</c:v>
                  </c:pt>
                  <c:pt idx="5">
                    <c:v>2005</c:v>
                  </c:pt>
                  <c:pt idx="6">
                    <c:v>2006</c:v>
                  </c:pt>
                  <c:pt idx="7">
                    <c:v>2007</c:v>
                  </c:pt>
                  <c:pt idx="8">
                    <c:v>2008</c:v>
                  </c:pt>
                  <c:pt idx="9">
                    <c:v>2009</c:v>
                  </c:pt>
                  <c:pt idx="10">
                    <c:v>2010</c:v>
                  </c:pt>
                </c:lvl>
                <c:lvl>
                  <c:pt idx="0">
                    <c:v>Year</c:v>
                  </c:pt>
                </c:lvl>
              </c:multiLvlStrCache>
            </c:multiLvlStrRef>
          </c:cat>
          <c:val>
            <c:numRef>
              <c:f>'WA_EH_00-11_m_Anal'!$C$154:$M$154</c:f>
              <c:numCache>
                <c:formatCode>General</c:formatCode>
                <c:ptCount val="11"/>
                <c:pt idx="0">
                  <c:v>546236.0</c:v>
                </c:pt>
                <c:pt idx="1">
                  <c:v>652924.0</c:v>
                </c:pt>
                <c:pt idx="2">
                  <c:v>446114.0</c:v>
                </c:pt>
                <c:pt idx="3">
                  <c:v>575761.0</c:v>
                </c:pt>
                <c:pt idx="4">
                  <c:v>740823.0</c:v>
                </c:pt>
                <c:pt idx="5">
                  <c:v>804749.0</c:v>
                </c:pt>
                <c:pt idx="6">
                  <c:v>1.269234E6</c:v>
                </c:pt>
                <c:pt idx="7">
                  <c:v>1.087161E6</c:v>
                </c:pt>
                <c:pt idx="8">
                  <c:v>1.288663E6</c:v>
                </c:pt>
                <c:pt idx="9">
                  <c:v>1.053948E6</c:v>
                </c:pt>
                <c:pt idx="10">
                  <c:v>958337.0</c:v>
                </c:pt>
              </c:numCache>
            </c:numRef>
          </c:val>
        </c:ser>
        <c:ser>
          <c:idx val="4"/>
          <c:order val="4"/>
          <c:tx>
            <c:strRef>
              <c:f>'WA_EH_00-11_m_Anal'!$B$155</c:f>
              <c:strCache>
                <c:ptCount val="1"/>
                <c:pt idx="0">
                  <c:v>Food</c:v>
                </c:pt>
              </c:strCache>
            </c:strRef>
          </c:tx>
          <c:spPr>
            <a:solidFill>
              <a:srgbClr val="92D050"/>
            </a:solidFill>
          </c:spPr>
          <c:invertIfNegative val="0"/>
          <c:cat>
            <c:multiLvlStrRef>
              <c:f>'WA_EH_00-11_m_Anal'!$C$149:$M$150</c:f>
              <c:multiLvlStrCache>
                <c:ptCount val="11"/>
                <c:lvl>
                  <c:pt idx="0">
                    <c:v>2000</c:v>
                  </c:pt>
                  <c:pt idx="1">
                    <c:v>2001</c:v>
                  </c:pt>
                  <c:pt idx="2">
                    <c:v>2002</c:v>
                  </c:pt>
                  <c:pt idx="3">
                    <c:v>2003</c:v>
                  </c:pt>
                  <c:pt idx="4">
                    <c:v>2004</c:v>
                  </c:pt>
                  <c:pt idx="5">
                    <c:v>2005</c:v>
                  </c:pt>
                  <c:pt idx="6">
                    <c:v>2006</c:v>
                  </c:pt>
                  <c:pt idx="7">
                    <c:v>2007</c:v>
                  </c:pt>
                  <c:pt idx="8">
                    <c:v>2008</c:v>
                  </c:pt>
                  <c:pt idx="9">
                    <c:v>2009</c:v>
                  </c:pt>
                  <c:pt idx="10">
                    <c:v>2010</c:v>
                  </c:pt>
                </c:lvl>
                <c:lvl>
                  <c:pt idx="0">
                    <c:v>Year</c:v>
                  </c:pt>
                </c:lvl>
              </c:multiLvlStrCache>
            </c:multiLvlStrRef>
          </c:cat>
          <c:val>
            <c:numRef>
              <c:f>'WA_EH_00-11_m_Anal'!$C$155:$M$155</c:f>
              <c:numCache>
                <c:formatCode>0.00E+00</c:formatCode>
                <c:ptCount val="11"/>
                <c:pt idx="0">
                  <c:v>1.25E7</c:v>
                </c:pt>
                <c:pt idx="1">
                  <c:v>1.27E7</c:v>
                </c:pt>
                <c:pt idx="2">
                  <c:v>1.35E7</c:v>
                </c:pt>
                <c:pt idx="3">
                  <c:v>1.38E7</c:v>
                </c:pt>
                <c:pt idx="4">
                  <c:v>1.48E7</c:v>
                </c:pt>
                <c:pt idx="5">
                  <c:v>1.61E7</c:v>
                </c:pt>
                <c:pt idx="6">
                  <c:v>1.76E7</c:v>
                </c:pt>
                <c:pt idx="7">
                  <c:v>1.93E7</c:v>
                </c:pt>
                <c:pt idx="8">
                  <c:v>2.05E7</c:v>
                </c:pt>
                <c:pt idx="9">
                  <c:v>2.14E7</c:v>
                </c:pt>
                <c:pt idx="10">
                  <c:v>2.18E7</c:v>
                </c:pt>
              </c:numCache>
            </c:numRef>
          </c:val>
        </c:ser>
        <c:ser>
          <c:idx val="5"/>
          <c:order val="5"/>
          <c:tx>
            <c:strRef>
              <c:f>'WA_EH_00-11_m_Anal'!$B$156</c:f>
              <c:strCache>
                <c:ptCount val="1"/>
                <c:pt idx="0">
                  <c:v>Chem &amp; Physical</c:v>
                </c:pt>
              </c:strCache>
            </c:strRef>
          </c:tx>
          <c:invertIfNegative val="0"/>
          <c:cat>
            <c:multiLvlStrRef>
              <c:f>'WA_EH_00-11_m_Anal'!$C$149:$M$150</c:f>
              <c:multiLvlStrCache>
                <c:ptCount val="11"/>
                <c:lvl>
                  <c:pt idx="0">
                    <c:v>2000</c:v>
                  </c:pt>
                  <c:pt idx="1">
                    <c:v>2001</c:v>
                  </c:pt>
                  <c:pt idx="2">
                    <c:v>2002</c:v>
                  </c:pt>
                  <c:pt idx="3">
                    <c:v>2003</c:v>
                  </c:pt>
                  <c:pt idx="4">
                    <c:v>2004</c:v>
                  </c:pt>
                  <c:pt idx="5">
                    <c:v>2005</c:v>
                  </c:pt>
                  <c:pt idx="6">
                    <c:v>2006</c:v>
                  </c:pt>
                  <c:pt idx="7">
                    <c:v>2007</c:v>
                  </c:pt>
                  <c:pt idx="8">
                    <c:v>2008</c:v>
                  </c:pt>
                  <c:pt idx="9">
                    <c:v>2009</c:v>
                  </c:pt>
                  <c:pt idx="10">
                    <c:v>2010</c:v>
                  </c:pt>
                </c:lvl>
                <c:lvl>
                  <c:pt idx="0">
                    <c:v>Year</c:v>
                  </c:pt>
                </c:lvl>
              </c:multiLvlStrCache>
            </c:multiLvlStrRef>
          </c:cat>
          <c:val>
            <c:numRef>
              <c:f>'WA_EH_00-11_m_Anal'!$C$156:$M$156</c:f>
              <c:numCache>
                <c:formatCode>General</c:formatCode>
                <c:ptCount val="11"/>
                <c:pt idx="0">
                  <c:v>3.309472E6</c:v>
                </c:pt>
                <c:pt idx="1">
                  <c:v>4.474321E6</c:v>
                </c:pt>
                <c:pt idx="2">
                  <c:v>3.864339E6</c:v>
                </c:pt>
                <c:pt idx="3">
                  <c:v>3.625131E6</c:v>
                </c:pt>
                <c:pt idx="4">
                  <c:v>3.880444E6</c:v>
                </c:pt>
                <c:pt idx="5">
                  <c:v>3.911542E6</c:v>
                </c:pt>
                <c:pt idx="6">
                  <c:v>4.078801E6</c:v>
                </c:pt>
                <c:pt idx="7">
                  <c:v>4.452772E6</c:v>
                </c:pt>
                <c:pt idx="8">
                  <c:v>4.344559E6</c:v>
                </c:pt>
                <c:pt idx="9">
                  <c:v>5.063923E6</c:v>
                </c:pt>
                <c:pt idx="10">
                  <c:v>3.971089E6</c:v>
                </c:pt>
              </c:numCache>
            </c:numRef>
          </c:val>
        </c:ser>
        <c:ser>
          <c:idx val="6"/>
          <c:order val="6"/>
          <c:tx>
            <c:strRef>
              <c:f>'WA_EH_00-11_m_Anal'!$B$157</c:f>
              <c:strCache>
                <c:ptCount val="1"/>
                <c:pt idx="0">
                  <c:v>Living EH</c:v>
                </c:pt>
              </c:strCache>
            </c:strRef>
          </c:tx>
          <c:invertIfNegative val="0"/>
          <c:cat>
            <c:multiLvlStrRef>
              <c:f>'WA_EH_00-11_m_Anal'!$C$149:$M$150</c:f>
              <c:multiLvlStrCache>
                <c:ptCount val="11"/>
                <c:lvl>
                  <c:pt idx="0">
                    <c:v>2000</c:v>
                  </c:pt>
                  <c:pt idx="1">
                    <c:v>2001</c:v>
                  </c:pt>
                  <c:pt idx="2">
                    <c:v>2002</c:v>
                  </c:pt>
                  <c:pt idx="3">
                    <c:v>2003</c:v>
                  </c:pt>
                  <c:pt idx="4">
                    <c:v>2004</c:v>
                  </c:pt>
                  <c:pt idx="5">
                    <c:v>2005</c:v>
                  </c:pt>
                  <c:pt idx="6">
                    <c:v>2006</c:v>
                  </c:pt>
                  <c:pt idx="7">
                    <c:v>2007</c:v>
                  </c:pt>
                  <c:pt idx="8">
                    <c:v>2008</c:v>
                  </c:pt>
                  <c:pt idx="9">
                    <c:v>2009</c:v>
                  </c:pt>
                  <c:pt idx="10">
                    <c:v>2010</c:v>
                  </c:pt>
                </c:lvl>
                <c:lvl>
                  <c:pt idx="0">
                    <c:v>Year</c:v>
                  </c:pt>
                </c:lvl>
              </c:multiLvlStrCache>
            </c:multiLvlStrRef>
          </c:cat>
          <c:val>
            <c:numRef>
              <c:f>'WA_EH_00-11_m_Anal'!$C$157:$M$157</c:f>
              <c:numCache>
                <c:formatCode>General</c:formatCode>
                <c:ptCount val="11"/>
                <c:pt idx="0">
                  <c:v>4.648832E6</c:v>
                </c:pt>
                <c:pt idx="1">
                  <c:v>4.693585E6</c:v>
                </c:pt>
                <c:pt idx="2">
                  <c:v>4.396591E6</c:v>
                </c:pt>
                <c:pt idx="3">
                  <c:v>4.34386E6</c:v>
                </c:pt>
                <c:pt idx="4">
                  <c:v>4.593566E6</c:v>
                </c:pt>
                <c:pt idx="5">
                  <c:v>5.151289E6</c:v>
                </c:pt>
                <c:pt idx="6">
                  <c:v>5.620204E6</c:v>
                </c:pt>
                <c:pt idx="7">
                  <c:v>6.257369E6</c:v>
                </c:pt>
                <c:pt idx="8">
                  <c:v>6.478253E6</c:v>
                </c:pt>
                <c:pt idx="9">
                  <c:v>6.019226E6</c:v>
                </c:pt>
                <c:pt idx="10">
                  <c:v>5.407291E6</c:v>
                </c:pt>
              </c:numCache>
            </c:numRef>
          </c:val>
        </c:ser>
        <c:ser>
          <c:idx val="7"/>
          <c:order val="7"/>
          <c:tx>
            <c:strRef>
              <c:f>'WA_EH_00-11_m_Anal'!$B$158</c:f>
              <c:strCache>
                <c:ptCount val="1"/>
                <c:pt idx="0">
                  <c:v>EH other</c:v>
                </c:pt>
              </c:strCache>
            </c:strRef>
          </c:tx>
          <c:invertIfNegative val="0"/>
          <c:cat>
            <c:multiLvlStrRef>
              <c:f>'WA_EH_00-11_m_Anal'!$C$149:$M$150</c:f>
              <c:multiLvlStrCache>
                <c:ptCount val="11"/>
                <c:lvl>
                  <c:pt idx="0">
                    <c:v>2000</c:v>
                  </c:pt>
                  <c:pt idx="1">
                    <c:v>2001</c:v>
                  </c:pt>
                  <c:pt idx="2">
                    <c:v>2002</c:v>
                  </c:pt>
                  <c:pt idx="3">
                    <c:v>2003</c:v>
                  </c:pt>
                  <c:pt idx="4">
                    <c:v>2004</c:v>
                  </c:pt>
                  <c:pt idx="5">
                    <c:v>2005</c:v>
                  </c:pt>
                  <c:pt idx="6">
                    <c:v>2006</c:v>
                  </c:pt>
                  <c:pt idx="7">
                    <c:v>2007</c:v>
                  </c:pt>
                  <c:pt idx="8">
                    <c:v>2008</c:v>
                  </c:pt>
                  <c:pt idx="9">
                    <c:v>2009</c:v>
                  </c:pt>
                  <c:pt idx="10">
                    <c:v>2010</c:v>
                  </c:pt>
                </c:lvl>
                <c:lvl>
                  <c:pt idx="0">
                    <c:v>Year</c:v>
                  </c:pt>
                </c:lvl>
              </c:multiLvlStrCache>
            </c:multiLvlStrRef>
          </c:cat>
          <c:val>
            <c:numRef>
              <c:f>'WA_EH_00-11_m_Anal'!$C$158:$M$158</c:f>
              <c:numCache>
                <c:formatCode>General</c:formatCode>
                <c:ptCount val="11"/>
                <c:pt idx="0">
                  <c:v>694126.0</c:v>
                </c:pt>
                <c:pt idx="1">
                  <c:v>840927.0</c:v>
                </c:pt>
                <c:pt idx="2">
                  <c:v>846712.0</c:v>
                </c:pt>
                <c:pt idx="3">
                  <c:v>1.266773E6</c:v>
                </c:pt>
                <c:pt idx="4">
                  <c:v>1.111576E6</c:v>
                </c:pt>
                <c:pt idx="5">
                  <c:v>929371.0</c:v>
                </c:pt>
                <c:pt idx="6">
                  <c:v>976519.0</c:v>
                </c:pt>
                <c:pt idx="7">
                  <c:v>1.175322E6</c:v>
                </c:pt>
                <c:pt idx="8">
                  <c:v>1.146857E6</c:v>
                </c:pt>
                <c:pt idx="9">
                  <c:v>1.544747E6</c:v>
                </c:pt>
                <c:pt idx="10">
                  <c:v>1.559312E6</c:v>
                </c:pt>
              </c:numCache>
            </c:numRef>
          </c:val>
        </c:ser>
        <c:ser>
          <c:idx val="8"/>
          <c:order val="8"/>
          <c:tx>
            <c:strRef>
              <c:f>'WA_EH_00-11_m_Anal'!$B$159</c:f>
              <c:strCache>
                <c:ptCount val="1"/>
                <c:pt idx="0">
                  <c:v>Environmental water</c:v>
                </c:pt>
              </c:strCache>
            </c:strRef>
          </c:tx>
          <c:spPr>
            <a:solidFill>
              <a:srgbClr val="FFFF00"/>
            </a:solidFill>
          </c:spPr>
          <c:invertIfNegative val="0"/>
          <c:cat>
            <c:multiLvlStrRef>
              <c:f>'WA_EH_00-11_m_Anal'!$C$149:$M$150</c:f>
              <c:multiLvlStrCache>
                <c:ptCount val="11"/>
                <c:lvl>
                  <c:pt idx="0">
                    <c:v>2000</c:v>
                  </c:pt>
                  <c:pt idx="1">
                    <c:v>2001</c:v>
                  </c:pt>
                  <c:pt idx="2">
                    <c:v>2002</c:v>
                  </c:pt>
                  <c:pt idx="3">
                    <c:v>2003</c:v>
                  </c:pt>
                  <c:pt idx="4">
                    <c:v>2004</c:v>
                  </c:pt>
                  <c:pt idx="5">
                    <c:v>2005</c:v>
                  </c:pt>
                  <c:pt idx="6">
                    <c:v>2006</c:v>
                  </c:pt>
                  <c:pt idx="7">
                    <c:v>2007</c:v>
                  </c:pt>
                  <c:pt idx="8">
                    <c:v>2008</c:v>
                  </c:pt>
                  <c:pt idx="9">
                    <c:v>2009</c:v>
                  </c:pt>
                  <c:pt idx="10">
                    <c:v>2010</c:v>
                  </c:pt>
                </c:lvl>
                <c:lvl>
                  <c:pt idx="0">
                    <c:v>Year</c:v>
                  </c:pt>
                </c:lvl>
              </c:multiLvlStrCache>
            </c:multiLvlStrRef>
          </c:cat>
          <c:val>
            <c:numRef>
              <c:f>'WA_EH_00-11_m_Anal'!$C$159:$M$159</c:f>
              <c:numCache>
                <c:formatCode>General</c:formatCode>
                <c:ptCount val="11"/>
                <c:pt idx="0">
                  <c:v>3.01376E6</c:v>
                </c:pt>
                <c:pt idx="1">
                  <c:v>3.269452E6</c:v>
                </c:pt>
                <c:pt idx="2">
                  <c:v>3.288412E6</c:v>
                </c:pt>
                <c:pt idx="3">
                  <c:v>3.528917E6</c:v>
                </c:pt>
                <c:pt idx="4">
                  <c:v>3.632323E6</c:v>
                </c:pt>
                <c:pt idx="5">
                  <c:v>2.528474E6</c:v>
                </c:pt>
                <c:pt idx="6">
                  <c:v>2.823181E6</c:v>
                </c:pt>
                <c:pt idx="7">
                  <c:v>3.564403E6</c:v>
                </c:pt>
                <c:pt idx="8">
                  <c:v>3.963369E6</c:v>
                </c:pt>
                <c:pt idx="9">
                  <c:v>4.001552E6</c:v>
                </c:pt>
                <c:pt idx="10">
                  <c:v>3.82637E6</c:v>
                </c:pt>
              </c:numCache>
            </c:numRef>
          </c:val>
        </c:ser>
        <c:dLbls>
          <c:showLegendKey val="0"/>
          <c:showVal val="0"/>
          <c:showCatName val="0"/>
          <c:showSerName val="0"/>
          <c:showPercent val="0"/>
          <c:showBubbleSize val="0"/>
        </c:dLbls>
        <c:gapWidth val="150"/>
        <c:overlap val="100"/>
        <c:axId val="2062090520"/>
        <c:axId val="2062093400"/>
      </c:barChart>
      <c:catAx>
        <c:axId val="2062090520"/>
        <c:scaling>
          <c:orientation val="minMax"/>
        </c:scaling>
        <c:delete val="0"/>
        <c:axPos val="b"/>
        <c:numFmt formatCode="General" sourceLinked="0"/>
        <c:majorTickMark val="out"/>
        <c:minorTickMark val="none"/>
        <c:tickLblPos val="nextTo"/>
        <c:crossAx val="2062093400"/>
        <c:crosses val="autoZero"/>
        <c:auto val="1"/>
        <c:lblAlgn val="ctr"/>
        <c:lblOffset val="100"/>
        <c:noMultiLvlLbl val="0"/>
      </c:catAx>
      <c:valAx>
        <c:axId val="2062093400"/>
        <c:scaling>
          <c:orientation val="minMax"/>
        </c:scaling>
        <c:delete val="0"/>
        <c:axPos val="l"/>
        <c:majorGridlines/>
        <c:title>
          <c:tx>
            <c:rich>
              <a:bodyPr rot="-5400000" vert="horz"/>
              <a:lstStyle/>
              <a:p>
                <a:pPr>
                  <a:defRPr/>
                </a:pPr>
                <a:r>
                  <a:rPr lang="en-US" dirty="0"/>
                  <a:t>expenditure </a:t>
                </a:r>
                <a:r>
                  <a:rPr lang="en-US" dirty="0" smtClean="0"/>
                  <a:t>(Inflation adjusted </a:t>
                </a:r>
                <a:r>
                  <a:rPr lang="en-US" dirty="0"/>
                  <a:t>$)</a:t>
                </a:r>
              </a:p>
            </c:rich>
          </c:tx>
          <c:overlay val="0"/>
        </c:title>
        <c:numFmt formatCode="General" sourceLinked="1"/>
        <c:majorTickMark val="out"/>
        <c:minorTickMark val="none"/>
        <c:tickLblPos val="nextTo"/>
        <c:crossAx val="2062090520"/>
        <c:crosses val="autoZero"/>
        <c:crossBetween val="between"/>
        <c:minorUnit val="2.0E6"/>
        <c:dispUnits>
          <c:builtInUnit val="millions"/>
          <c:dispUnitsLbl/>
        </c:dispUnits>
      </c:valAx>
    </c:plotArea>
    <c:legend>
      <c:legendPos val="r"/>
      <c:overlay val="0"/>
    </c:legend>
    <c:plotVisOnly val="1"/>
    <c:dispBlanksAs val="gap"/>
    <c:showDLblsOverMax val="0"/>
  </c:chart>
  <c:spPr>
    <a:ln>
      <a:solidFill>
        <a:schemeClr val="accent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'Sheet4 (2)'!$B$16</c:f>
              <c:strCache>
                <c:ptCount val="1"/>
                <c:pt idx="0">
                  <c:v>Federal</c:v>
                </c:pt>
              </c:strCache>
            </c:strRef>
          </c:tx>
          <c:spPr>
            <a:solidFill>
              <a:srgbClr val="FF6600"/>
            </a:solidFill>
          </c:spPr>
          <c:invertIfNegative val="0"/>
          <c:cat>
            <c:strRef>
              <c:f>'Sheet4 (2)'!$A$17:$A$20</c:f>
              <c:strCache>
                <c:ptCount val="4"/>
                <c:pt idx="0">
                  <c:v>1993</c:v>
                </c:pt>
                <c:pt idx="1">
                  <c:v>1999</c:v>
                </c:pt>
                <c:pt idx="2">
                  <c:v>2005</c:v>
                </c:pt>
                <c:pt idx="3">
                  <c:v>2011</c:v>
                </c:pt>
              </c:strCache>
            </c:strRef>
          </c:cat>
          <c:val>
            <c:numRef>
              <c:f>'Sheet4 (2)'!$B$17:$B$20</c:f>
              <c:numCache>
                <c:formatCode>General</c:formatCode>
                <c:ptCount val="4"/>
                <c:pt idx="0">
                  <c:v>23.0</c:v>
                </c:pt>
                <c:pt idx="1">
                  <c:v>36.3</c:v>
                </c:pt>
                <c:pt idx="2">
                  <c:v>49.2</c:v>
                </c:pt>
                <c:pt idx="3">
                  <c:v>47.9</c:v>
                </c:pt>
              </c:numCache>
            </c:numRef>
          </c:val>
        </c:ser>
        <c:ser>
          <c:idx val="1"/>
          <c:order val="1"/>
          <c:tx>
            <c:strRef>
              <c:f>'Sheet4 (2)'!$C$16</c:f>
              <c:strCache>
                <c:ptCount val="1"/>
                <c:pt idx="0">
                  <c:v>State</c:v>
                </c:pt>
              </c:strCache>
            </c:strRef>
          </c:tx>
          <c:spPr>
            <a:solidFill>
              <a:srgbClr val="006BBC"/>
            </a:solidFill>
          </c:spPr>
          <c:invertIfNegative val="0"/>
          <c:cat>
            <c:strRef>
              <c:f>'Sheet4 (2)'!$A$17:$A$20</c:f>
              <c:strCache>
                <c:ptCount val="4"/>
                <c:pt idx="0">
                  <c:v>1993</c:v>
                </c:pt>
                <c:pt idx="1">
                  <c:v>1999</c:v>
                </c:pt>
                <c:pt idx="2">
                  <c:v>2005</c:v>
                </c:pt>
                <c:pt idx="3">
                  <c:v>2011</c:v>
                </c:pt>
              </c:strCache>
            </c:strRef>
          </c:cat>
          <c:val>
            <c:numRef>
              <c:f>'Sheet4 (2)'!$C$17:$C$20</c:f>
              <c:numCache>
                <c:formatCode>General</c:formatCode>
                <c:ptCount val="4"/>
                <c:pt idx="0">
                  <c:v>9.9</c:v>
                </c:pt>
                <c:pt idx="1">
                  <c:v>11.1</c:v>
                </c:pt>
                <c:pt idx="2">
                  <c:v>13.4</c:v>
                </c:pt>
                <c:pt idx="3">
                  <c:v>10.6</c:v>
                </c:pt>
              </c:numCache>
            </c:numRef>
          </c:val>
        </c:ser>
        <c:ser>
          <c:idx val="2"/>
          <c:order val="2"/>
          <c:tx>
            <c:strRef>
              <c:f>'Sheet4 (2)'!$D$16</c:f>
              <c:strCache>
                <c:ptCount val="1"/>
                <c:pt idx="0">
                  <c:v>Local</c:v>
                </c:pt>
              </c:strCache>
            </c:strRef>
          </c:tx>
          <c:spPr>
            <a:solidFill>
              <a:srgbClr val="3DB54A"/>
            </a:solidFill>
          </c:spPr>
          <c:invertIfNegative val="0"/>
          <c:cat>
            <c:strRef>
              <c:f>'Sheet4 (2)'!$A$17:$A$20</c:f>
              <c:strCache>
                <c:ptCount val="4"/>
                <c:pt idx="0">
                  <c:v>1993</c:v>
                </c:pt>
                <c:pt idx="1">
                  <c:v>1999</c:v>
                </c:pt>
                <c:pt idx="2">
                  <c:v>2005</c:v>
                </c:pt>
                <c:pt idx="3">
                  <c:v>2011</c:v>
                </c:pt>
              </c:strCache>
            </c:strRef>
          </c:cat>
          <c:val>
            <c:numRef>
              <c:f>'Sheet4 (2)'!$D$17:$D$20</c:f>
              <c:numCache>
                <c:formatCode>General</c:formatCode>
                <c:ptCount val="4"/>
                <c:pt idx="0">
                  <c:v>67.10000000000001</c:v>
                </c:pt>
                <c:pt idx="1">
                  <c:v>52.6</c:v>
                </c:pt>
                <c:pt idx="2">
                  <c:v>37.4</c:v>
                </c:pt>
                <c:pt idx="3">
                  <c:v>41.5</c:v>
                </c:pt>
              </c:numCache>
            </c:numRef>
          </c:val>
        </c:ser>
        <c:dLbls>
          <c:showLegendKey val="0"/>
          <c:showVal val="0"/>
          <c:showCatName val="0"/>
          <c:showSerName val="0"/>
          <c:showPercent val="0"/>
          <c:showBubbleSize val="0"/>
        </c:dLbls>
        <c:gapWidth val="150"/>
        <c:overlap val="100"/>
        <c:axId val="2062148808"/>
        <c:axId val="2036710584"/>
      </c:barChart>
      <c:catAx>
        <c:axId val="2062148808"/>
        <c:scaling>
          <c:orientation val="minMax"/>
        </c:scaling>
        <c:delete val="0"/>
        <c:axPos val="b"/>
        <c:numFmt formatCode="General" sourceLinked="0"/>
        <c:majorTickMark val="out"/>
        <c:minorTickMark val="none"/>
        <c:tickLblPos val="nextTo"/>
        <c:crossAx val="2036710584"/>
        <c:crosses val="autoZero"/>
        <c:auto val="1"/>
        <c:lblAlgn val="ctr"/>
        <c:lblOffset val="100"/>
        <c:noMultiLvlLbl val="0"/>
      </c:catAx>
      <c:valAx>
        <c:axId val="2036710584"/>
        <c:scaling>
          <c:orientation val="minMax"/>
        </c:scaling>
        <c:delete val="0"/>
        <c:axPos val="l"/>
        <c:majorGridlines/>
        <c:numFmt formatCode="0%" sourceLinked="1"/>
        <c:majorTickMark val="out"/>
        <c:minorTickMark val="none"/>
        <c:tickLblPos val="nextTo"/>
        <c:crossAx val="2062148808"/>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'Sheet4 (2)'!$B$21</c:f>
              <c:strCache>
                <c:ptCount val="1"/>
                <c:pt idx="0">
                  <c:v>Federal</c:v>
                </c:pt>
              </c:strCache>
            </c:strRef>
          </c:tx>
          <c:spPr>
            <a:solidFill>
              <a:srgbClr val="FF6600"/>
            </a:solidFill>
          </c:spPr>
          <c:invertIfNegative val="0"/>
          <c:cat>
            <c:strRef>
              <c:f>'Sheet4 (2)'!$A$22:$A$25</c:f>
              <c:strCache>
                <c:ptCount val="4"/>
                <c:pt idx="0">
                  <c:v>1993</c:v>
                </c:pt>
                <c:pt idx="1">
                  <c:v>1999</c:v>
                </c:pt>
                <c:pt idx="2">
                  <c:v>2005</c:v>
                </c:pt>
                <c:pt idx="3">
                  <c:v>2011</c:v>
                </c:pt>
              </c:strCache>
            </c:strRef>
          </c:cat>
          <c:val>
            <c:numRef>
              <c:f>'Sheet4 (2)'!$B$22:$B$25</c:f>
              <c:numCache>
                <c:formatCode>General</c:formatCode>
                <c:ptCount val="4"/>
                <c:pt idx="0">
                  <c:v>22.1</c:v>
                </c:pt>
                <c:pt idx="1">
                  <c:v>25.1</c:v>
                </c:pt>
                <c:pt idx="2">
                  <c:v>29.1</c:v>
                </c:pt>
                <c:pt idx="3">
                  <c:v>28.7</c:v>
                </c:pt>
              </c:numCache>
            </c:numRef>
          </c:val>
        </c:ser>
        <c:ser>
          <c:idx val="1"/>
          <c:order val="1"/>
          <c:tx>
            <c:strRef>
              <c:f>'Sheet4 (2)'!$C$21</c:f>
              <c:strCache>
                <c:ptCount val="1"/>
                <c:pt idx="0">
                  <c:v>State</c:v>
                </c:pt>
              </c:strCache>
            </c:strRef>
          </c:tx>
          <c:spPr>
            <a:solidFill>
              <a:srgbClr val="006BBC"/>
            </a:solidFill>
          </c:spPr>
          <c:invertIfNegative val="0"/>
          <c:cat>
            <c:strRef>
              <c:f>'Sheet4 (2)'!$A$22:$A$25</c:f>
              <c:strCache>
                <c:ptCount val="4"/>
                <c:pt idx="0">
                  <c:v>1993</c:v>
                </c:pt>
                <c:pt idx="1">
                  <c:v>1999</c:v>
                </c:pt>
                <c:pt idx="2">
                  <c:v>2005</c:v>
                </c:pt>
                <c:pt idx="3">
                  <c:v>2011</c:v>
                </c:pt>
              </c:strCache>
            </c:strRef>
          </c:cat>
          <c:val>
            <c:numRef>
              <c:f>'Sheet4 (2)'!$C$22:$C$25</c:f>
              <c:numCache>
                <c:formatCode>General</c:formatCode>
                <c:ptCount val="4"/>
                <c:pt idx="0">
                  <c:v>17.4</c:v>
                </c:pt>
                <c:pt idx="1">
                  <c:v>16.2</c:v>
                </c:pt>
                <c:pt idx="2">
                  <c:v>22.4</c:v>
                </c:pt>
                <c:pt idx="3">
                  <c:v>23.9</c:v>
                </c:pt>
              </c:numCache>
            </c:numRef>
          </c:val>
        </c:ser>
        <c:ser>
          <c:idx val="2"/>
          <c:order val="2"/>
          <c:tx>
            <c:strRef>
              <c:f>'Sheet4 (2)'!$D$21</c:f>
              <c:strCache>
                <c:ptCount val="1"/>
                <c:pt idx="0">
                  <c:v>Local</c:v>
                </c:pt>
              </c:strCache>
            </c:strRef>
          </c:tx>
          <c:spPr>
            <a:solidFill>
              <a:srgbClr val="3DB54A"/>
            </a:solidFill>
          </c:spPr>
          <c:invertIfNegative val="0"/>
          <c:cat>
            <c:strRef>
              <c:f>'Sheet4 (2)'!$A$22:$A$25</c:f>
              <c:strCache>
                <c:ptCount val="4"/>
                <c:pt idx="0">
                  <c:v>1993</c:v>
                </c:pt>
                <c:pt idx="1">
                  <c:v>1999</c:v>
                </c:pt>
                <c:pt idx="2">
                  <c:v>2005</c:v>
                </c:pt>
                <c:pt idx="3">
                  <c:v>2011</c:v>
                </c:pt>
              </c:strCache>
            </c:strRef>
          </c:cat>
          <c:val>
            <c:numRef>
              <c:f>'Sheet4 (2)'!$D$22:$D$25</c:f>
              <c:numCache>
                <c:formatCode>General</c:formatCode>
                <c:ptCount val="4"/>
                <c:pt idx="0">
                  <c:v>60.5</c:v>
                </c:pt>
                <c:pt idx="1">
                  <c:v>58.6</c:v>
                </c:pt>
                <c:pt idx="2">
                  <c:v>48.5</c:v>
                </c:pt>
                <c:pt idx="3">
                  <c:v>47.5</c:v>
                </c:pt>
              </c:numCache>
            </c:numRef>
          </c:val>
        </c:ser>
        <c:dLbls>
          <c:showLegendKey val="0"/>
          <c:showVal val="0"/>
          <c:showCatName val="0"/>
          <c:showSerName val="0"/>
          <c:showPercent val="0"/>
          <c:showBubbleSize val="0"/>
        </c:dLbls>
        <c:gapWidth val="150"/>
        <c:overlap val="100"/>
        <c:axId val="2036358408"/>
        <c:axId val="2036361384"/>
      </c:barChart>
      <c:catAx>
        <c:axId val="2036358408"/>
        <c:scaling>
          <c:orientation val="minMax"/>
        </c:scaling>
        <c:delete val="0"/>
        <c:axPos val="b"/>
        <c:numFmt formatCode="General" sourceLinked="0"/>
        <c:majorTickMark val="out"/>
        <c:minorTickMark val="none"/>
        <c:tickLblPos val="nextTo"/>
        <c:crossAx val="2036361384"/>
        <c:crosses val="autoZero"/>
        <c:auto val="1"/>
        <c:lblAlgn val="ctr"/>
        <c:lblOffset val="100"/>
        <c:noMultiLvlLbl val="0"/>
      </c:catAx>
      <c:valAx>
        <c:axId val="2036361384"/>
        <c:scaling>
          <c:orientation val="minMax"/>
        </c:scaling>
        <c:delete val="0"/>
        <c:axPos val="l"/>
        <c:majorGridlines/>
        <c:numFmt formatCode="0%" sourceLinked="1"/>
        <c:majorTickMark val="out"/>
        <c:minorTickMark val="none"/>
        <c:tickLblPos val="nextTo"/>
        <c:crossAx val="2036358408"/>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mn-cs"/>
              </a:defRPr>
            </a:pPr>
            <a:r>
              <a:rPr lang="en-US" baseline="0">
                <a:solidFill>
                  <a:schemeClr val="tx1"/>
                </a:solidFill>
                <a:latin typeface="Calibri" panose="020F0502020204030204" pitchFamily="34" charset="0"/>
              </a:rPr>
              <a:t>2012 Number of Inspections Per Food Service Establishment</a:t>
            </a:r>
          </a:p>
          <a:p>
            <a:pPr>
              <a:defRPr sz="1400" b="0" i="0" u="none" strike="noStrike" kern="1200" spc="0" baseline="0">
                <a:solidFill>
                  <a:schemeClr val="tx1"/>
                </a:solidFill>
                <a:latin typeface="Calibri" panose="020F0502020204030204" pitchFamily="34" charset="0"/>
                <a:ea typeface="+mn-ea"/>
                <a:cs typeface="+mn-cs"/>
              </a:defRPr>
            </a:pPr>
            <a:r>
              <a:rPr lang="en-US" baseline="0">
                <a:solidFill>
                  <a:schemeClr val="tx1"/>
                </a:solidFill>
                <a:latin typeface="Calibri" panose="020F0502020204030204" pitchFamily="34" charset="0"/>
              </a:rPr>
              <a:t> for Washington LHJs</a:t>
            </a:r>
          </a:p>
        </c:rich>
      </c:tx>
      <c:overlay val="0"/>
      <c:spPr>
        <a:noFill/>
        <a:ln>
          <a:noFill/>
        </a:ln>
        <a:effectLst/>
      </c:spPr>
    </c:title>
    <c:autoTitleDeleted val="0"/>
    <c:plotArea>
      <c:layout/>
      <c:barChart>
        <c:barDir val="col"/>
        <c:grouping val="clustered"/>
        <c:varyColors val="0"/>
        <c:ser>
          <c:idx val="0"/>
          <c:order val="0"/>
          <c:tx>
            <c:strRef>
              <c:f>Sheet1!$H$1</c:f>
              <c:strCache>
                <c:ptCount val="1"/>
                <c:pt idx="0">
                  <c:v>Total inspections per food service establishment</c:v>
                </c:pt>
              </c:strCache>
            </c:strRef>
          </c:tx>
          <c:spPr>
            <a:solidFill>
              <a:schemeClr val="accent1"/>
            </a:solidFill>
            <a:ln>
              <a:noFill/>
            </a:ln>
            <a:effectLst/>
          </c:spPr>
          <c:invertIfNegative val="0"/>
          <c:cat>
            <c:strRef>
              <c:f>Sheet1!$B$2:$B$36</c:f>
              <c:strCache>
                <c:ptCount val="35"/>
                <c:pt idx="0">
                  <c:v>Wahkiakum</c:v>
                </c:pt>
                <c:pt idx="1">
                  <c:v>Klickitat</c:v>
                </c:pt>
                <c:pt idx="2">
                  <c:v>Tacoma-Pierce</c:v>
                </c:pt>
                <c:pt idx="3">
                  <c:v>Benton-Franklin</c:v>
                </c:pt>
                <c:pt idx="4">
                  <c:v>Garfield</c:v>
                </c:pt>
                <c:pt idx="5">
                  <c:v>Adams</c:v>
                </c:pt>
                <c:pt idx="6">
                  <c:v>Clark</c:v>
                </c:pt>
                <c:pt idx="7">
                  <c:v>Cowlitz</c:v>
                </c:pt>
                <c:pt idx="8">
                  <c:v>PHSKC</c:v>
                </c:pt>
                <c:pt idx="9">
                  <c:v>Snohomish</c:v>
                </c:pt>
                <c:pt idx="10">
                  <c:v>Tri-County</c:v>
                </c:pt>
                <c:pt idx="11">
                  <c:v>Kitsap</c:v>
                </c:pt>
                <c:pt idx="12">
                  <c:v>Clallam</c:v>
                </c:pt>
                <c:pt idx="13">
                  <c:v>Grant</c:v>
                </c:pt>
                <c:pt idx="14">
                  <c:v>Jefferson</c:v>
                </c:pt>
                <c:pt idx="15">
                  <c:v>Chelan-Douglas </c:v>
                </c:pt>
                <c:pt idx="16">
                  <c:v>Kittitas</c:v>
                </c:pt>
                <c:pt idx="17">
                  <c:v>Island</c:v>
                </c:pt>
                <c:pt idx="18">
                  <c:v>Okanogan</c:v>
                </c:pt>
                <c:pt idx="19">
                  <c:v>Spokane</c:v>
                </c:pt>
                <c:pt idx="20">
                  <c:v>Mason</c:v>
                </c:pt>
                <c:pt idx="21">
                  <c:v>Skamania</c:v>
                </c:pt>
                <c:pt idx="22">
                  <c:v>Thurston</c:v>
                </c:pt>
                <c:pt idx="23">
                  <c:v>Lincoln</c:v>
                </c:pt>
                <c:pt idx="24">
                  <c:v>Yakima</c:v>
                </c:pt>
                <c:pt idx="25">
                  <c:v>Columbia</c:v>
                </c:pt>
                <c:pt idx="26">
                  <c:v>San Juan</c:v>
                </c:pt>
                <c:pt idx="27">
                  <c:v>Grays Harbor</c:v>
                </c:pt>
                <c:pt idx="28">
                  <c:v>Walla Walla</c:v>
                </c:pt>
                <c:pt idx="29">
                  <c:v>Skagit</c:v>
                </c:pt>
                <c:pt idx="30">
                  <c:v>Whitman</c:v>
                </c:pt>
                <c:pt idx="31">
                  <c:v>Lewis</c:v>
                </c:pt>
                <c:pt idx="32">
                  <c:v>Asotin</c:v>
                </c:pt>
                <c:pt idx="33">
                  <c:v>Whatcom</c:v>
                </c:pt>
                <c:pt idx="34">
                  <c:v>Pacific</c:v>
                </c:pt>
              </c:strCache>
            </c:strRef>
          </c:cat>
          <c:val>
            <c:numRef>
              <c:f>Sheet1!$H$2:$H$36</c:f>
              <c:numCache>
                <c:formatCode>0.00</c:formatCode>
                <c:ptCount val="35"/>
                <c:pt idx="0">
                  <c:v>56.0</c:v>
                </c:pt>
                <c:pt idx="1">
                  <c:v>2.520833333333333</c:v>
                </c:pt>
                <c:pt idx="2">
                  <c:v>2.496755587599134</c:v>
                </c:pt>
                <c:pt idx="3">
                  <c:v>2.071895424836601</c:v>
                </c:pt>
                <c:pt idx="4">
                  <c:v>1.882352941176471</c:v>
                </c:pt>
                <c:pt idx="5">
                  <c:v>1.856</c:v>
                </c:pt>
                <c:pt idx="6">
                  <c:v>1.727945361411497</c:v>
                </c:pt>
                <c:pt idx="7">
                  <c:v>1.699346405228758</c:v>
                </c:pt>
                <c:pt idx="8">
                  <c:v>1.624562324929972</c:v>
                </c:pt>
                <c:pt idx="9">
                  <c:v>1.561230769230769</c:v>
                </c:pt>
                <c:pt idx="10">
                  <c:v>1.541254125412542</c:v>
                </c:pt>
                <c:pt idx="11">
                  <c:v>1.537375415282392</c:v>
                </c:pt>
                <c:pt idx="12">
                  <c:v>1.524193548387097</c:v>
                </c:pt>
                <c:pt idx="13">
                  <c:v>1.489361702127659</c:v>
                </c:pt>
                <c:pt idx="14">
                  <c:v>1.456431535269709</c:v>
                </c:pt>
                <c:pt idx="15">
                  <c:v>1.440629470672389</c:v>
                </c:pt>
                <c:pt idx="16">
                  <c:v>1.412371134020619</c:v>
                </c:pt>
                <c:pt idx="17">
                  <c:v>1.337628865979381</c:v>
                </c:pt>
                <c:pt idx="18">
                  <c:v>1.288524590163934</c:v>
                </c:pt>
                <c:pt idx="19">
                  <c:v>1.243573535608934</c:v>
                </c:pt>
                <c:pt idx="20">
                  <c:v>1.230769230769231</c:v>
                </c:pt>
                <c:pt idx="21">
                  <c:v>1.181818181818182</c:v>
                </c:pt>
                <c:pt idx="22">
                  <c:v>1.172888015717092</c:v>
                </c:pt>
                <c:pt idx="23">
                  <c:v>1.169230769230769</c:v>
                </c:pt>
                <c:pt idx="24">
                  <c:v>1.163713080168776</c:v>
                </c:pt>
                <c:pt idx="25">
                  <c:v>1.108108108108108</c:v>
                </c:pt>
                <c:pt idx="26">
                  <c:v>1.071428571428572</c:v>
                </c:pt>
                <c:pt idx="27">
                  <c:v>1.041580041580042</c:v>
                </c:pt>
                <c:pt idx="28">
                  <c:v>1.03476482617587</c:v>
                </c:pt>
                <c:pt idx="29">
                  <c:v>1.02755905511811</c:v>
                </c:pt>
                <c:pt idx="30">
                  <c:v>0.980676328502415</c:v>
                </c:pt>
                <c:pt idx="31">
                  <c:v>0.962222222222222</c:v>
                </c:pt>
                <c:pt idx="32">
                  <c:v>0.945945945945946</c:v>
                </c:pt>
                <c:pt idx="33">
                  <c:v>0.700918964076859</c:v>
                </c:pt>
                <c:pt idx="34">
                  <c:v>0.412087912087912</c:v>
                </c:pt>
              </c:numCache>
            </c:numRef>
          </c:val>
        </c:ser>
        <c:dLbls>
          <c:showLegendKey val="0"/>
          <c:showVal val="0"/>
          <c:showCatName val="0"/>
          <c:showSerName val="0"/>
          <c:showPercent val="0"/>
          <c:showBubbleSize val="0"/>
        </c:dLbls>
        <c:gapWidth val="219"/>
        <c:axId val="2133268472"/>
        <c:axId val="2133271944"/>
      </c:barChart>
      <c:lineChart>
        <c:grouping val="standard"/>
        <c:varyColors val="0"/>
        <c:ser>
          <c:idx val="1"/>
          <c:order val="1"/>
          <c:tx>
            <c:v>average+Sheet1!$I$2:$I$36</c:v>
          </c:tx>
          <c:spPr>
            <a:ln w="19050" cap="rnd">
              <a:solidFill>
                <a:srgbClr val="FF0000"/>
              </a:solidFill>
              <a:prstDash val="sysDash"/>
              <a:round/>
            </a:ln>
            <a:effectLst/>
          </c:spPr>
          <c:marker>
            <c:symbol val="none"/>
          </c:marker>
          <c:cat>
            <c:strRef>
              <c:f>Sheet1!$B$3:$B$36</c:f>
              <c:strCache>
                <c:ptCount val="34"/>
                <c:pt idx="0">
                  <c:v>Klickitat</c:v>
                </c:pt>
                <c:pt idx="1">
                  <c:v>Tacoma-Pierce</c:v>
                </c:pt>
                <c:pt idx="2">
                  <c:v>Benton-Franklin</c:v>
                </c:pt>
                <c:pt idx="3">
                  <c:v>Garfield</c:v>
                </c:pt>
                <c:pt idx="4">
                  <c:v>Adams</c:v>
                </c:pt>
                <c:pt idx="5">
                  <c:v>Clark</c:v>
                </c:pt>
                <c:pt idx="6">
                  <c:v>Cowlitz</c:v>
                </c:pt>
                <c:pt idx="7">
                  <c:v>PHSKC</c:v>
                </c:pt>
                <c:pt idx="8">
                  <c:v>Snohomish</c:v>
                </c:pt>
                <c:pt idx="9">
                  <c:v>Tri-County</c:v>
                </c:pt>
                <c:pt idx="10">
                  <c:v>Kitsap</c:v>
                </c:pt>
                <c:pt idx="11">
                  <c:v>Clallam</c:v>
                </c:pt>
                <c:pt idx="12">
                  <c:v>Grant</c:v>
                </c:pt>
                <c:pt idx="13">
                  <c:v>Jefferson</c:v>
                </c:pt>
                <c:pt idx="14">
                  <c:v>Chelan-Douglas </c:v>
                </c:pt>
                <c:pt idx="15">
                  <c:v>Kittitas</c:v>
                </c:pt>
                <c:pt idx="16">
                  <c:v>Island</c:v>
                </c:pt>
                <c:pt idx="17">
                  <c:v>Okanogan</c:v>
                </c:pt>
                <c:pt idx="18">
                  <c:v>Spokane</c:v>
                </c:pt>
                <c:pt idx="19">
                  <c:v>Mason</c:v>
                </c:pt>
                <c:pt idx="20">
                  <c:v>Skamania</c:v>
                </c:pt>
                <c:pt idx="21">
                  <c:v>Thurston</c:v>
                </c:pt>
                <c:pt idx="22">
                  <c:v>Lincoln</c:v>
                </c:pt>
                <c:pt idx="23">
                  <c:v>Yakima</c:v>
                </c:pt>
                <c:pt idx="24">
                  <c:v>Columbia</c:v>
                </c:pt>
                <c:pt idx="25">
                  <c:v>San Juan</c:v>
                </c:pt>
                <c:pt idx="26">
                  <c:v>Grays Harbor</c:v>
                </c:pt>
                <c:pt idx="27">
                  <c:v>Walla Walla</c:v>
                </c:pt>
                <c:pt idx="28">
                  <c:v>Skagit</c:v>
                </c:pt>
                <c:pt idx="29">
                  <c:v>Whitman</c:v>
                </c:pt>
                <c:pt idx="30">
                  <c:v>Lewis</c:v>
                </c:pt>
                <c:pt idx="31">
                  <c:v>Asotin</c:v>
                </c:pt>
                <c:pt idx="32">
                  <c:v>Whatcom</c:v>
                </c:pt>
                <c:pt idx="33">
                  <c:v>Pacific</c:v>
                </c:pt>
              </c:strCache>
            </c:strRef>
          </c:cat>
          <c:val>
            <c:numRef>
              <c:f>Sheet1!$I$2:$I$36</c:f>
              <c:numCache>
                <c:formatCode>0.00</c:formatCode>
                <c:ptCount val="35"/>
                <c:pt idx="0">
                  <c:v>2.940456494960608</c:v>
                </c:pt>
                <c:pt idx="1">
                  <c:v>2.940456494960608</c:v>
                </c:pt>
                <c:pt idx="2">
                  <c:v>2.940456494960608</c:v>
                </c:pt>
                <c:pt idx="3">
                  <c:v>2.940456494960608</c:v>
                </c:pt>
                <c:pt idx="4">
                  <c:v>2.940456494960608</c:v>
                </c:pt>
                <c:pt idx="5">
                  <c:v>2.940456494960608</c:v>
                </c:pt>
                <c:pt idx="6">
                  <c:v>2.940456494960608</c:v>
                </c:pt>
                <c:pt idx="7">
                  <c:v>2.940456494960608</c:v>
                </c:pt>
                <c:pt idx="8">
                  <c:v>2.940456494960608</c:v>
                </c:pt>
                <c:pt idx="9">
                  <c:v>2.940456494960608</c:v>
                </c:pt>
                <c:pt idx="10">
                  <c:v>2.940456494960608</c:v>
                </c:pt>
                <c:pt idx="11">
                  <c:v>2.940456494960608</c:v>
                </c:pt>
                <c:pt idx="12">
                  <c:v>2.940456494960608</c:v>
                </c:pt>
                <c:pt idx="13">
                  <c:v>2.940456494960608</c:v>
                </c:pt>
                <c:pt idx="14">
                  <c:v>2.940456494960608</c:v>
                </c:pt>
                <c:pt idx="15">
                  <c:v>2.940456494960608</c:v>
                </c:pt>
                <c:pt idx="16">
                  <c:v>2.940456494960608</c:v>
                </c:pt>
                <c:pt idx="17">
                  <c:v>2.940456494960608</c:v>
                </c:pt>
                <c:pt idx="18">
                  <c:v>2.940456494960608</c:v>
                </c:pt>
                <c:pt idx="19">
                  <c:v>2.940456494960608</c:v>
                </c:pt>
                <c:pt idx="20">
                  <c:v>2.940456494960608</c:v>
                </c:pt>
                <c:pt idx="21">
                  <c:v>2.940456494960608</c:v>
                </c:pt>
                <c:pt idx="22">
                  <c:v>2.940456494960608</c:v>
                </c:pt>
                <c:pt idx="23">
                  <c:v>2.940456494960608</c:v>
                </c:pt>
                <c:pt idx="24">
                  <c:v>2.940456494960608</c:v>
                </c:pt>
                <c:pt idx="25">
                  <c:v>2.940456494960608</c:v>
                </c:pt>
                <c:pt idx="26">
                  <c:v>2.940456494960608</c:v>
                </c:pt>
                <c:pt idx="27">
                  <c:v>2.940456494960608</c:v>
                </c:pt>
                <c:pt idx="28">
                  <c:v>2.940456494960608</c:v>
                </c:pt>
                <c:pt idx="29">
                  <c:v>2.940456494960608</c:v>
                </c:pt>
                <c:pt idx="30">
                  <c:v>2.940456494960608</c:v>
                </c:pt>
                <c:pt idx="31">
                  <c:v>2.940456494960608</c:v>
                </c:pt>
                <c:pt idx="32">
                  <c:v>2.940456494960608</c:v>
                </c:pt>
                <c:pt idx="33">
                  <c:v>2.940456494960608</c:v>
                </c:pt>
                <c:pt idx="34">
                  <c:v>2.940456494960608</c:v>
                </c:pt>
              </c:numCache>
            </c:numRef>
          </c:val>
          <c:smooth val="0"/>
        </c:ser>
        <c:ser>
          <c:idx val="2"/>
          <c:order val="2"/>
          <c:tx>
            <c:strRef>
              <c:f>Sheet1!$J$3:$J$36</c:f>
              <c:strCache>
                <c:ptCount val="34"/>
                <c:pt idx="0">
                  <c:v>1.38</c:v>
                </c:pt>
                <c:pt idx="1">
                  <c:v>1.38</c:v>
                </c:pt>
                <c:pt idx="2">
                  <c:v>1.38</c:v>
                </c:pt>
                <c:pt idx="3">
                  <c:v>1.38</c:v>
                </c:pt>
                <c:pt idx="4">
                  <c:v>1.38</c:v>
                </c:pt>
                <c:pt idx="5">
                  <c:v>1.38</c:v>
                </c:pt>
                <c:pt idx="6">
                  <c:v>1.38</c:v>
                </c:pt>
                <c:pt idx="7">
                  <c:v>1.38</c:v>
                </c:pt>
                <c:pt idx="8">
                  <c:v>1.38</c:v>
                </c:pt>
                <c:pt idx="9">
                  <c:v>1.38</c:v>
                </c:pt>
                <c:pt idx="10">
                  <c:v>1.38</c:v>
                </c:pt>
                <c:pt idx="11">
                  <c:v>1.38</c:v>
                </c:pt>
                <c:pt idx="12">
                  <c:v>1.38</c:v>
                </c:pt>
                <c:pt idx="13">
                  <c:v>1.38</c:v>
                </c:pt>
                <c:pt idx="14">
                  <c:v>1.38</c:v>
                </c:pt>
                <c:pt idx="15">
                  <c:v>1.38</c:v>
                </c:pt>
                <c:pt idx="16">
                  <c:v>1.38</c:v>
                </c:pt>
                <c:pt idx="17">
                  <c:v>1.38</c:v>
                </c:pt>
                <c:pt idx="18">
                  <c:v>1.38</c:v>
                </c:pt>
                <c:pt idx="19">
                  <c:v>1.38</c:v>
                </c:pt>
                <c:pt idx="20">
                  <c:v>1.38</c:v>
                </c:pt>
                <c:pt idx="21">
                  <c:v>1.38</c:v>
                </c:pt>
                <c:pt idx="22">
                  <c:v>1.38</c:v>
                </c:pt>
                <c:pt idx="23">
                  <c:v>1.38</c:v>
                </c:pt>
                <c:pt idx="24">
                  <c:v>1.38</c:v>
                </c:pt>
                <c:pt idx="25">
                  <c:v>1.38</c:v>
                </c:pt>
                <c:pt idx="26">
                  <c:v>1.38</c:v>
                </c:pt>
                <c:pt idx="27">
                  <c:v>1.38</c:v>
                </c:pt>
                <c:pt idx="28">
                  <c:v>1.38</c:v>
                </c:pt>
                <c:pt idx="29">
                  <c:v>1.38</c:v>
                </c:pt>
                <c:pt idx="30">
                  <c:v>1.38</c:v>
                </c:pt>
                <c:pt idx="31">
                  <c:v>1.38</c:v>
                </c:pt>
                <c:pt idx="32">
                  <c:v>1.38</c:v>
                </c:pt>
                <c:pt idx="33">
                  <c:v>1.38</c:v>
                </c:pt>
              </c:strCache>
            </c:strRef>
          </c:tx>
          <c:spPr>
            <a:ln w="44450" cap="rnd">
              <a:solidFill>
                <a:schemeClr val="accent6">
                  <a:lumMod val="10000"/>
                </a:schemeClr>
              </a:solidFill>
              <a:prstDash val="sysDot"/>
              <a:round/>
            </a:ln>
            <a:effectLst/>
          </c:spPr>
          <c:marker>
            <c:symbol val="none"/>
          </c:marker>
          <c:cat>
            <c:strRef>
              <c:f>Sheet1!$B$3:$B$36</c:f>
              <c:strCache>
                <c:ptCount val="34"/>
                <c:pt idx="0">
                  <c:v>Klickitat</c:v>
                </c:pt>
                <c:pt idx="1">
                  <c:v>Tacoma-Pierce</c:v>
                </c:pt>
                <c:pt idx="2">
                  <c:v>Benton-Franklin</c:v>
                </c:pt>
                <c:pt idx="3">
                  <c:v>Garfield</c:v>
                </c:pt>
                <c:pt idx="4">
                  <c:v>Adams</c:v>
                </c:pt>
                <c:pt idx="5">
                  <c:v>Clark</c:v>
                </c:pt>
                <c:pt idx="6">
                  <c:v>Cowlitz</c:v>
                </c:pt>
                <c:pt idx="7">
                  <c:v>PHSKC</c:v>
                </c:pt>
                <c:pt idx="8">
                  <c:v>Snohomish</c:v>
                </c:pt>
                <c:pt idx="9">
                  <c:v>Tri-County</c:v>
                </c:pt>
                <c:pt idx="10">
                  <c:v>Kitsap</c:v>
                </c:pt>
                <c:pt idx="11">
                  <c:v>Clallam</c:v>
                </c:pt>
                <c:pt idx="12">
                  <c:v>Grant</c:v>
                </c:pt>
                <c:pt idx="13">
                  <c:v>Jefferson</c:v>
                </c:pt>
                <c:pt idx="14">
                  <c:v>Chelan-Douglas </c:v>
                </c:pt>
                <c:pt idx="15">
                  <c:v>Kittitas</c:v>
                </c:pt>
                <c:pt idx="16">
                  <c:v>Island</c:v>
                </c:pt>
                <c:pt idx="17">
                  <c:v>Okanogan</c:v>
                </c:pt>
                <c:pt idx="18">
                  <c:v>Spokane</c:v>
                </c:pt>
                <c:pt idx="19">
                  <c:v>Mason</c:v>
                </c:pt>
                <c:pt idx="20">
                  <c:v>Skamania</c:v>
                </c:pt>
                <c:pt idx="21">
                  <c:v>Thurston</c:v>
                </c:pt>
                <c:pt idx="22">
                  <c:v>Lincoln</c:v>
                </c:pt>
                <c:pt idx="23">
                  <c:v>Yakima</c:v>
                </c:pt>
                <c:pt idx="24">
                  <c:v>Columbia</c:v>
                </c:pt>
                <c:pt idx="25">
                  <c:v>San Juan</c:v>
                </c:pt>
                <c:pt idx="26">
                  <c:v>Grays Harbor</c:v>
                </c:pt>
                <c:pt idx="27">
                  <c:v>Walla Walla</c:v>
                </c:pt>
                <c:pt idx="28">
                  <c:v>Skagit</c:v>
                </c:pt>
                <c:pt idx="29">
                  <c:v>Whitman</c:v>
                </c:pt>
                <c:pt idx="30">
                  <c:v>Lewis</c:v>
                </c:pt>
                <c:pt idx="31">
                  <c:v>Asotin</c:v>
                </c:pt>
                <c:pt idx="32">
                  <c:v>Whatcom</c:v>
                </c:pt>
                <c:pt idx="33">
                  <c:v>Pacific</c:v>
                </c:pt>
              </c:strCache>
            </c:strRef>
          </c:cat>
          <c:val>
            <c:numRef>
              <c:f>Sheet1!$J$2:$J$36</c:f>
              <c:numCache>
                <c:formatCode>0.00</c:formatCode>
                <c:ptCount val="35"/>
                <c:pt idx="0">
                  <c:v>1.38</c:v>
                </c:pt>
                <c:pt idx="1">
                  <c:v>1.379881685988861</c:v>
                </c:pt>
                <c:pt idx="2">
                  <c:v>1.379881685988861</c:v>
                </c:pt>
                <c:pt idx="3">
                  <c:v>1.379881685988861</c:v>
                </c:pt>
                <c:pt idx="4">
                  <c:v>1.379881685988861</c:v>
                </c:pt>
                <c:pt idx="5">
                  <c:v>1.379881685988861</c:v>
                </c:pt>
                <c:pt idx="6">
                  <c:v>1.379881685988861</c:v>
                </c:pt>
                <c:pt idx="7">
                  <c:v>1.379881685988861</c:v>
                </c:pt>
                <c:pt idx="8">
                  <c:v>1.379881685988861</c:v>
                </c:pt>
                <c:pt idx="9">
                  <c:v>1.379881685988861</c:v>
                </c:pt>
                <c:pt idx="10">
                  <c:v>1.379881685988861</c:v>
                </c:pt>
                <c:pt idx="11">
                  <c:v>1.379881685988861</c:v>
                </c:pt>
                <c:pt idx="12">
                  <c:v>1.379881685988861</c:v>
                </c:pt>
                <c:pt idx="13">
                  <c:v>1.379881685988861</c:v>
                </c:pt>
                <c:pt idx="14">
                  <c:v>1.379881685988861</c:v>
                </c:pt>
                <c:pt idx="15">
                  <c:v>1.379881685988861</c:v>
                </c:pt>
                <c:pt idx="16">
                  <c:v>1.379881685988861</c:v>
                </c:pt>
                <c:pt idx="17">
                  <c:v>1.379881685988861</c:v>
                </c:pt>
                <c:pt idx="18">
                  <c:v>1.379881685988861</c:v>
                </c:pt>
                <c:pt idx="19">
                  <c:v>1.379881685988861</c:v>
                </c:pt>
                <c:pt idx="20">
                  <c:v>1.379881685988861</c:v>
                </c:pt>
                <c:pt idx="21">
                  <c:v>1.379881685988861</c:v>
                </c:pt>
                <c:pt idx="22">
                  <c:v>1.379881685988861</c:v>
                </c:pt>
                <c:pt idx="23">
                  <c:v>1.379881685988861</c:v>
                </c:pt>
                <c:pt idx="24">
                  <c:v>1.379881685988861</c:v>
                </c:pt>
                <c:pt idx="25">
                  <c:v>1.379881685988861</c:v>
                </c:pt>
                <c:pt idx="26">
                  <c:v>1.379881685988861</c:v>
                </c:pt>
                <c:pt idx="27">
                  <c:v>1.379881685988861</c:v>
                </c:pt>
                <c:pt idx="28">
                  <c:v>1.379881685988861</c:v>
                </c:pt>
                <c:pt idx="29">
                  <c:v>1.379881685988861</c:v>
                </c:pt>
                <c:pt idx="30">
                  <c:v>1.379881685988861</c:v>
                </c:pt>
                <c:pt idx="31">
                  <c:v>1.379881685988861</c:v>
                </c:pt>
                <c:pt idx="32">
                  <c:v>1.379881685988861</c:v>
                </c:pt>
                <c:pt idx="33">
                  <c:v>1.379881685988861</c:v>
                </c:pt>
                <c:pt idx="34">
                  <c:v>1.379881685988861</c:v>
                </c:pt>
              </c:numCache>
            </c:numRef>
          </c:val>
          <c:smooth val="0"/>
        </c:ser>
        <c:dLbls>
          <c:showLegendKey val="0"/>
          <c:showVal val="0"/>
          <c:showCatName val="0"/>
          <c:showSerName val="0"/>
          <c:showPercent val="0"/>
          <c:showBubbleSize val="0"/>
        </c:dLbls>
        <c:marker val="1"/>
        <c:smooth val="0"/>
        <c:axId val="2133268472"/>
        <c:axId val="2133271944"/>
      </c:lineChart>
      <c:catAx>
        <c:axId val="213326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alibri" panose="020F0502020204030204" pitchFamily="34" charset="0"/>
                <a:ea typeface="+mn-ea"/>
                <a:cs typeface="+mn-cs"/>
              </a:defRPr>
            </a:pPr>
            <a:endParaRPr lang="en-US"/>
          </a:p>
        </c:txPr>
        <c:crossAx val="2133271944"/>
        <c:crosses val="autoZero"/>
        <c:auto val="1"/>
        <c:lblAlgn val="ctr"/>
        <c:lblOffset val="100"/>
        <c:noMultiLvlLbl val="0"/>
      </c:catAx>
      <c:valAx>
        <c:axId val="2133271944"/>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alibri" panose="020F0502020204030204" pitchFamily="34" charset="0"/>
                <a:ea typeface="+mn-ea"/>
                <a:cs typeface="+mn-cs"/>
              </a:defRPr>
            </a:pPr>
            <a:endParaRPr lang="en-US"/>
          </a:p>
        </c:txPr>
        <c:crossAx val="2133268472"/>
        <c:crosses val="autoZero"/>
        <c:crossBetween val="between"/>
      </c:valAx>
      <c:spPr>
        <a:noFill/>
        <a:ln>
          <a:noFill/>
        </a:ln>
        <a:effectLst/>
      </c:spPr>
    </c:plotArea>
    <c:plotVisOnly val="1"/>
    <c:dispBlanksAs val="gap"/>
    <c:showDLblsOverMax val="0"/>
  </c:chart>
  <c:spPr>
    <a:solidFill>
      <a:schemeClr val="bg1"/>
    </a:solidFill>
    <a:ln>
      <a:solidFill>
        <a:schemeClr val="tx1">
          <a:lumMod val="75000"/>
          <a:lumOff val="25000"/>
        </a:schemeClr>
      </a:solidFill>
    </a:ln>
    <a:effectLst/>
  </c:spPr>
  <c:txPr>
    <a:bodyPr/>
    <a:lstStyle/>
    <a:p>
      <a:pPr>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 (4)'!$G$2</c:f>
              <c:strCache>
                <c:ptCount val="1"/>
                <c:pt idx="0">
                  <c:v>Food service establishment per FTE</c:v>
                </c:pt>
              </c:strCache>
            </c:strRef>
          </c:tx>
          <c:invertIfNegative val="0"/>
          <c:dPt>
            <c:idx val="11"/>
            <c:invertIfNegative val="0"/>
            <c:bubble3D val="0"/>
            <c:spPr>
              <a:solidFill>
                <a:srgbClr val="FF0000"/>
              </a:solidFill>
            </c:spPr>
          </c:dPt>
          <c:cat>
            <c:strRef>
              <c:f>'Sheet2 (4)'!$B$3:$B$38</c:f>
              <c:strCache>
                <c:ptCount val="36"/>
                <c:pt idx="0">
                  <c:v>WA020 Pacific County Public Health and Human Services Department</c:v>
                </c:pt>
                <c:pt idx="1">
                  <c:v>WA011 Grays Harbor Public Health &amp; Socail Sevices</c:v>
                </c:pt>
                <c:pt idx="2">
                  <c:v>WA033 Yakima Health District</c:v>
                </c:pt>
                <c:pt idx="3">
                  <c:v>WA023 Skagit County Department of Public Health</c:v>
                </c:pt>
                <c:pt idx="4">
                  <c:v>WA021 San Juan County Health &amp; Community Services</c:v>
                </c:pt>
                <c:pt idx="5">
                  <c:v>WA024 Snohomish Health District</c:v>
                </c:pt>
                <c:pt idx="6">
                  <c:v>WA019 Okanogan County Public Health</c:v>
                </c:pt>
                <c:pt idx="7">
                  <c:v>WA022 Public Health-Seattle &amp; King County</c:v>
                </c:pt>
                <c:pt idx="8">
                  <c:v>WA014 Kittitas County Public Health Department</c:v>
                </c:pt>
                <c:pt idx="9">
                  <c:v>WA002 Asotin County Health District</c:v>
                </c:pt>
                <c:pt idx="10">
                  <c:v>WA031 Whatcom County Health Department</c:v>
                </c:pt>
                <c:pt idx="11">
                  <c:v>Average</c:v>
                </c:pt>
                <c:pt idx="12">
                  <c:v>WA027 Tacoma-Pierce County Health Department</c:v>
                </c:pt>
                <c:pt idx="13">
                  <c:v>WA006 Clallam County Dept. of Health and Human Services</c:v>
                </c:pt>
                <c:pt idx="14">
                  <c:v>WA030 Walla Walla County Health Department</c:v>
                </c:pt>
                <c:pt idx="15">
                  <c:v>WA025 Clark County Public Health</c:v>
                </c:pt>
                <c:pt idx="16">
                  <c:v>WA004 Kitsap Public Health District</c:v>
                </c:pt>
                <c:pt idx="17">
                  <c:v>WA005 Chelan-Douglas Health District</c:v>
                </c:pt>
                <c:pt idx="18">
                  <c:v>WA015 Lewis County Public Health &amp; Social Services</c:v>
                </c:pt>
                <c:pt idx="19">
                  <c:v>WA003 Benton-Franklin Health District</c:v>
                </c:pt>
                <c:pt idx="20">
                  <c:v>WA012 Island County Public Health</c:v>
                </c:pt>
                <c:pt idx="21">
                  <c:v>WA013 Jefferson County Public Health</c:v>
                </c:pt>
                <c:pt idx="22">
                  <c:v>WA034 Klickitat County Health Dept.</c:v>
                </c:pt>
                <c:pt idx="23">
                  <c:v>WA001 Adams County Health Department</c:v>
                </c:pt>
                <c:pt idx="24">
                  <c:v>WA028 Thurston County Public Health and Social Services</c:v>
                </c:pt>
                <c:pt idx="25">
                  <c:v>WA016 Lincoln County Heatlh Deaprtment</c:v>
                </c:pt>
                <c:pt idx="26">
                  <c:v>WA032 Whitman County Public Health</c:v>
                </c:pt>
                <c:pt idx="27">
                  <c:v>WA029 Wahkiakum County Health &amp; Human Services Dept.</c:v>
                </c:pt>
                <c:pt idx="28">
                  <c:v>WA009 Garfield County Health District</c:v>
                </c:pt>
                <c:pt idx="29">
                  <c:v>WA007 Columbia County Health District</c:v>
                </c:pt>
                <c:pt idx="30">
                  <c:v>WA008 Cowlitz County Health Department</c:v>
                </c:pt>
                <c:pt idx="31">
                  <c:v>WA010 Grant County Health District</c:v>
                </c:pt>
                <c:pt idx="32">
                  <c:v>WA017 Mason County Public Health</c:v>
                </c:pt>
                <c:pt idx="33">
                  <c:v>WA018 Northeast Tri-County Health District</c:v>
                </c:pt>
                <c:pt idx="34">
                  <c:v>WA026 Spokane Regional Helath District</c:v>
                </c:pt>
                <c:pt idx="35">
                  <c:v>WA038 Skamania County Health Department</c:v>
                </c:pt>
              </c:strCache>
            </c:strRef>
          </c:cat>
          <c:val>
            <c:numRef>
              <c:f>'Sheet2 (4)'!$G$3:$G$38</c:f>
              <c:numCache>
                <c:formatCode>0</c:formatCode>
                <c:ptCount val="36"/>
                <c:pt idx="0">
                  <c:v>910.0</c:v>
                </c:pt>
                <c:pt idx="1">
                  <c:v>481.0</c:v>
                </c:pt>
                <c:pt idx="2">
                  <c:v>395.0</c:v>
                </c:pt>
                <c:pt idx="3">
                  <c:v>381.0</c:v>
                </c:pt>
                <c:pt idx="4">
                  <c:v>326.666666666667</c:v>
                </c:pt>
                <c:pt idx="5">
                  <c:v>325.0</c:v>
                </c:pt>
                <c:pt idx="6">
                  <c:v>305.0</c:v>
                </c:pt>
                <c:pt idx="7">
                  <c:v>304.6400000000002</c:v>
                </c:pt>
                <c:pt idx="8">
                  <c:v>291.0</c:v>
                </c:pt>
                <c:pt idx="9">
                  <c:v>284.6153846153846</c:v>
                </c:pt>
                <c:pt idx="10">
                  <c:v>260.2173913043479</c:v>
                </c:pt>
                <c:pt idx="11">
                  <c:v>258.0</c:v>
                </c:pt>
                <c:pt idx="12">
                  <c:v>252.1818181818182</c:v>
                </c:pt>
                <c:pt idx="13">
                  <c:v>248.0</c:v>
                </c:pt>
                <c:pt idx="14">
                  <c:v>244.5</c:v>
                </c:pt>
                <c:pt idx="15">
                  <c:v>242.3448275862069</c:v>
                </c:pt>
                <c:pt idx="16">
                  <c:v>240.8</c:v>
                </c:pt>
                <c:pt idx="17">
                  <c:v>233.0</c:v>
                </c:pt>
                <c:pt idx="18">
                  <c:v>225.0</c:v>
                </c:pt>
                <c:pt idx="19">
                  <c:v>206.408094435076</c:v>
                </c:pt>
                <c:pt idx="20">
                  <c:v>194.0</c:v>
                </c:pt>
                <c:pt idx="21">
                  <c:v>181.203007518797</c:v>
                </c:pt>
                <c:pt idx="22">
                  <c:v>180.0</c:v>
                </c:pt>
                <c:pt idx="23">
                  <c:v>166.6666666666665</c:v>
                </c:pt>
                <c:pt idx="24">
                  <c:v>146.4748201438849</c:v>
                </c:pt>
                <c:pt idx="25">
                  <c:v>130.0</c:v>
                </c:pt>
                <c:pt idx="26">
                  <c:v>69.0</c:v>
                </c:pt>
                <c:pt idx="27">
                  <c:v>1.25</c:v>
                </c:pt>
                <c:pt idx="28">
                  <c:v>0.0</c:v>
                </c:pt>
              </c:numCache>
            </c:numRef>
          </c:val>
        </c:ser>
        <c:dLbls>
          <c:showLegendKey val="0"/>
          <c:showVal val="0"/>
          <c:showCatName val="0"/>
          <c:showSerName val="0"/>
          <c:showPercent val="0"/>
          <c:showBubbleSize val="0"/>
        </c:dLbls>
        <c:gapWidth val="75"/>
        <c:overlap val="-25"/>
        <c:axId val="2036502760"/>
        <c:axId val="2036505800"/>
      </c:barChart>
      <c:catAx>
        <c:axId val="2036502760"/>
        <c:scaling>
          <c:orientation val="minMax"/>
        </c:scaling>
        <c:delete val="1"/>
        <c:axPos val="b"/>
        <c:numFmt formatCode="General" sourceLinked="0"/>
        <c:majorTickMark val="none"/>
        <c:minorTickMark val="none"/>
        <c:tickLblPos val="nextTo"/>
        <c:crossAx val="2036505800"/>
        <c:crosses val="autoZero"/>
        <c:auto val="1"/>
        <c:lblAlgn val="ctr"/>
        <c:lblOffset val="100"/>
        <c:noMultiLvlLbl val="0"/>
      </c:catAx>
      <c:valAx>
        <c:axId val="2036505800"/>
        <c:scaling>
          <c:orientation val="minMax"/>
        </c:scaling>
        <c:delete val="0"/>
        <c:axPos val="l"/>
        <c:majorGridlines/>
        <c:title>
          <c:tx>
            <c:rich>
              <a:bodyPr rot="-5400000" vert="horz"/>
              <a:lstStyle/>
              <a:p>
                <a:pPr>
                  <a:defRPr/>
                </a:pPr>
                <a:r>
                  <a:rPr lang="en-US" altLang="ko-KR" sz="1800" b="0" dirty="0"/>
                  <a:t>Food</a:t>
                </a:r>
                <a:r>
                  <a:rPr lang="en-US" altLang="ko-KR" sz="1800" b="0" baseline="0" dirty="0"/>
                  <a:t> service establishments </a:t>
                </a:r>
                <a:endParaRPr lang="en-US" altLang="ko-KR" sz="1800" b="0" baseline="0" dirty="0" smtClean="0"/>
              </a:p>
              <a:p>
                <a:pPr>
                  <a:defRPr/>
                </a:pPr>
                <a:r>
                  <a:rPr lang="en-US" altLang="ko-KR" sz="1800" b="0" baseline="0" dirty="0" smtClean="0"/>
                  <a:t>per </a:t>
                </a:r>
                <a:r>
                  <a:rPr lang="en-US" altLang="ko-KR" sz="1800" b="0" baseline="0" dirty="0"/>
                  <a:t>food safety FTE</a:t>
                </a:r>
              </a:p>
            </c:rich>
          </c:tx>
          <c:overlay val="0"/>
        </c:title>
        <c:numFmt formatCode="0" sourceLinked="1"/>
        <c:majorTickMark val="none"/>
        <c:minorTickMark val="none"/>
        <c:tickLblPos val="nextTo"/>
        <c:spPr>
          <a:ln w="9525">
            <a:noFill/>
          </a:ln>
        </c:spPr>
        <c:crossAx val="2036502760"/>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0.07692</cdr:x>
      <cdr:y>0.11078</cdr:y>
    </cdr:from>
    <cdr:to>
      <cdr:x>0.31862</cdr:x>
      <cdr:y>0.17918</cdr:y>
    </cdr:to>
    <cdr:grpSp>
      <cdr:nvGrpSpPr>
        <cdr:cNvPr id="7" name="Group 6"/>
        <cdr:cNvGrpSpPr/>
      </cdr:nvGrpSpPr>
      <cdr:grpSpPr>
        <a:xfrm xmlns:a="http://schemas.openxmlformats.org/drawingml/2006/main">
          <a:off x="452419" y="709608"/>
          <a:ext cx="1421604" cy="438141"/>
          <a:chOff x="423862" y="176197"/>
          <a:chExt cx="1421618" cy="438166"/>
        </a:xfrm>
      </cdr:grpSpPr>
      <cdr:cxnSp macro="">
        <cdr:nvCxnSpPr>
          <cdr:cNvPr id="3" name="Straight Arrow Connector 2"/>
          <cdr:cNvCxnSpPr/>
        </cdr:nvCxnSpPr>
        <cdr:spPr>
          <a:xfrm xmlns:a="http://schemas.openxmlformats.org/drawingml/2006/main" flipH="1" flipV="1">
            <a:off x="547705" y="176197"/>
            <a:ext cx="38083" cy="247667"/>
          </a:xfrm>
          <a:prstGeom xmlns:a="http://schemas.openxmlformats.org/drawingml/2006/main" prst="straightConnector1">
            <a:avLst/>
          </a:prstGeom>
          <a:ln xmlns:a="http://schemas.openxmlformats.org/drawingml/2006/main">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5" name="TextBox 4"/>
          <cdr:cNvSpPr txBox="1"/>
        </cdr:nvSpPr>
        <cdr:spPr>
          <a:xfrm xmlns:a="http://schemas.openxmlformats.org/drawingml/2006/main">
            <a:off x="423862" y="395288"/>
            <a:ext cx="1421618"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dirty="0"/>
              <a:t>Wahkiakum = 56</a:t>
            </a:r>
          </a:p>
        </cdr:txBody>
      </cdr:sp>
    </cdr:grpSp>
  </cdr:relSizeAnchor>
  <cdr:relSizeAnchor xmlns:cdr="http://schemas.openxmlformats.org/drawingml/2006/chartDrawing">
    <cdr:from>
      <cdr:x>0.78502</cdr:x>
      <cdr:y>0.40967</cdr:y>
    </cdr:from>
    <cdr:to>
      <cdr:x>0.97409</cdr:x>
      <cdr:y>0.44981</cdr:y>
    </cdr:to>
    <cdr:sp macro="" textlink="">
      <cdr:nvSpPr>
        <cdr:cNvPr id="8" name="TextBox 7"/>
        <cdr:cNvSpPr txBox="1"/>
      </cdr:nvSpPr>
      <cdr:spPr>
        <a:xfrm xmlns:a="http://schemas.openxmlformats.org/drawingml/2006/main">
          <a:off x="4617244" y="2624167"/>
          <a:ext cx="1112049" cy="2571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i="1" dirty="0">
              <a:solidFill>
                <a:srgbClr val="FF0000"/>
              </a:solidFill>
            </a:rPr>
            <a:t>average = 2.9</a:t>
          </a:r>
        </a:p>
      </cdr:txBody>
    </cdr:sp>
  </cdr:relSizeAnchor>
  <cdr:relSizeAnchor xmlns:cdr="http://schemas.openxmlformats.org/drawingml/2006/chartDrawing">
    <cdr:from>
      <cdr:x>0.56893</cdr:x>
      <cdr:y>0.61649</cdr:y>
    </cdr:from>
    <cdr:to>
      <cdr:x>0.96599</cdr:x>
      <cdr:y>0.64746</cdr:y>
    </cdr:to>
    <cdr:sp macro="" textlink="">
      <cdr:nvSpPr>
        <cdr:cNvPr id="9" name="TextBox 1"/>
        <cdr:cNvSpPr txBox="1"/>
      </cdr:nvSpPr>
      <cdr:spPr>
        <a:xfrm xmlns:a="http://schemas.openxmlformats.org/drawingml/2006/main">
          <a:off x="3346286" y="3948966"/>
          <a:ext cx="2335366" cy="1984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lnSpc>
              <a:spcPts val="1000"/>
            </a:lnSpc>
          </a:pPr>
          <a:r>
            <a:rPr lang="en-US" sz="1100" i="1" dirty="0">
              <a:solidFill>
                <a:schemeClr val="accent6">
                  <a:lumMod val="10000"/>
                </a:schemeClr>
              </a:solidFill>
            </a:rPr>
            <a:t>average without Wahkiakum = 1.4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4" cy="465476"/>
          </a:xfrm>
          <a:prstGeom prst="rect">
            <a:avLst/>
          </a:prstGeom>
        </p:spPr>
        <p:txBody>
          <a:bodyPr vert="horz" lIns="90952" tIns="45475" rIns="90952" bIns="45475" rtlCol="0"/>
          <a:lstStyle>
            <a:lvl1pPr algn="l">
              <a:defRPr sz="1200"/>
            </a:lvl1pPr>
          </a:lstStyle>
          <a:p>
            <a:endParaRPr lang="en-US"/>
          </a:p>
        </p:txBody>
      </p:sp>
      <p:sp>
        <p:nvSpPr>
          <p:cNvPr id="3" name="Date Placeholder 2"/>
          <p:cNvSpPr>
            <a:spLocks noGrp="1"/>
          </p:cNvSpPr>
          <p:nvPr>
            <p:ph type="dt" sz="quarter" idx="1"/>
          </p:nvPr>
        </p:nvSpPr>
        <p:spPr>
          <a:xfrm>
            <a:off x="3970674" y="0"/>
            <a:ext cx="3038154" cy="465476"/>
          </a:xfrm>
          <a:prstGeom prst="rect">
            <a:avLst/>
          </a:prstGeom>
        </p:spPr>
        <p:txBody>
          <a:bodyPr vert="horz" lIns="90952" tIns="45475" rIns="90952" bIns="45475" rtlCol="0"/>
          <a:lstStyle>
            <a:lvl1pPr algn="r">
              <a:defRPr sz="1200"/>
            </a:lvl1pPr>
          </a:lstStyle>
          <a:p>
            <a:fld id="{F3C985FD-F600-427D-9DCA-999E25E1434B}" type="datetimeFigureOut">
              <a:rPr lang="en-US" smtClean="0"/>
              <a:pPr/>
              <a:t>12/18/14</a:t>
            </a:fld>
            <a:endParaRPr lang="en-US"/>
          </a:p>
        </p:txBody>
      </p:sp>
      <p:sp>
        <p:nvSpPr>
          <p:cNvPr id="4" name="Footer Placeholder 3"/>
          <p:cNvSpPr>
            <a:spLocks noGrp="1"/>
          </p:cNvSpPr>
          <p:nvPr>
            <p:ph type="ftr" sz="quarter" idx="2"/>
          </p:nvPr>
        </p:nvSpPr>
        <p:spPr>
          <a:xfrm>
            <a:off x="0" y="8829286"/>
            <a:ext cx="3038154" cy="465476"/>
          </a:xfrm>
          <a:prstGeom prst="rect">
            <a:avLst/>
          </a:prstGeom>
        </p:spPr>
        <p:txBody>
          <a:bodyPr vert="horz" lIns="90952" tIns="45475" rIns="90952" bIns="45475" rtlCol="0" anchor="b"/>
          <a:lstStyle>
            <a:lvl1pPr algn="l">
              <a:defRPr sz="1200"/>
            </a:lvl1pPr>
          </a:lstStyle>
          <a:p>
            <a:endParaRPr lang="en-US"/>
          </a:p>
        </p:txBody>
      </p:sp>
      <p:sp>
        <p:nvSpPr>
          <p:cNvPr id="5" name="Slide Number Placeholder 4"/>
          <p:cNvSpPr>
            <a:spLocks noGrp="1"/>
          </p:cNvSpPr>
          <p:nvPr>
            <p:ph type="sldNum" sz="quarter" idx="3"/>
          </p:nvPr>
        </p:nvSpPr>
        <p:spPr>
          <a:xfrm>
            <a:off x="3970674" y="8829286"/>
            <a:ext cx="3038154" cy="465476"/>
          </a:xfrm>
          <a:prstGeom prst="rect">
            <a:avLst/>
          </a:prstGeom>
        </p:spPr>
        <p:txBody>
          <a:bodyPr vert="horz" lIns="90952" tIns="45475" rIns="90952" bIns="45475" rtlCol="0" anchor="b"/>
          <a:lstStyle>
            <a:lvl1pPr algn="r">
              <a:defRPr sz="1200"/>
            </a:lvl1pPr>
          </a:lstStyle>
          <a:p>
            <a:fld id="{868A583D-8781-41BF-BFBD-E22DF4E104DC}" type="slidenum">
              <a:rPr lang="en-US" smtClean="0"/>
              <a:pPr/>
              <a:t>‹#›</a:t>
            </a:fld>
            <a:endParaRPr lang="en-US"/>
          </a:p>
        </p:txBody>
      </p:sp>
    </p:spTree>
    <p:extLst>
      <p:ext uri="{BB962C8B-B14F-4D97-AF65-F5344CB8AC3E}">
        <p14:creationId xmlns:p14="http://schemas.microsoft.com/office/powerpoint/2010/main" val="3910149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1" cy="464820"/>
          </a:xfrm>
          <a:prstGeom prst="rect">
            <a:avLst/>
          </a:prstGeom>
        </p:spPr>
        <p:txBody>
          <a:bodyPr vert="horz" lIns="90952" tIns="45475" rIns="90952" bIns="45475" rtlCol="0"/>
          <a:lstStyle>
            <a:lvl1pPr algn="l">
              <a:defRPr sz="1200"/>
            </a:lvl1pPr>
          </a:lstStyle>
          <a:p>
            <a:endParaRPr lang="en-US"/>
          </a:p>
        </p:txBody>
      </p:sp>
      <p:sp>
        <p:nvSpPr>
          <p:cNvPr id="3" name="Date Placeholder 2"/>
          <p:cNvSpPr>
            <a:spLocks noGrp="1"/>
          </p:cNvSpPr>
          <p:nvPr>
            <p:ph type="dt" idx="1"/>
          </p:nvPr>
        </p:nvSpPr>
        <p:spPr>
          <a:xfrm>
            <a:off x="3970940" y="1"/>
            <a:ext cx="3037841" cy="464820"/>
          </a:xfrm>
          <a:prstGeom prst="rect">
            <a:avLst/>
          </a:prstGeom>
        </p:spPr>
        <p:txBody>
          <a:bodyPr vert="horz" lIns="90952" tIns="45475" rIns="90952" bIns="45475" rtlCol="0"/>
          <a:lstStyle>
            <a:lvl1pPr algn="r">
              <a:defRPr sz="1200"/>
            </a:lvl1pPr>
          </a:lstStyle>
          <a:p>
            <a:fld id="{16C44A43-98A2-46CA-95A8-AA4722BD06F9}" type="datetimeFigureOut">
              <a:rPr lang="en-US" smtClean="0"/>
              <a:pPr/>
              <a:t>12/18/14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0952" tIns="45475" rIns="90952" bIns="4547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0952" tIns="45475" rIns="90952" bIns="4547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1" cy="464820"/>
          </a:xfrm>
          <a:prstGeom prst="rect">
            <a:avLst/>
          </a:prstGeom>
        </p:spPr>
        <p:txBody>
          <a:bodyPr vert="horz" lIns="90952" tIns="45475" rIns="90952" bIns="45475"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1" cy="464820"/>
          </a:xfrm>
          <a:prstGeom prst="rect">
            <a:avLst/>
          </a:prstGeom>
        </p:spPr>
        <p:txBody>
          <a:bodyPr vert="horz" lIns="90952" tIns="45475" rIns="90952" bIns="45475" rtlCol="0" anchor="b"/>
          <a:lstStyle>
            <a:lvl1pPr algn="r">
              <a:defRPr sz="1200"/>
            </a:lvl1pPr>
          </a:lstStyle>
          <a:p>
            <a:fld id="{906FE5C5-BCE0-4773-8E47-CBE0EBC9934D}" type="slidenum">
              <a:rPr lang="en-US" smtClean="0"/>
              <a:pPr/>
              <a:t>‹#›</a:t>
            </a:fld>
            <a:endParaRPr lang="en-US"/>
          </a:p>
        </p:txBody>
      </p:sp>
    </p:spTree>
    <p:extLst>
      <p:ext uri="{BB962C8B-B14F-4D97-AF65-F5344CB8AC3E}">
        <p14:creationId xmlns:p14="http://schemas.microsoft.com/office/powerpoint/2010/main" val="490978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4C58B4-299C-4874-A896-73CD595CD92C}" type="slidenum">
              <a:rPr lang="en-US" smtClean="0"/>
              <a:pPr/>
              <a:t>1</a:t>
            </a:fld>
            <a:endParaRPr lang="en-US"/>
          </a:p>
        </p:txBody>
      </p:sp>
    </p:spTree>
    <p:extLst>
      <p:ext uri="{BB962C8B-B14F-4D97-AF65-F5344CB8AC3E}">
        <p14:creationId xmlns:p14="http://schemas.microsoft.com/office/powerpoint/2010/main" val="1937153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C58B4-299C-4874-A896-73CD595CD92C}" type="slidenum">
              <a:rPr lang="en-US" smtClean="0"/>
              <a:pPr/>
              <a:t>10</a:t>
            </a:fld>
            <a:endParaRPr lang="en-US"/>
          </a:p>
        </p:txBody>
      </p:sp>
    </p:spTree>
    <p:extLst>
      <p:ext uri="{BB962C8B-B14F-4D97-AF65-F5344CB8AC3E}">
        <p14:creationId xmlns:p14="http://schemas.microsoft.com/office/powerpoint/2010/main" val="259844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smtClean="0">
              <a:latin typeface="Frutiger 55 Roman" charset="0"/>
            </a:endParaRPr>
          </a:p>
        </p:txBody>
      </p:sp>
      <p:sp>
        <p:nvSpPr>
          <p:cNvPr id="4" name="Slide Number Placeholder 3"/>
          <p:cNvSpPr>
            <a:spLocks noGrp="1"/>
          </p:cNvSpPr>
          <p:nvPr>
            <p:ph type="sldNum" sz="quarter" idx="10"/>
          </p:nvPr>
        </p:nvSpPr>
        <p:spPr/>
        <p:txBody>
          <a:bodyPr/>
          <a:lstStyle/>
          <a:p>
            <a:fld id="{906FE5C5-BCE0-4773-8E47-CBE0EBC9934D}" type="slidenum">
              <a:rPr lang="en-US" smtClean="0"/>
              <a:pPr/>
              <a:t>11</a:t>
            </a:fld>
            <a:endParaRPr lang="en-US"/>
          </a:p>
        </p:txBody>
      </p:sp>
    </p:spTree>
    <p:extLst>
      <p:ext uri="{BB962C8B-B14F-4D97-AF65-F5344CB8AC3E}">
        <p14:creationId xmlns:p14="http://schemas.microsoft.com/office/powerpoint/2010/main" val="2230224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With other factors controlled for, enteric disease rates were consistently in expected, beneficial directions across the sample of LHDs in both states.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Preliminary findings from our models suggest a significant beneficial inverse relationship between Food Safety and Sanitation expenditures and rates of selected enteric diseases.</a:t>
            </a:r>
          </a:p>
          <a:p>
            <a:r>
              <a:rPr lang="en-US" sz="1300" dirty="0" smtClean="0"/>
              <a:t>In particular, higher LHD Food and Sanitation spending was significantly associated with a lower incidence of Salmonellosis in WA and NY + WA a lower incidence of Cryptosporidiosis in NY  </a:t>
            </a:r>
          </a:p>
          <a:p>
            <a:endParaRPr lang="en-US" sz="1300" baseline="0" dirty="0" smtClean="0">
              <a:latin typeface="Frutiger 55 Roman"/>
            </a:endParaRPr>
          </a:p>
        </p:txBody>
      </p:sp>
      <p:sp>
        <p:nvSpPr>
          <p:cNvPr id="4" name="Slide Number Placeholder 3"/>
          <p:cNvSpPr>
            <a:spLocks noGrp="1"/>
          </p:cNvSpPr>
          <p:nvPr>
            <p:ph type="sldNum" sz="quarter" idx="10"/>
          </p:nvPr>
        </p:nvSpPr>
        <p:spPr/>
        <p:txBody>
          <a:bodyPr/>
          <a:lstStyle/>
          <a:p>
            <a:fld id="{906FE5C5-BCE0-4773-8E47-CBE0EBC9934D}" type="slidenum">
              <a:rPr lang="en-US" smtClean="0"/>
              <a:pPr/>
              <a:t>12</a:t>
            </a:fld>
            <a:endParaRPr lang="en-US"/>
          </a:p>
        </p:txBody>
      </p:sp>
    </p:spTree>
    <p:extLst>
      <p:ext uri="{BB962C8B-B14F-4D97-AF65-F5344CB8AC3E}">
        <p14:creationId xmlns:p14="http://schemas.microsoft.com/office/powerpoint/2010/main" val="2451892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C58B4-299C-4874-A896-73CD595CD92C}" type="slidenum">
              <a:rPr lang="en-US" smtClean="0"/>
              <a:pPr/>
              <a:t>13</a:t>
            </a:fld>
            <a:endParaRPr lang="en-US"/>
          </a:p>
        </p:txBody>
      </p:sp>
    </p:spTree>
    <p:extLst>
      <p:ext uri="{BB962C8B-B14F-4D97-AF65-F5344CB8AC3E}">
        <p14:creationId xmlns:p14="http://schemas.microsoft.com/office/powerpoint/2010/main" val="3237461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0" marR="0" lvl="6"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ea typeface="ＭＳ Ｐゴシック"/>
              </a:rPr>
              <a:t>BETTY</a:t>
            </a:r>
          </a:p>
          <a:p>
            <a:endParaRPr lang="en-US" sz="1300" dirty="0" smtClean="0"/>
          </a:p>
          <a:p>
            <a:r>
              <a:rPr lang="en-US" sz="1300" dirty="0" smtClean="0"/>
              <a:t>this graph is one of many great examples we</a:t>
            </a:r>
            <a:r>
              <a:rPr lang="en-US" sz="1300" baseline="0" dirty="0" smtClean="0"/>
              <a:t> have</a:t>
            </a:r>
            <a:r>
              <a:rPr lang="en-US" sz="1300" dirty="0" smtClean="0"/>
              <a:t> of the staggering diversity among states and LHDs.</a:t>
            </a:r>
          </a:p>
          <a:p>
            <a:endParaRPr lang="en-US" sz="1300" dirty="0" smtClean="0"/>
          </a:p>
          <a:p>
            <a:r>
              <a:rPr lang="en-US" sz="1300" dirty="0" smtClean="0"/>
              <a:t>Notice</a:t>
            </a:r>
            <a:r>
              <a:rPr lang="en-US" sz="1300" baseline="0" dirty="0" smtClean="0"/>
              <a:t> </a:t>
            </a:r>
          </a:p>
          <a:p>
            <a:pPr marL="165261" indent="-165261">
              <a:buFont typeface="Arial" panose="020B0604020202020204" pitchFamily="34" charset="0"/>
              <a:buChar char="•"/>
            </a:pPr>
            <a:r>
              <a:rPr lang="en-US" sz="1300" baseline="0" dirty="0" smtClean="0"/>
              <a:t>Red state is consistently WAY less than others</a:t>
            </a:r>
          </a:p>
          <a:p>
            <a:pPr marL="165261" indent="-165261">
              <a:buFont typeface="Arial" panose="020B0604020202020204" pitchFamily="34" charset="0"/>
              <a:buChar char="•"/>
            </a:pPr>
            <a:r>
              <a:rPr lang="en-US" sz="1300" baseline="0" dirty="0" smtClean="0"/>
              <a:t>Yellow state—tending to have MORE pc spending on CD in rural areas than urban</a:t>
            </a:r>
          </a:p>
          <a:p>
            <a:pPr marL="165261" indent="-165261">
              <a:buFont typeface="Arial" panose="020B0604020202020204" pitchFamily="34" charset="0"/>
              <a:buChar char="•"/>
            </a:pPr>
            <a:r>
              <a:rPr lang="en-US" sz="1300" baseline="0" dirty="0" smtClean="0"/>
              <a:t>Green state—the opposite, tending to have MORE pc spending on CD in rural areas than urban </a:t>
            </a:r>
          </a:p>
          <a:p>
            <a:pPr marL="165261" indent="-165261">
              <a:buFont typeface="Arial" panose="020B0604020202020204" pitchFamily="34" charset="0"/>
              <a:buChar char="•"/>
            </a:pPr>
            <a:endParaRPr lang="en-US" sz="1300" baseline="0" dirty="0" smtClean="0"/>
          </a:p>
          <a:p>
            <a:pPr marL="0" indent="0">
              <a:buFont typeface="Arial" panose="020B0604020202020204" pitchFamily="34" charset="0"/>
              <a:buNone/>
            </a:pPr>
            <a:r>
              <a:rPr lang="en-US" sz="1300" baseline="0" dirty="0" smtClean="0"/>
              <a:t>This SHOULD provide lots to look at in terms of how these differences and changes over time impact outcomes</a:t>
            </a:r>
          </a:p>
        </p:txBody>
      </p:sp>
      <p:sp>
        <p:nvSpPr>
          <p:cNvPr id="4" name="Slide Number Placeholder 3"/>
          <p:cNvSpPr>
            <a:spLocks noGrp="1"/>
          </p:cNvSpPr>
          <p:nvPr>
            <p:ph type="sldNum" sz="quarter" idx="10"/>
          </p:nvPr>
        </p:nvSpPr>
        <p:spPr/>
        <p:txBody>
          <a:bodyPr/>
          <a:lstStyle/>
          <a:p>
            <a:fld id="{906FE5C5-BCE0-4773-8E47-CBE0EBC9934D}" type="slidenum">
              <a:rPr lang="en-US" smtClean="0"/>
              <a:pPr/>
              <a:t>14</a:t>
            </a:fld>
            <a:endParaRPr lang="en-US"/>
          </a:p>
        </p:txBody>
      </p:sp>
    </p:spTree>
    <p:extLst>
      <p:ext uri="{BB962C8B-B14F-4D97-AF65-F5344CB8AC3E}">
        <p14:creationId xmlns:p14="http://schemas.microsoft.com/office/powerpoint/2010/main" val="216441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6FE5C5-BCE0-4773-8E47-CBE0EBC9934D}" type="slidenum">
              <a:rPr lang="en-US" smtClean="0"/>
              <a:pPr/>
              <a:t>15</a:t>
            </a:fld>
            <a:endParaRPr lang="en-US"/>
          </a:p>
        </p:txBody>
      </p:sp>
    </p:spTree>
    <p:extLst>
      <p:ext uri="{BB962C8B-B14F-4D97-AF65-F5344CB8AC3E}">
        <p14:creationId xmlns:p14="http://schemas.microsoft.com/office/powerpoint/2010/main" val="2746749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6"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mn-lt"/>
                <a:ea typeface="ＭＳ Ｐゴシック"/>
              </a:rPr>
              <a:t>MARGUERITE</a:t>
            </a:r>
          </a:p>
          <a:p>
            <a:pPr marL="0" indent="0">
              <a:buFont typeface="Arial" panose="020B0604020202020204" pitchFamily="34" charset="0"/>
              <a:buNone/>
            </a:pPr>
            <a:endParaRPr lang="en-US" sz="1300" dirty="0" smtClean="0"/>
          </a:p>
          <a:p>
            <a:pPr marL="0" indent="0">
              <a:buFont typeface="Arial" panose="020B0604020202020204" pitchFamily="34" charset="0"/>
              <a:buNone/>
            </a:pPr>
            <a:r>
              <a:rPr lang="en-US" sz="1300" dirty="0" smtClean="0"/>
              <a:t>While these individual</a:t>
            </a:r>
            <a:r>
              <a:rPr lang="en-US" sz="1300" baseline="0" dirty="0" smtClean="0"/>
              <a:t> study findings are really interesting, t</a:t>
            </a:r>
            <a:r>
              <a:rPr lang="en-US" sz="1300" dirty="0" smtClean="0"/>
              <a:t>he take-away</a:t>
            </a:r>
            <a:r>
              <a:rPr lang="en-US" sz="1300" baseline="0" dirty="0" smtClean="0"/>
              <a:t> for this session that we want to get across today is: </a:t>
            </a:r>
            <a:endParaRPr lang="en-US" sz="1300" dirty="0" smtClean="0"/>
          </a:p>
          <a:p>
            <a:pPr marL="0" indent="0">
              <a:buNone/>
            </a:pPr>
            <a:endParaRPr lang="en-US" sz="1300" dirty="0" smtClean="0"/>
          </a:p>
          <a:p>
            <a:pPr marL="0" indent="0">
              <a:buNone/>
            </a:pPr>
            <a:r>
              <a:rPr lang="en-US" sz="1300" dirty="0" smtClean="0"/>
              <a:t>We can inform practice &amp; policy-making w/ this type of PBRN research</a:t>
            </a:r>
          </a:p>
          <a:p>
            <a:pPr marL="0" indent="0">
              <a:buNone/>
            </a:pPr>
            <a:endParaRPr lang="en-US" sz="1300" dirty="0" smtClean="0"/>
          </a:p>
          <a:p>
            <a:pPr marL="285750" indent="-285750">
              <a:buFont typeface="Arial" panose="020B0604020202020204" pitchFamily="34" charset="0"/>
              <a:buChar char="•"/>
            </a:pPr>
            <a:r>
              <a:rPr lang="en-US" sz="1300" dirty="0" smtClean="0"/>
              <a:t>This</a:t>
            </a:r>
            <a:r>
              <a:rPr lang="en-US" sz="1300" baseline="0" dirty="0" smtClean="0"/>
              <a:t> suite of PHAST-Finance studies basically provides a sort of “</a:t>
            </a:r>
            <a:r>
              <a:rPr lang="en-US" sz="1300" dirty="0" smtClean="0"/>
              <a:t>Proof of concept” that </a:t>
            </a:r>
          </a:p>
          <a:p>
            <a:pPr lvl="1"/>
            <a:r>
              <a:rPr lang="en-US" sz="1300" dirty="0" smtClean="0"/>
              <a:t>Research-quality data can identify </a:t>
            </a:r>
            <a:r>
              <a:rPr lang="en-US" sz="1300" b="1" dirty="0" smtClean="0"/>
              <a:t>beneficial links </a:t>
            </a:r>
            <a:r>
              <a:rPr lang="en-US" sz="1300" dirty="0" smtClean="0"/>
              <a:t>between LHD services related health outcomes.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Important findings for planning &amp; advocacy</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Beneficial relationships can be identified between an LHDs’ service-specific expenditures and certain related health outcomes.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smtClean="0"/>
              <a:t>This is not easy work and requires a partnership to provide the data, understand it together,</a:t>
            </a:r>
            <a:r>
              <a:rPr lang="en-US" sz="1300" baseline="0" dirty="0" smtClean="0"/>
              <a:t> and interpret the findings, but we found here that, in this case,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Detailed </a:t>
            </a:r>
            <a:r>
              <a:rPr lang="en-US" sz="1400" b="1" dirty="0" smtClean="0"/>
              <a:t>administrative data </a:t>
            </a:r>
            <a:r>
              <a:rPr lang="en-US" sz="1400" dirty="0" smtClean="0"/>
              <a:t>can help answer important research questions for practice</a:t>
            </a:r>
            <a:r>
              <a:rPr lang="en-US" sz="1300" baseline="0" dirty="0" smtClean="0"/>
              <a:t>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All of this is particularly critical in an era where investment is increasingly tied to evidence-based practices and policies</a:t>
            </a:r>
            <a:endParaRPr lang="en-US" sz="1300" dirty="0" smtClean="0"/>
          </a:p>
          <a:p>
            <a:pPr marL="0" indent="0">
              <a:buFont typeface="Arial" panose="020B0604020202020204" pitchFamily="34" charset="0"/>
              <a:buNone/>
            </a:pPr>
            <a:endParaRPr lang="en-US" sz="1300" dirty="0" smtClean="0"/>
          </a:p>
          <a:p>
            <a:pPr marL="285750" indent="-285750">
              <a:buFont typeface="Arial" panose="020B0604020202020204" pitchFamily="34" charset="0"/>
              <a:buChar char="•"/>
            </a:pPr>
            <a:r>
              <a:rPr lang="en-US" sz="1400" dirty="0" smtClean="0"/>
              <a:t>PBRNs also added tremendous value to the research</a:t>
            </a:r>
          </a:p>
          <a:p>
            <a:pPr marL="742950" lvl="1" indent="-285750">
              <a:buFont typeface="Arial" panose="020B0604020202020204" pitchFamily="34" charset="0"/>
              <a:buChar char="•"/>
            </a:pPr>
            <a:r>
              <a:rPr lang="en-US" sz="1400" dirty="0" smtClean="0"/>
              <a:t>Assuring that the questions addressed</a:t>
            </a:r>
            <a:r>
              <a:rPr lang="en-US" sz="1400" baseline="0" dirty="0" smtClean="0"/>
              <a:t> were relevant to practice</a:t>
            </a:r>
          </a:p>
          <a:p>
            <a:pPr marL="742950" lvl="1" indent="-285750">
              <a:buFont typeface="Arial" panose="020B0604020202020204" pitchFamily="34" charset="0"/>
              <a:buChar char="•"/>
            </a:pPr>
            <a:r>
              <a:rPr lang="en-US" sz="1400" baseline="0" dirty="0" smtClean="0"/>
              <a:t>It's a partnership whose research can inform the overarching </a:t>
            </a:r>
            <a:r>
              <a:rPr lang="en-US" sz="1400" b="1" baseline="0" dirty="0" smtClean="0"/>
              <a:t>foundational services </a:t>
            </a:r>
            <a:r>
              <a:rPr lang="en-US" sz="1400" baseline="0" dirty="0" smtClean="0"/>
              <a:t>work being conducted out of the state's public health improvement partnership's agenda for change.  </a:t>
            </a:r>
          </a:p>
          <a:p>
            <a:pPr marL="742950" lvl="1" indent="-285750">
              <a:buFont typeface="Arial" panose="020B0604020202020204" pitchFamily="34" charset="0"/>
              <a:buChar char="•"/>
            </a:pPr>
            <a:r>
              <a:rPr lang="en-US" sz="1400" baseline="0" dirty="0" smtClean="0"/>
              <a:t>The variation that we see across states also exists locally.</a:t>
            </a:r>
          </a:p>
          <a:p>
            <a:pPr marL="285750" indent="-285750">
              <a:buFont typeface="Arial" panose="020B0604020202020204" pitchFamily="34" charset="0"/>
              <a:buNone/>
            </a:pPr>
            <a:endParaRPr lang="en-US" sz="14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Research like this is critical for practice because…..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We desperately</a:t>
            </a:r>
            <a:r>
              <a:rPr lang="en-US" sz="1400" baseline="0" dirty="0" smtClean="0"/>
              <a:t> need evidence that what we do matters (and/or that we are doing the things that DO matter)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And when resources become tight, and policymakers and practitioners need to prioritize, having data about what makes a difference is critical.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From our experience in King County, we are continually being asked to justify how taxpayer dollars are being used and what impact do our services make.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fld id="{906FE5C5-BCE0-4773-8E47-CBE0EBC9934D}" type="slidenum">
              <a:rPr lang="en-US" smtClean="0"/>
              <a:pPr/>
              <a:t>16</a:t>
            </a:fld>
            <a:endParaRPr lang="en-US"/>
          </a:p>
        </p:txBody>
      </p:sp>
    </p:spTree>
    <p:extLst>
      <p:ext uri="{BB962C8B-B14F-4D97-AF65-F5344CB8AC3E}">
        <p14:creationId xmlns:p14="http://schemas.microsoft.com/office/powerpoint/2010/main" val="3708503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6"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latin typeface="+mn-lt"/>
                <a:ea typeface="ＭＳ Ｐゴシック"/>
              </a:rPr>
              <a:t>BARRY</a:t>
            </a:r>
          </a:p>
          <a:p>
            <a:pPr marL="0" indent="0">
              <a:buFont typeface="Arial" panose="020B0604020202020204" pitchFamily="34" charset="0"/>
              <a:buNone/>
            </a:pPr>
            <a:endParaRPr lang="en-US" sz="1300" dirty="0" smtClean="0"/>
          </a:p>
          <a:p>
            <a:pPr marL="0" indent="0">
              <a:buFont typeface="Arial" panose="020B0604020202020204" pitchFamily="34" charset="0"/>
              <a:buNone/>
            </a:pPr>
            <a:r>
              <a:rPr lang="en-US" sz="1300" dirty="0" smtClean="0"/>
              <a:t>Other implications of this study were mentioned by Betty</a:t>
            </a:r>
            <a:r>
              <a:rPr lang="en-US" sz="1300" baseline="0" dirty="0" smtClean="0"/>
              <a:t> in terms of the DATA….</a:t>
            </a:r>
            <a:endParaRPr lang="en-US" sz="1300" dirty="0" smtClean="0"/>
          </a:p>
          <a:p>
            <a:pPr marL="0" indent="0">
              <a:buFont typeface="Arial" panose="020B0604020202020204" pitchFamily="34" charset="0"/>
              <a:buNone/>
            </a:pPr>
            <a:endParaRPr lang="en-US" sz="1300" dirty="0" smtClean="0"/>
          </a:p>
          <a:p>
            <a:pPr marL="342900" indent="-342900">
              <a:buFont typeface="Arial" panose="020B0604020202020204" pitchFamily="34" charset="0"/>
              <a:buChar char="•"/>
            </a:pPr>
            <a:r>
              <a:rPr lang="en-US" sz="1300" b="0" dirty="0" smtClean="0"/>
              <a:t>She and her team and our</a:t>
            </a:r>
            <a:r>
              <a:rPr lang="en-US" sz="1300" b="0" baseline="0" dirty="0" smtClean="0"/>
              <a:t> PBRN partners reinforced the important </a:t>
            </a:r>
            <a:r>
              <a:rPr lang="en-US" sz="1300" b="1" baseline="0" dirty="0" smtClean="0"/>
              <a:t>POTENTIAL </a:t>
            </a:r>
            <a:r>
              <a:rPr lang="en-US" sz="1300" b="0" baseline="0" dirty="0" smtClean="0"/>
              <a:t>that data like these can hold….</a:t>
            </a:r>
          </a:p>
          <a:p>
            <a:pPr marL="800100" lvl="1" indent="-342900">
              <a:buFont typeface="Arial" panose="020B0604020202020204" pitchFamily="34" charset="0"/>
              <a:buChar char="•"/>
            </a:pPr>
            <a:r>
              <a:rPr lang="en-US" sz="1300" b="0" baseline="0" dirty="0" smtClean="0"/>
              <a:t>that d</a:t>
            </a:r>
            <a:r>
              <a:rPr lang="en-US" sz="1300" b="0" dirty="0" smtClean="0"/>
              <a:t>etailed administrative data that represent changes and variation in service delivery can be used to examine important research questions for practice. </a:t>
            </a:r>
          </a:p>
          <a:p>
            <a:pPr marL="342900" indent="-342900">
              <a:buFont typeface="Arial" panose="020B0604020202020204" pitchFamily="34" charset="0"/>
              <a:buChar char="•"/>
            </a:pPr>
            <a:r>
              <a:rPr lang="en-US" sz="1300" b="0" dirty="0" smtClean="0"/>
              <a:t>But this was an uphill climb to answer these questions and the data</a:t>
            </a:r>
            <a:r>
              <a:rPr lang="en-US" sz="1300" b="0" baseline="0" dirty="0" smtClean="0"/>
              <a:t> limited them/us to very specific services. </a:t>
            </a:r>
            <a:endParaRPr lang="en-US" sz="1300" b="0" dirty="0" smtClean="0"/>
          </a:p>
          <a:p>
            <a:pPr marL="0" indent="0">
              <a:buFont typeface="Arial" panose="020B0604020202020204" pitchFamily="34" charset="0"/>
              <a:buNone/>
            </a:pPr>
            <a:endParaRPr lang="en-US" sz="1300" b="0" dirty="0" smtClean="0"/>
          </a:p>
          <a:p>
            <a:pPr marL="0" indent="0">
              <a:buFont typeface="Arial" panose="020B0604020202020204" pitchFamily="34" charset="0"/>
              <a:buNone/>
            </a:pPr>
            <a:r>
              <a:rPr lang="en-US" sz="1300" b="0" dirty="0" smtClean="0"/>
              <a:t>Data </a:t>
            </a:r>
            <a:r>
              <a:rPr lang="en-US" sz="1300" b="1" dirty="0" smtClean="0"/>
              <a:t>Limitations</a:t>
            </a:r>
          </a:p>
          <a:p>
            <a:pPr marL="342900" indent="-342900">
              <a:buFont typeface="Arial" panose="020B0604020202020204" pitchFamily="34" charset="0"/>
              <a:buChar char="•"/>
            </a:pPr>
            <a:r>
              <a:rPr lang="en-US" sz="1300" dirty="0" smtClean="0"/>
              <a:t>While</a:t>
            </a:r>
            <a:r>
              <a:rPr lang="en-US" sz="1300" baseline="0" dirty="0" smtClean="0"/>
              <a:t> this study highlights the potential, it also drove home the NEED to address data limitations for PH practice </a:t>
            </a:r>
          </a:p>
          <a:p>
            <a:pPr marL="342900" indent="-342900">
              <a:buFont typeface="Arial" panose="020B0604020202020204" pitchFamily="34" charset="0"/>
              <a:buChar char="•"/>
            </a:pPr>
            <a:r>
              <a:rPr lang="en-US" sz="1300" baseline="0" dirty="0" smtClean="0"/>
              <a:t>The same data that limited what we could have Betty &amp; her team study, also limits what we can use directly in practice for </a:t>
            </a:r>
            <a:r>
              <a:rPr lang="en-US" sz="1300" dirty="0" smtClean="0"/>
              <a:t>detailed, program-specific PH service-related data to measure the cost, performance, &amp; outcomes of prevention efforts to inform practice and policy-making.</a:t>
            </a:r>
          </a:p>
          <a:p>
            <a:pPr marL="342900" indent="-342900">
              <a:buFont typeface="Arial" panose="020B0604020202020204" pitchFamily="34" charset="0"/>
              <a:buChar char="•"/>
            </a:pPr>
            <a:endParaRPr lang="en-US" sz="1300" dirty="0" smtClean="0"/>
          </a:p>
          <a:p>
            <a:pPr marL="0" indent="0">
              <a:buFont typeface="Arial" panose="020B0604020202020204" pitchFamily="34" charset="0"/>
              <a:buNone/>
            </a:pPr>
            <a:r>
              <a:rPr lang="en-US" sz="1300" dirty="0" smtClean="0"/>
              <a:t>This</a:t>
            </a:r>
            <a:r>
              <a:rPr lang="en-US" sz="1300" baseline="0" dirty="0" smtClean="0"/>
              <a:t> work underscores the fact that </a:t>
            </a:r>
            <a:endParaRPr lang="en-US" sz="13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t>Standardized data </a:t>
            </a:r>
            <a:r>
              <a:rPr lang="en-US" sz="1400" dirty="0" smtClean="0"/>
              <a:t>are needed!!!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…data that could then</a:t>
            </a:r>
            <a:r>
              <a:rPr lang="en-US" sz="1400" baseline="0" dirty="0" smtClean="0"/>
              <a:t> be used to conduct the research we need for practice-evidence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As well as to give us what we need for examining our own output, performance, peer comparisons…..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This need for standardized data has been recognized nationally &amp; described at length in this Institute of Medicine report, saying that this lack of good data has resulted in a very </a:t>
            </a:r>
            <a:r>
              <a:rPr lang="en-US" sz="1400" dirty="0" smtClean="0"/>
              <a:t>poor understanding of PH services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smtClean="0"/>
              <a:t>This leads us to the where we’ve been and are headed w/ regard to developing good data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…data that can help us have some common ground w/ each other….. </a:t>
            </a:r>
            <a:endParaRPr lang="en-US" sz="1400" dirty="0" smtClean="0"/>
          </a:p>
          <a:p>
            <a:pPr marL="285750" indent="-285750">
              <a:buFont typeface="Arial" panose="020B0604020202020204" pitchFamily="34" charset="0"/>
              <a:buChar char="•"/>
            </a:pPr>
            <a:endParaRPr lang="en-US" sz="1300" baseline="0" dirty="0" smtClean="0">
              <a:latin typeface="Frutiger 55 Roman"/>
            </a:endParaRPr>
          </a:p>
        </p:txBody>
      </p:sp>
      <p:sp>
        <p:nvSpPr>
          <p:cNvPr id="4" name="Slide Number Placeholder 3"/>
          <p:cNvSpPr>
            <a:spLocks noGrp="1"/>
          </p:cNvSpPr>
          <p:nvPr>
            <p:ph type="sldNum" sz="quarter" idx="10"/>
          </p:nvPr>
        </p:nvSpPr>
        <p:spPr/>
        <p:txBody>
          <a:bodyPr/>
          <a:lstStyle/>
          <a:p>
            <a:fld id="{906FE5C5-BCE0-4773-8E47-CBE0EBC9934D}" type="slidenum">
              <a:rPr lang="en-US" smtClean="0"/>
              <a:pPr/>
              <a:t>17</a:t>
            </a:fld>
            <a:endParaRPr lang="en-US"/>
          </a:p>
        </p:txBody>
      </p:sp>
    </p:spTree>
    <p:extLst>
      <p:ext uri="{BB962C8B-B14F-4D97-AF65-F5344CB8AC3E}">
        <p14:creationId xmlns:p14="http://schemas.microsoft.com/office/powerpoint/2010/main" val="977417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4C58B4-299C-4874-A896-73CD595CD92C}" type="slidenum">
              <a:rPr lang="en-US" smtClean="0"/>
              <a:pPr/>
              <a:t>18</a:t>
            </a:fld>
            <a:endParaRPr lang="en-US"/>
          </a:p>
        </p:txBody>
      </p:sp>
    </p:spTree>
    <p:extLst>
      <p:ext uri="{BB962C8B-B14F-4D97-AF65-F5344CB8AC3E}">
        <p14:creationId xmlns:p14="http://schemas.microsoft.com/office/powerpoint/2010/main" val="2598447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6FE5C5-BCE0-4773-8E47-CBE0EBC9934D}" type="slidenum">
              <a:rPr lang="en-US" smtClean="0"/>
              <a:pPr/>
              <a:t>19</a:t>
            </a:fld>
            <a:endParaRPr lang="en-US"/>
          </a:p>
        </p:txBody>
      </p:sp>
    </p:spTree>
    <p:extLst>
      <p:ext uri="{BB962C8B-B14F-4D97-AF65-F5344CB8AC3E}">
        <p14:creationId xmlns:p14="http://schemas.microsoft.com/office/powerpoint/2010/main" val="223158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6FE5C5-BCE0-4773-8E47-CBE0EBC9934D}" type="slidenum">
              <a:rPr lang="en-US" smtClean="0"/>
              <a:pPr/>
              <a:t>2</a:t>
            </a:fld>
            <a:endParaRPr lang="en-US"/>
          </a:p>
        </p:txBody>
      </p:sp>
    </p:spTree>
    <p:extLst>
      <p:ext uri="{BB962C8B-B14F-4D97-AF65-F5344CB8AC3E}">
        <p14:creationId xmlns:p14="http://schemas.microsoft.com/office/powerpoint/2010/main" val="2843767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smtClean="0"/>
              <a:t>WHAT it takes</a:t>
            </a:r>
            <a:r>
              <a:rPr lang="en-US" sz="1300" b="1" baseline="0" dirty="0" smtClean="0"/>
              <a:t> to get to harmonizing these existing administrative data!</a:t>
            </a:r>
            <a:endParaRPr lang="en-US" sz="1300" b="1" dirty="0" smtClean="0"/>
          </a:p>
          <a:p>
            <a:endParaRPr lang="en-US" sz="1300" dirty="0"/>
          </a:p>
        </p:txBody>
      </p:sp>
      <p:sp>
        <p:nvSpPr>
          <p:cNvPr id="4" name="Slide Number Placeholder 3"/>
          <p:cNvSpPr>
            <a:spLocks noGrp="1"/>
          </p:cNvSpPr>
          <p:nvPr>
            <p:ph type="sldNum" sz="quarter" idx="10"/>
          </p:nvPr>
        </p:nvSpPr>
        <p:spPr/>
        <p:txBody>
          <a:bodyPr/>
          <a:lstStyle/>
          <a:p>
            <a:fld id="{906FE5C5-BCE0-4773-8E47-CBE0EBC9934D}" type="slidenum">
              <a:rPr lang="en-US" smtClean="0"/>
              <a:pPr/>
              <a:t>20</a:t>
            </a:fld>
            <a:endParaRPr lang="en-US"/>
          </a:p>
        </p:txBody>
      </p:sp>
    </p:spTree>
    <p:extLst>
      <p:ext uri="{BB962C8B-B14F-4D97-AF65-F5344CB8AC3E}">
        <p14:creationId xmlns:p14="http://schemas.microsoft.com/office/powerpoint/2010/main" val="2206392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Total_EH</a:t>
            </a:r>
            <a:endParaRPr lang="en-US" dirty="0"/>
          </a:p>
          <a:p>
            <a:r>
              <a:rPr lang="en-US" dirty="0"/>
              <a:t>4.55E+07(2000)</a:t>
            </a:r>
          </a:p>
          <a:p>
            <a:r>
              <a:rPr lang="en-US" dirty="0"/>
              <a:t>4.85E+07(2001)</a:t>
            </a:r>
          </a:p>
          <a:p>
            <a:r>
              <a:rPr lang="en-US" dirty="0"/>
              <a:t>4.91E+07(2002)</a:t>
            </a:r>
          </a:p>
          <a:p>
            <a:r>
              <a:rPr lang="en-US" dirty="0"/>
              <a:t>5.00E+07(2003)</a:t>
            </a:r>
          </a:p>
          <a:p>
            <a:r>
              <a:rPr lang="en-US" dirty="0"/>
              <a:t>5.36E+07(2004)</a:t>
            </a:r>
          </a:p>
          <a:p>
            <a:r>
              <a:rPr lang="en-US" dirty="0"/>
              <a:t>5.68E+07(2005)</a:t>
            </a:r>
          </a:p>
          <a:p>
            <a:r>
              <a:rPr lang="en-US" dirty="0"/>
              <a:t>6.22E+07(2006)</a:t>
            </a:r>
          </a:p>
          <a:p>
            <a:r>
              <a:rPr lang="en-US" dirty="0"/>
              <a:t>6.73E+07(2007)</a:t>
            </a:r>
          </a:p>
          <a:p>
            <a:r>
              <a:rPr lang="en-US" dirty="0"/>
              <a:t>6.97E+07(2008)</a:t>
            </a:r>
          </a:p>
          <a:p>
            <a:r>
              <a:rPr lang="en-US" dirty="0"/>
              <a:t>6.72E+07(2009)</a:t>
            </a:r>
          </a:p>
          <a:p>
            <a:r>
              <a:rPr lang="en-US" dirty="0"/>
              <a:t>6.32E+07</a:t>
            </a:r>
            <a:r>
              <a:rPr lang="en-US" dirty="0" smtClean="0"/>
              <a:t> (2010)</a:t>
            </a:r>
            <a:endParaRPr lang="en-US" dirty="0"/>
          </a:p>
        </p:txBody>
      </p:sp>
      <p:sp>
        <p:nvSpPr>
          <p:cNvPr id="4" name="Slide Number Placeholder 3"/>
          <p:cNvSpPr>
            <a:spLocks noGrp="1"/>
          </p:cNvSpPr>
          <p:nvPr>
            <p:ph type="sldNum" sz="quarter" idx="10"/>
          </p:nvPr>
        </p:nvSpPr>
        <p:spPr/>
        <p:txBody>
          <a:bodyPr/>
          <a:lstStyle/>
          <a:p>
            <a:fld id="{BFD14096-4107-4236-88CC-932652E1BE5B}" type="slidenum">
              <a:rPr lang="en-US" smtClean="0"/>
              <a:pPr/>
              <a:t>21</a:t>
            </a:fld>
            <a:endParaRPr lang="en-US"/>
          </a:p>
        </p:txBody>
      </p:sp>
    </p:spTree>
    <p:extLst>
      <p:ext uri="{BB962C8B-B14F-4D97-AF65-F5344CB8AC3E}">
        <p14:creationId xmlns:p14="http://schemas.microsoft.com/office/powerpoint/2010/main" val="2252941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300" dirty="0" smtClean="0"/>
              <a:t>There are</a:t>
            </a:r>
            <a:r>
              <a:rPr lang="en-US" sz="1300" baseline="0" dirty="0" smtClean="0"/>
              <a:t> "Flaws in Current System"</a:t>
            </a:r>
            <a:endParaRPr lang="en-US" sz="1300" dirty="0"/>
          </a:p>
        </p:txBody>
      </p:sp>
      <p:sp>
        <p:nvSpPr>
          <p:cNvPr id="4" name="Slide Number Placeholder 3"/>
          <p:cNvSpPr>
            <a:spLocks noGrp="1"/>
          </p:cNvSpPr>
          <p:nvPr>
            <p:ph type="sldNum" sz="quarter" idx="10"/>
          </p:nvPr>
        </p:nvSpPr>
        <p:spPr/>
        <p:txBody>
          <a:bodyPr/>
          <a:lstStyle/>
          <a:p>
            <a:fld id="{906FE5C5-BCE0-4773-8E47-CBE0EBC9934D}" type="slidenum">
              <a:rPr lang="en-US" smtClean="0"/>
              <a:pPr/>
              <a:t>23</a:t>
            </a:fld>
            <a:endParaRPr lang="en-US"/>
          </a:p>
        </p:txBody>
      </p:sp>
    </p:spTree>
    <p:extLst>
      <p:ext uri="{BB962C8B-B14F-4D97-AF65-F5344CB8AC3E}">
        <p14:creationId xmlns:p14="http://schemas.microsoft.com/office/powerpoint/2010/main" val="2884754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accent1"/>
                </a:solidFill>
              </a:rPr>
              <a:t>Facilitating Standardization of PH Service Data Collection</a:t>
            </a:r>
            <a:endParaRPr lang="en-US" dirty="0" smtClean="0"/>
          </a:p>
          <a:p>
            <a:endParaRPr lang="en-US" dirty="0" smtClean="0"/>
          </a:p>
          <a:p>
            <a:r>
              <a:rPr lang="en-US" dirty="0" smtClean="0"/>
              <a:t>Working from original MPROVE </a:t>
            </a:r>
            <a:r>
              <a:rPr lang="en-US" b="1" dirty="0" smtClean="0"/>
              <a:t>measures</a:t>
            </a:r>
          </a:p>
          <a:p>
            <a:r>
              <a:rPr lang="en-US" dirty="0" smtClean="0"/>
              <a:t>Support states interested in service data collection</a:t>
            </a:r>
          </a:p>
          <a:p>
            <a:r>
              <a:rPr lang="en-US" dirty="0" smtClean="0"/>
              <a:t>Refine measures, as needed</a:t>
            </a:r>
          </a:p>
          <a:p>
            <a:r>
              <a:rPr lang="en-US" dirty="0" smtClean="0"/>
              <a:t>Assure relevance for </a:t>
            </a:r>
          </a:p>
          <a:p>
            <a:pPr lvl="1"/>
            <a:r>
              <a:rPr lang="en-US" sz="2600" dirty="0" smtClean="0"/>
              <a:t>Accreditation, </a:t>
            </a:r>
          </a:p>
          <a:p>
            <a:pPr lvl="1"/>
            <a:r>
              <a:rPr lang="en-US" sz="2600" dirty="0" smtClean="0"/>
              <a:t>Advocacy, </a:t>
            </a:r>
          </a:p>
          <a:p>
            <a:pPr lvl="1"/>
            <a:r>
              <a:rPr lang="en-US" sz="2600" dirty="0" smtClean="0"/>
              <a:t>Data-driven decision-making, </a:t>
            </a:r>
          </a:p>
          <a:p>
            <a:pPr lvl="1"/>
            <a:r>
              <a:rPr lang="en-US" sz="2600" dirty="0" smtClean="0"/>
              <a:t>Demonstrating use of resources</a:t>
            </a:r>
          </a:p>
          <a:p>
            <a:pPr lvl="1"/>
            <a:r>
              <a:rPr lang="en-US" sz="2600" b="1" dirty="0" smtClean="0"/>
              <a:t>Other??</a:t>
            </a:r>
          </a:p>
          <a:p>
            <a:endParaRPr lang="en-US" dirty="0"/>
          </a:p>
        </p:txBody>
      </p:sp>
      <p:sp>
        <p:nvSpPr>
          <p:cNvPr id="4" name="Slide Number Placeholder 3"/>
          <p:cNvSpPr>
            <a:spLocks noGrp="1"/>
          </p:cNvSpPr>
          <p:nvPr>
            <p:ph type="sldNum" sz="quarter" idx="10"/>
          </p:nvPr>
        </p:nvSpPr>
        <p:spPr/>
        <p:txBody>
          <a:bodyPr/>
          <a:lstStyle/>
          <a:p>
            <a:fld id="{906FE5C5-BCE0-4773-8E47-CBE0EBC9934D}" type="slidenum">
              <a:rPr lang="en-US" smtClean="0"/>
              <a:pPr/>
              <a:t>24</a:t>
            </a:fld>
            <a:endParaRPr lang="en-US"/>
          </a:p>
        </p:txBody>
      </p:sp>
    </p:spTree>
    <p:extLst>
      <p:ext uri="{BB962C8B-B14F-4D97-AF65-F5344CB8AC3E}">
        <p14:creationId xmlns:p14="http://schemas.microsoft.com/office/powerpoint/2010/main" val="4217379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6"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ea typeface="ＭＳ Ｐゴシック"/>
              </a:rPr>
              <a:t>BARRY</a:t>
            </a:r>
          </a:p>
          <a:p>
            <a:endParaRPr lang="en-US" dirty="0" smtClean="0"/>
          </a:p>
          <a:p>
            <a:r>
              <a:rPr lang="en-US" sz="1200" dirty="0" smtClean="0"/>
              <a:t>Our</a:t>
            </a:r>
            <a:r>
              <a:rPr lang="en-US" sz="1200" baseline="0" dirty="0" smtClean="0"/>
              <a:t> work w/ that A&amp;S Inventory has been actually rather unique nationally</a:t>
            </a:r>
          </a:p>
          <a:p>
            <a:r>
              <a:rPr lang="en-US" sz="1200" baseline="0" dirty="0" smtClean="0"/>
              <a:t>But there’s been a growing need nationally and among other states for something just like this</a:t>
            </a:r>
          </a:p>
          <a:p>
            <a:r>
              <a:rPr lang="en-US" sz="1200" dirty="0" smtClean="0"/>
              <a:t>...this need resulted in the MPROVE study led</a:t>
            </a:r>
            <a:r>
              <a:rPr lang="en-US" sz="1200" baseline="0" dirty="0" smtClean="0"/>
              <a:t> by Glen Mays out of the </a:t>
            </a:r>
            <a:r>
              <a:rPr lang="en-US" sz="1200" baseline="0" dirty="0" err="1" smtClean="0"/>
              <a:t>Univ</a:t>
            </a:r>
            <a:r>
              <a:rPr lang="en-US" sz="1200" baseline="0" dirty="0" smtClean="0"/>
              <a:t> of KY </a:t>
            </a:r>
          </a:p>
          <a:p>
            <a:endParaRPr lang="en-US" sz="1200" baseline="0" dirty="0" smtClean="0"/>
          </a:p>
          <a:p>
            <a:r>
              <a:rPr lang="en-US" sz="1200" baseline="0" dirty="0" smtClean="0"/>
              <a:t>MPROVE involved 6 state PBRNs (WA, CO, NJ, FL, MN, TN), of which WA was one</a:t>
            </a:r>
            <a:endParaRPr lang="en-US" sz="1200" dirty="0" smtClean="0"/>
          </a:p>
          <a:p>
            <a:r>
              <a:rPr lang="en-US" sz="1200" dirty="0" smtClean="0"/>
              <a:t>The work we did together</a:t>
            </a:r>
            <a:r>
              <a:rPr lang="en-US" sz="1200" baseline="0" dirty="0" smtClean="0"/>
              <a:t> over 2012-13 was a rather laborious process in which practice and research partners came up w/ a mutually agreed upon set of measures in 3 domains (CD Control, EH, and Chronic Disease) that fit an agreed-upon set of high value criteria</a:t>
            </a:r>
          </a:p>
          <a:p>
            <a:endParaRPr lang="en-US" sz="1200" dirty="0" smtClean="0"/>
          </a:p>
          <a:p>
            <a:r>
              <a:rPr lang="en-US" sz="1200" dirty="0" smtClean="0"/>
              <a:t>This slide outlines</a:t>
            </a:r>
            <a:r>
              <a:rPr lang="en-US" sz="1200" baseline="0" dirty="0" smtClean="0"/>
              <a:t> the process, but this is still ongoing in many ways</a:t>
            </a:r>
            <a:endParaRPr lang="en-US" sz="1200" dirty="0" smtClean="0"/>
          </a:p>
          <a:p>
            <a:pPr marL="0" indent="0">
              <a:buFont typeface="Arial" panose="020B0604020202020204" pitchFamily="34" charset="0"/>
              <a:buNone/>
            </a:pPr>
            <a:r>
              <a:rPr lang="en-US" sz="1200" dirty="0" smtClean="0"/>
              <a:t>1) The work we did in 2012/13</a:t>
            </a:r>
            <a:r>
              <a:rPr lang="en-US" sz="1200" baseline="0" dirty="0" smtClean="0"/>
              <a:t>…</a:t>
            </a:r>
            <a:endParaRPr lang="en-US" sz="1200" dirty="0" smtClean="0"/>
          </a:p>
          <a:p>
            <a:pPr marL="457200" indent="-457200">
              <a:buFont typeface="Arial" panose="020B0604020202020204" pitchFamily="34" charset="0"/>
              <a:buChar char="•"/>
            </a:pPr>
            <a:r>
              <a:rPr lang="en-US" sz="1200" dirty="0" smtClean="0"/>
              <a:t>Identified service delivery measures for selected, high-value PH services</a:t>
            </a:r>
          </a:p>
          <a:p>
            <a:pPr marL="0" indent="0">
              <a:buFont typeface="Arial" panose="020B0604020202020204" pitchFamily="34" charset="0"/>
              <a:buNone/>
            </a:pPr>
            <a:r>
              <a:rPr lang="en-US" sz="1200" dirty="0" smtClean="0"/>
              <a:t>2) Then we all collected</a:t>
            </a:r>
            <a:r>
              <a:rPr lang="en-US" sz="1200" baseline="0" dirty="0" smtClean="0"/>
              <a:t> these measures across our states in 2013 to </a:t>
            </a:r>
            <a:endParaRPr lang="en-US" sz="1200" dirty="0" smtClean="0"/>
          </a:p>
          <a:p>
            <a:pPr marL="457200" indent="-457200">
              <a:buFont typeface="Arial" panose="020B0604020202020204" pitchFamily="34" charset="0"/>
              <a:buChar char="•"/>
            </a:pPr>
            <a:r>
              <a:rPr lang="en-US" sz="1200" dirty="0" smtClean="0"/>
              <a:t>Create a data set that we can use here in WA and across these 6 states now</a:t>
            </a:r>
          </a:p>
          <a:p>
            <a:pPr marL="457200" indent="-457200">
              <a:buFont typeface="Arial" panose="020B0604020202020204" pitchFamily="34" charset="0"/>
              <a:buChar char="•"/>
            </a:pPr>
            <a:r>
              <a:rPr lang="en-US" sz="1200" dirty="0" smtClean="0"/>
              <a:t>The</a:t>
            </a:r>
            <a:r>
              <a:rPr lang="en-US" sz="1200" baseline="0" dirty="0" smtClean="0"/>
              <a:t> idea was (and is) to create a </a:t>
            </a:r>
            <a:r>
              <a:rPr lang="en-US" sz="1200" dirty="0" smtClean="0"/>
              <a:t>registry of measures collected consistently across local communities</a:t>
            </a:r>
          </a:p>
          <a:p>
            <a:pPr marL="914400" lvl="1" indent="-457200">
              <a:buFont typeface="Arial" panose="020B0604020202020204" pitchFamily="34" charset="0"/>
              <a:buChar char="•"/>
            </a:pPr>
            <a:r>
              <a:rPr lang="en-US" sz="1200" dirty="0" smtClean="0"/>
              <a:t>THIS is</a:t>
            </a:r>
            <a:r>
              <a:rPr lang="en-US" sz="1200" baseline="0" dirty="0" smtClean="0"/>
              <a:t> still evolving</a:t>
            </a:r>
          </a:p>
          <a:p>
            <a:pPr marL="0" lvl="0" indent="0">
              <a:buFont typeface="Arial" panose="020B0604020202020204" pitchFamily="34" charset="0"/>
              <a:buNone/>
            </a:pPr>
            <a:endParaRPr lang="en-US" sz="1200" baseline="0" dirty="0" smtClean="0"/>
          </a:p>
          <a:p>
            <a:pPr marL="0" lvl="0" indent="0">
              <a:buFont typeface="Arial" panose="020B0604020202020204" pitchFamily="34" charset="0"/>
              <a:buNone/>
            </a:pPr>
            <a:r>
              <a:rPr lang="en-US" sz="1200" baseline="0" dirty="0" smtClean="0"/>
              <a:t>3) Ultimately this registry for states can </a:t>
            </a:r>
            <a:endParaRPr lang="en-US" sz="1200" dirty="0" smtClean="0"/>
          </a:p>
          <a:p>
            <a:pPr marL="457200" indent="-457200">
              <a:buFont typeface="Arial" panose="020B0604020202020204" pitchFamily="34" charset="0"/>
              <a:buChar char="•"/>
            </a:pPr>
            <a:r>
              <a:rPr lang="en-US" sz="1200" dirty="0" smtClean="0"/>
              <a:t>Profile geographic variation in the delivery of selected PH services across communities</a:t>
            </a:r>
          </a:p>
          <a:p>
            <a:pPr marL="457200" indent="-457200">
              <a:buFont typeface="Arial" panose="020B0604020202020204" pitchFamily="34" charset="0"/>
              <a:buChar char="•"/>
            </a:pPr>
            <a:r>
              <a:rPr lang="en-US" sz="1200" dirty="0" smtClean="0"/>
              <a:t>Help us all to see variation relative</a:t>
            </a:r>
            <a:r>
              <a:rPr lang="en-US" sz="1200" baseline="0" dirty="0" smtClean="0"/>
              <a:t> to </a:t>
            </a:r>
            <a:r>
              <a:rPr lang="en-US" sz="1200" dirty="0" smtClean="0"/>
              <a:t>components such as:</a:t>
            </a:r>
          </a:p>
          <a:p>
            <a:pPr marL="857250" lvl="2" indent="0">
              <a:buFont typeface="Arial" panose="020B0604020202020204" pitchFamily="34" charset="0"/>
              <a:buNone/>
            </a:pPr>
            <a:r>
              <a:rPr lang="en-US" sz="1200" dirty="0" smtClean="0"/>
              <a:t>– need-sensitive or preference-sensitive factors</a:t>
            </a:r>
          </a:p>
          <a:p>
            <a:pPr marL="857250" lvl="2" indent="0">
              <a:buFont typeface="Arial" panose="020B0604020202020204" pitchFamily="34" charset="0"/>
              <a:buNone/>
            </a:pPr>
            <a:r>
              <a:rPr lang="en-US" sz="1200" dirty="0" smtClean="0"/>
              <a:t>– supply-sensitive factors</a:t>
            </a:r>
          </a:p>
          <a:p>
            <a:pPr marL="457200" indent="-457200">
              <a:buFont typeface="Arial" panose="020B0604020202020204" pitchFamily="34" charset="0"/>
              <a:buChar char="•"/>
            </a:pPr>
            <a:r>
              <a:rPr lang="en-US" sz="1200" dirty="0" smtClean="0"/>
              <a:t>Examine associations between services &amp; outcomes</a:t>
            </a:r>
          </a:p>
          <a:p>
            <a:endParaRPr lang="en-US" sz="1200" dirty="0" smtClean="0"/>
          </a:p>
          <a:p>
            <a:r>
              <a:rPr lang="en-US" sz="1200" dirty="0" smtClean="0"/>
              <a:t>In the case of our A&amp;S Inventory, we already have collected SOME of these items</a:t>
            </a:r>
            <a:r>
              <a:rPr lang="en-US" sz="1200" baseline="0" dirty="0" smtClean="0"/>
              <a:t> for a few years now</a:t>
            </a:r>
            <a:endParaRPr lang="en-US" altLang="en-US" sz="1200" dirty="0" smtClean="0"/>
          </a:p>
        </p:txBody>
      </p:sp>
      <p:sp>
        <p:nvSpPr>
          <p:cNvPr id="4" name="Slide Number Placeholder 3"/>
          <p:cNvSpPr>
            <a:spLocks noGrp="1"/>
          </p:cNvSpPr>
          <p:nvPr>
            <p:ph type="sldNum" sz="quarter" idx="10"/>
          </p:nvPr>
        </p:nvSpPr>
        <p:spPr/>
        <p:txBody>
          <a:bodyPr/>
          <a:lstStyle/>
          <a:p>
            <a:fld id="{906FE5C5-BCE0-4773-8E47-CBE0EBC9934D}" type="slidenum">
              <a:rPr lang="en-US" smtClean="0"/>
              <a:pPr/>
              <a:t>25</a:t>
            </a:fld>
            <a:endParaRPr lang="en-US"/>
          </a:p>
        </p:txBody>
      </p:sp>
    </p:spTree>
    <p:extLst>
      <p:ext uri="{BB962C8B-B14F-4D97-AF65-F5344CB8AC3E}">
        <p14:creationId xmlns:p14="http://schemas.microsoft.com/office/powerpoint/2010/main" val="70327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FE5C5-BCE0-4773-8E47-CBE0EBC9934D}" type="slidenum">
              <a:rPr lang="en-US" smtClean="0"/>
              <a:pPr/>
              <a:t>26</a:t>
            </a:fld>
            <a:endParaRPr lang="en-US"/>
          </a:p>
        </p:txBody>
      </p:sp>
    </p:spTree>
    <p:extLst>
      <p:ext uri="{BB962C8B-B14F-4D97-AF65-F5344CB8AC3E}">
        <p14:creationId xmlns:p14="http://schemas.microsoft.com/office/powerpoint/2010/main" val="14798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6"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ea typeface="ＭＳ Ｐゴシック"/>
              </a:rPr>
              <a:t>BARRY</a:t>
            </a:r>
          </a:p>
          <a:p>
            <a:endParaRPr lang="en-US" dirty="0"/>
          </a:p>
        </p:txBody>
      </p:sp>
      <p:sp>
        <p:nvSpPr>
          <p:cNvPr id="4" name="Slide Number Placeholder 3"/>
          <p:cNvSpPr>
            <a:spLocks noGrp="1"/>
          </p:cNvSpPr>
          <p:nvPr>
            <p:ph type="sldNum" sz="quarter" idx="10"/>
          </p:nvPr>
        </p:nvSpPr>
        <p:spPr/>
        <p:txBody>
          <a:bodyPr/>
          <a:lstStyle/>
          <a:p>
            <a:fld id="{906FE5C5-BCE0-4773-8E47-CBE0EBC9934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347824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FE5C5-BCE0-4773-8E47-CBE0EBC9934D}" type="slidenum">
              <a:rPr lang="en-US" smtClean="0"/>
              <a:pPr/>
              <a:t>28</a:t>
            </a:fld>
            <a:endParaRPr lang="en-US"/>
          </a:p>
        </p:txBody>
      </p:sp>
    </p:spTree>
    <p:extLst>
      <p:ext uri="{BB962C8B-B14F-4D97-AF65-F5344CB8AC3E}">
        <p14:creationId xmlns:p14="http://schemas.microsoft.com/office/powerpoint/2010/main" val="3416790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sz="1400" b="1" dirty="0">
                <a:ea typeface="ＭＳ Ｐゴシック"/>
              </a:rPr>
              <a:t>BETTY</a:t>
            </a:r>
            <a:endParaRPr lang="en-US" sz="1400" b="1" dirty="0">
              <a:solidFill>
                <a:schemeClr val="tx2"/>
              </a:solidFill>
              <a:latin typeface="Times New Roman" panose="02020603050405020304" pitchFamily="18" charset="0"/>
              <a:ea typeface="ＭＳ Ｐゴシック"/>
              <a:cs typeface="Times New Roman" panose="02020603050405020304" pitchFamily="18" charset="0"/>
            </a:endParaRPr>
          </a:p>
          <a:p>
            <a:endParaRPr lang="en-US" sz="1400" b="1" dirty="0"/>
          </a:p>
          <a:p>
            <a:endParaRPr lang="en-US" sz="1400" b="1" dirty="0"/>
          </a:p>
          <a:p>
            <a:r>
              <a:rPr lang="en-US" sz="1400" b="1" dirty="0"/>
              <a:t>Refining the MPROVE measures</a:t>
            </a:r>
          </a:p>
          <a:p>
            <a:pPr marL="348489" indent="-348489">
              <a:buFont typeface="Arial" panose="020B0604020202020204" pitchFamily="34" charset="0"/>
              <a:buChar char="•"/>
            </a:pPr>
            <a:r>
              <a:rPr lang="en-US" dirty="0"/>
              <a:t>Working from original MPROVE measures</a:t>
            </a:r>
          </a:p>
          <a:p>
            <a:pPr marL="348489" indent="-348489">
              <a:buFont typeface="Arial" panose="020B0604020202020204" pitchFamily="34" charset="0"/>
              <a:buChar char="•"/>
            </a:pPr>
            <a:r>
              <a:rPr lang="en-US" dirty="0"/>
              <a:t>Determine what worked &amp; what didn’t…&amp; WHY</a:t>
            </a:r>
          </a:p>
          <a:p>
            <a:pPr marL="348489" indent="-348489">
              <a:buFont typeface="Arial" panose="020B0604020202020204" pitchFamily="34" charset="0"/>
              <a:buChar char="•"/>
            </a:pPr>
            <a:r>
              <a:rPr lang="en-US" dirty="0"/>
              <a:t>Identify adaptations to be made</a:t>
            </a:r>
          </a:p>
          <a:p>
            <a:endParaRPr lang="en-US" dirty="0" smtClean="0"/>
          </a:p>
          <a:p>
            <a:r>
              <a:rPr lang="en-US" b="1" dirty="0"/>
              <a:t>How?</a:t>
            </a:r>
          </a:p>
          <a:p>
            <a:pPr marL="348489" indent="-348489">
              <a:buFont typeface="Arial" panose="020B0604020202020204" pitchFamily="34" charset="0"/>
              <a:buChar char="•"/>
            </a:pPr>
            <a:r>
              <a:rPr lang="en-US" dirty="0"/>
              <a:t>Examination of 6-state dataset for completeness, face validity</a:t>
            </a:r>
            <a:endParaRPr lang="en-US" sz="1100" dirty="0"/>
          </a:p>
          <a:p>
            <a:pPr marL="348489" indent="-348489">
              <a:buFont typeface="Arial" panose="020B0604020202020204" pitchFamily="34" charset="0"/>
              <a:buChar char="•"/>
            </a:pPr>
            <a:r>
              <a:rPr lang="en-US" dirty="0"/>
              <a:t>Interviews with MPROVE PBRN investigators</a:t>
            </a:r>
          </a:p>
          <a:p>
            <a:pPr marL="348489" indent="-348489">
              <a:buFont typeface="Arial" panose="020B0604020202020204" pitchFamily="34" charset="0"/>
              <a:buChar char="•"/>
            </a:pPr>
            <a:r>
              <a:rPr lang="en-US" dirty="0"/>
              <a:t>Ongoing review by Data Governance Board</a:t>
            </a:r>
          </a:p>
          <a:p>
            <a:endParaRPr lang="en-US" dirty="0" smtClean="0"/>
          </a:p>
          <a:p>
            <a:r>
              <a:rPr lang="en-US" b="1" dirty="0"/>
              <a:t>Preliminary results</a:t>
            </a:r>
            <a:endParaRPr lang="en-US" dirty="0"/>
          </a:p>
          <a:p>
            <a:pPr marL="348489" indent="-348489">
              <a:buFont typeface="Arial" panose="020B0604020202020204" pitchFamily="34" charset="0"/>
              <a:buChar char="•"/>
            </a:pPr>
            <a:r>
              <a:rPr lang="en-US" dirty="0"/>
              <a:t>Not enough time/resources built in to original MPROVE grants to assure completeness, examine data</a:t>
            </a:r>
          </a:p>
          <a:p>
            <a:pPr marL="348489" indent="-348489">
              <a:buFont typeface="Arial" panose="020B0604020202020204" pitchFamily="34" charset="0"/>
              <a:buChar char="•"/>
            </a:pPr>
            <a:r>
              <a:rPr lang="en-US" dirty="0"/>
              <a:t>Too many measures, not enough rationale for effort required</a:t>
            </a:r>
          </a:p>
          <a:p>
            <a:pPr marL="348489" indent="-348489">
              <a:buFont typeface="Arial" panose="020B0604020202020204" pitchFamily="34" charset="0"/>
              <a:buChar char="•"/>
            </a:pPr>
            <a:r>
              <a:rPr lang="en-US" dirty="0"/>
              <a:t>Lots of interest in refining measures and improving </a:t>
            </a:r>
            <a:r>
              <a:rPr lang="en-US" dirty="0" smtClean="0"/>
              <a:t>process</a:t>
            </a:r>
          </a:p>
          <a:p>
            <a:pPr marL="348489" indent="-348489">
              <a:buFont typeface="Arial" panose="020B0604020202020204" pitchFamily="34" charset="0"/>
              <a:buChar char="•"/>
            </a:pPr>
            <a:endParaRPr lang="en-US" dirty="0" smtClean="0"/>
          </a:p>
          <a:p>
            <a:pPr marL="0" indent="0">
              <a:buFont typeface="Arial" panose="020B0604020202020204" pitchFamily="34" charset="0"/>
              <a:buNone/>
            </a:pPr>
            <a:r>
              <a:rPr lang="en-US" b="1" dirty="0" smtClean="0"/>
              <a:t>Link for the gallery</a:t>
            </a:r>
            <a:r>
              <a:rPr lang="en-US" b="1" baseline="0" dirty="0" smtClean="0"/>
              <a:t> </a:t>
            </a:r>
            <a:r>
              <a:rPr lang="en-US" baseline="0" dirty="0" smtClean="0"/>
              <a:t>is https://public.tableausoftware.com/profile/jyoung#!/</a:t>
            </a:r>
            <a:endParaRPr lang="en-US" dirty="0"/>
          </a:p>
          <a:p>
            <a:endParaRPr lang="en-US" dirty="0"/>
          </a:p>
        </p:txBody>
      </p:sp>
      <p:sp>
        <p:nvSpPr>
          <p:cNvPr id="4" name="Slide Number Placeholder 3"/>
          <p:cNvSpPr>
            <a:spLocks noGrp="1"/>
          </p:cNvSpPr>
          <p:nvPr>
            <p:ph type="sldNum" sz="quarter" idx="10"/>
          </p:nvPr>
        </p:nvSpPr>
        <p:spPr/>
        <p:txBody>
          <a:bodyPr/>
          <a:lstStyle/>
          <a:p>
            <a:fld id="{906FE5C5-BCE0-4773-8E47-CBE0EBC9934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238275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300" dirty="0" smtClean="0"/>
              <a:t>this is a concise</a:t>
            </a:r>
            <a:r>
              <a:rPr lang="en-US" sz="1300" baseline="0" dirty="0" smtClean="0"/>
              <a:t> summary for one of the domains of PHAST 2.0 measures</a:t>
            </a:r>
          </a:p>
          <a:p>
            <a:endParaRPr lang="en-US" sz="1300" baseline="0" dirty="0" smtClean="0"/>
          </a:p>
          <a:p>
            <a:r>
              <a:rPr lang="en-US" sz="1300" baseline="0" dirty="0" smtClean="0"/>
              <a:t>NOTE:  the TIME INTERVAL for many of these measures is "for the past 12 months"</a:t>
            </a:r>
            <a:endParaRPr lang="en-US" sz="1300" dirty="0"/>
          </a:p>
        </p:txBody>
      </p:sp>
      <p:sp>
        <p:nvSpPr>
          <p:cNvPr id="4" name="Slide Number Placeholder 3"/>
          <p:cNvSpPr>
            <a:spLocks noGrp="1"/>
          </p:cNvSpPr>
          <p:nvPr>
            <p:ph type="sldNum" sz="quarter" idx="10"/>
          </p:nvPr>
        </p:nvSpPr>
        <p:spPr/>
        <p:txBody>
          <a:bodyPr/>
          <a:lstStyle/>
          <a:p>
            <a:fld id="{906FE5C5-BCE0-4773-8E47-CBE0EBC9934D}" type="slidenum">
              <a:rPr lang="en-US" smtClean="0"/>
              <a:pPr/>
              <a:t>30</a:t>
            </a:fld>
            <a:endParaRPr lang="en-US"/>
          </a:p>
        </p:txBody>
      </p:sp>
    </p:spTree>
    <p:extLst>
      <p:ext uri="{BB962C8B-B14F-4D97-AF65-F5344CB8AC3E}">
        <p14:creationId xmlns:p14="http://schemas.microsoft.com/office/powerpoint/2010/main" val="940195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81100" y="696913"/>
            <a:ext cx="4648200" cy="3486150"/>
          </a:xfrm>
          <a:ln/>
        </p:spPr>
      </p:sp>
      <p:sp>
        <p:nvSpPr>
          <p:cNvPr id="22531" name="Notes Placeholder 2"/>
          <p:cNvSpPr>
            <a:spLocks noGrp="1"/>
          </p:cNvSpPr>
          <p:nvPr>
            <p:ph type="body" idx="1"/>
          </p:nvPr>
        </p:nvSpPr>
        <p:spPr>
          <a:noFill/>
        </p:spPr>
        <p:txBody>
          <a:bodyPr/>
          <a:lstStyle/>
          <a:p>
            <a:pPr algn="l"/>
            <a:r>
              <a:rPr lang="en-US" sz="1300" b="1" dirty="0" smtClean="0">
                <a:latin typeface="+mn-lt"/>
                <a:ea typeface="ＭＳ Ｐゴシック"/>
              </a:rPr>
              <a:t>A) Intro</a:t>
            </a:r>
          </a:p>
          <a:p>
            <a:pPr algn="ctr"/>
            <a:r>
              <a:rPr lang="en-US" sz="1300" b="1" dirty="0" smtClean="0">
                <a:latin typeface="+mn-lt"/>
                <a:ea typeface="ＭＳ Ｐゴシック"/>
              </a:rPr>
              <a:t>PHAST: WHAT</a:t>
            </a:r>
          </a:p>
          <a:p>
            <a:pPr algn="ctr">
              <a:lnSpc>
                <a:spcPts val="1777"/>
              </a:lnSpc>
            </a:pPr>
            <a:r>
              <a:rPr lang="en-US" sz="1300" dirty="0" smtClean="0">
                <a:latin typeface="+mn-lt"/>
                <a:ea typeface="ＭＳ Ｐゴシック"/>
              </a:rPr>
              <a:t>A data repository and database available as a resource for a multidisciplinary</a:t>
            </a:r>
            <a:r>
              <a:rPr lang="en-US" sz="1300" baseline="0" dirty="0" smtClean="0">
                <a:latin typeface="+mn-lt"/>
                <a:ea typeface="ＭＳ Ｐゴシック"/>
              </a:rPr>
              <a:t> research team involving practitioners, all aimed at answering the questions, </a:t>
            </a:r>
          </a:p>
          <a:p>
            <a:pPr algn="ctr">
              <a:lnSpc>
                <a:spcPts val="1777"/>
              </a:lnSpc>
            </a:pPr>
            <a:r>
              <a:rPr lang="en-US" sz="1300" b="1" dirty="0">
                <a:latin typeface="+mn-lt"/>
              </a:rPr>
              <a:t>What works?  </a:t>
            </a:r>
          </a:p>
          <a:p>
            <a:pPr algn="ctr">
              <a:lnSpc>
                <a:spcPts val="1777"/>
              </a:lnSpc>
            </a:pPr>
            <a:r>
              <a:rPr lang="en-US" sz="1300" b="1" dirty="0">
                <a:latin typeface="+mn-lt"/>
              </a:rPr>
              <a:t>For what populations? </a:t>
            </a:r>
          </a:p>
          <a:p>
            <a:pPr algn="ctr">
              <a:lnSpc>
                <a:spcPts val="1777"/>
              </a:lnSpc>
            </a:pPr>
            <a:r>
              <a:rPr lang="en-US" sz="1300" b="1" dirty="0" smtClean="0">
                <a:latin typeface="+mn-lt"/>
              </a:rPr>
              <a:t>Under </a:t>
            </a:r>
            <a:r>
              <a:rPr lang="en-US" sz="1300" b="1" dirty="0">
                <a:latin typeface="+mn-lt"/>
              </a:rPr>
              <a:t>what conditions</a:t>
            </a:r>
            <a:r>
              <a:rPr lang="en-US" sz="1300" b="1" dirty="0" smtClean="0">
                <a:latin typeface="+mn-lt"/>
              </a:rPr>
              <a:t>?</a:t>
            </a:r>
          </a:p>
          <a:p>
            <a:pPr>
              <a:lnSpc>
                <a:spcPts val="1777"/>
              </a:lnSpc>
            </a:pPr>
            <a:endParaRPr lang="en-US" sz="1300" dirty="0" smtClean="0">
              <a:latin typeface="+mn-lt"/>
            </a:endParaRPr>
          </a:p>
          <a:p>
            <a:pPr marL="330521" indent="-330521">
              <a:lnSpc>
                <a:spcPts val="1777"/>
              </a:lnSpc>
              <a:buFont typeface="Arial" panose="020B0604020202020204" pitchFamily="34" charset="0"/>
              <a:buChar char="•"/>
            </a:pPr>
            <a:r>
              <a:rPr lang="en-US" sz="1300" dirty="0" smtClean="0">
                <a:latin typeface="+mn-lt"/>
              </a:rPr>
              <a:t>Increasingly being used by other researchers</a:t>
            </a:r>
          </a:p>
          <a:p>
            <a:pPr marL="330521" indent="-330521">
              <a:lnSpc>
                <a:spcPts val="1777"/>
              </a:lnSpc>
              <a:buFont typeface="Arial" panose="020B0604020202020204" pitchFamily="34" charset="0"/>
              <a:buChar char="•"/>
            </a:pPr>
            <a:endParaRPr lang="en-US" sz="1300" dirty="0" smtClean="0">
              <a:latin typeface="+mn-lt"/>
            </a:endParaRPr>
          </a:p>
          <a:p>
            <a:pPr marL="330521" indent="-330521">
              <a:lnSpc>
                <a:spcPts val="1777"/>
              </a:lnSpc>
              <a:buFont typeface="Arial" panose="020B0604020202020204" pitchFamily="34" charset="0"/>
              <a:buChar char="•"/>
            </a:pPr>
            <a:r>
              <a:rPr lang="en-US" sz="1300" dirty="0" smtClean="0">
                <a:latin typeface="+mn-lt"/>
              </a:rPr>
              <a:t>It’s development so far has been DEPENDENT on and INTEGRAL to/with PBRNs</a:t>
            </a:r>
            <a:endParaRPr lang="en-US" sz="1300" dirty="0">
              <a:latin typeface="+mn-lt"/>
            </a:endParaRPr>
          </a:p>
        </p:txBody>
      </p:sp>
      <p:sp>
        <p:nvSpPr>
          <p:cNvPr id="4" name="Slide Number Placeholder 3"/>
          <p:cNvSpPr>
            <a:spLocks noGrp="1"/>
          </p:cNvSpPr>
          <p:nvPr>
            <p:ph type="sldNum" sz="quarter" idx="5"/>
          </p:nvPr>
        </p:nvSpPr>
        <p:spPr/>
        <p:txBody>
          <a:bodyPr/>
          <a:lstStyle/>
          <a:p>
            <a:pPr>
              <a:defRPr/>
            </a:pPr>
            <a:fld id="{A438AE21-12E4-41BC-B87F-F94B8E5F99D1}"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4261270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BETTY</a:t>
            </a:r>
          </a:p>
          <a:p>
            <a:endParaRPr lang="en-US" dirty="0"/>
          </a:p>
        </p:txBody>
      </p:sp>
      <p:sp>
        <p:nvSpPr>
          <p:cNvPr id="4" name="Slide Number Placeholder 3"/>
          <p:cNvSpPr>
            <a:spLocks noGrp="1"/>
          </p:cNvSpPr>
          <p:nvPr>
            <p:ph type="sldNum" sz="quarter" idx="10"/>
          </p:nvPr>
        </p:nvSpPr>
        <p:spPr/>
        <p:txBody>
          <a:bodyPr/>
          <a:lstStyle/>
          <a:p>
            <a:fld id="{906FE5C5-BCE0-4773-8E47-CBE0EBC9934D}" type="slidenum">
              <a:rPr lang="en-US" smtClean="0"/>
              <a:pPr/>
              <a:t>31</a:t>
            </a:fld>
            <a:endParaRPr lang="en-US"/>
          </a:p>
        </p:txBody>
      </p:sp>
    </p:spTree>
    <p:extLst>
      <p:ext uri="{BB962C8B-B14F-4D97-AF65-F5344CB8AC3E}">
        <p14:creationId xmlns:p14="http://schemas.microsoft.com/office/powerpoint/2010/main" val="2175087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FE5C5-BCE0-4773-8E47-CBE0EBC9934D}" type="slidenum">
              <a:rPr lang="en-US" smtClean="0"/>
              <a:pPr/>
              <a:t>32</a:t>
            </a:fld>
            <a:endParaRPr lang="en-US"/>
          </a:p>
        </p:txBody>
      </p:sp>
    </p:spTree>
    <p:extLst>
      <p:ext uri="{BB962C8B-B14F-4D97-AF65-F5344CB8AC3E}">
        <p14:creationId xmlns:p14="http://schemas.microsoft.com/office/powerpoint/2010/main" val="3342212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926FF1-F6C5-4E5B-990E-2FE3EB5ABF39}" type="slidenum">
              <a:rPr lang="en-US" smtClean="0"/>
              <a:pPr>
                <a:defRPr/>
              </a:pPr>
              <a:t>33</a:t>
            </a:fld>
            <a:endParaRPr lang="en-US"/>
          </a:p>
        </p:txBody>
      </p:sp>
    </p:spTree>
    <p:extLst>
      <p:ext uri="{BB962C8B-B14F-4D97-AF65-F5344CB8AC3E}">
        <p14:creationId xmlns:p14="http://schemas.microsoft.com/office/powerpoint/2010/main" val="3584305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FE5C5-BCE0-4773-8E47-CBE0EBC9934D}" type="slidenum">
              <a:rPr lang="en-US" smtClean="0"/>
              <a:pPr/>
              <a:t>34</a:t>
            </a:fld>
            <a:endParaRPr lang="en-US"/>
          </a:p>
        </p:txBody>
      </p:sp>
    </p:spTree>
    <p:extLst>
      <p:ext uri="{BB962C8B-B14F-4D97-AF65-F5344CB8AC3E}">
        <p14:creationId xmlns:p14="http://schemas.microsoft.com/office/powerpoint/2010/main" val="96519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These were uniquely detailed data we used to be able to get to these findings</a:t>
            </a:r>
          </a:p>
          <a:p>
            <a:r>
              <a:rPr lang="en-US" baseline="0" dirty="0" smtClean="0"/>
              <a:t>Working with these data was possible because of our practice-based research approach</a:t>
            </a:r>
          </a:p>
          <a:p>
            <a:pPr>
              <a:buFont typeface="Arial" charset="0"/>
              <a:buChar char="•"/>
            </a:pPr>
            <a:r>
              <a:rPr lang="en-US" baseline="0" dirty="0" smtClean="0"/>
              <a:t>Our studies are conducted through &amp; with PH PBRNs</a:t>
            </a:r>
          </a:p>
          <a:p>
            <a:pPr>
              <a:buFont typeface="Arial" charset="0"/>
              <a:buChar char="•"/>
            </a:pPr>
            <a:r>
              <a:rPr lang="en-US" baseline="0" dirty="0" smtClean="0"/>
              <a:t>These PBRNs are sort of a marriage between PH practice leaders &amp; academic researchers</a:t>
            </a:r>
          </a:p>
          <a:p>
            <a:pPr>
              <a:buFont typeface="Arial" charset="0"/>
              <a:buChar char="•"/>
            </a:pPr>
            <a:r>
              <a:rPr lang="en-US" baseline="0" dirty="0" smtClean="0"/>
              <a:t>As a researcher, then, I’m committed to answering questions of interest to practice &amp; policy-makers</a:t>
            </a:r>
          </a:p>
          <a:p>
            <a:pPr>
              <a:buFont typeface="Arial" charset="0"/>
              <a:buChar char="•"/>
            </a:pPr>
            <a:endParaRPr lang="en-US" baseline="0" dirty="0" smtClean="0"/>
          </a:p>
          <a:p>
            <a:pPr>
              <a:buFont typeface="Arial" charset="0"/>
              <a:buNone/>
            </a:pPr>
            <a:r>
              <a:rPr lang="en-US" baseline="0" dirty="0" smtClean="0"/>
              <a:t>The question we tackled here really came out of the need for local PH practice partners to have some research evidence regarding the potential impact of major cuts underway to their MCH programs</a:t>
            </a:r>
          </a:p>
          <a:p>
            <a:pPr>
              <a:buFont typeface="Arial" charset="0"/>
              <a:buNone/>
            </a:pPr>
            <a:endParaRPr lang="en-US" baseline="0" dirty="0" smtClean="0"/>
          </a:p>
          <a:p>
            <a:pPr>
              <a:buFont typeface="Arial" charset="0"/>
              <a:buNone/>
            </a:pPr>
            <a:r>
              <a:rPr lang="en-US" baseline="0" dirty="0" smtClean="0"/>
              <a:t>IMPLICATIONS</a:t>
            </a:r>
          </a:p>
          <a:p>
            <a:pPr>
              <a:buFont typeface="Arial" charset="0"/>
              <a:buNone/>
            </a:pPr>
            <a:r>
              <a:rPr lang="en-US" b="0" baseline="0" dirty="0" smtClean="0"/>
              <a:t>So the IMPLICATIONS of our study really supported their sense that these MCH cuts to local PH programs would likely create real burdens for families, communities, &amp; systems</a:t>
            </a:r>
          </a:p>
          <a:p>
            <a:pPr>
              <a:buFont typeface="Arial" pitchFamily="34" charset="0"/>
              <a:buChar char="•"/>
            </a:pPr>
            <a:r>
              <a:rPr lang="en-US" b="0" baseline="0" dirty="0" smtClean="0"/>
              <a:t>it may not be enough, for example, to transfer these services to some other organization</a:t>
            </a:r>
          </a:p>
          <a:p>
            <a:pPr>
              <a:buFont typeface="Arial" pitchFamily="34" charset="0"/>
              <a:buChar char="•"/>
            </a:pPr>
            <a:r>
              <a:rPr lang="en-US" b="0" baseline="0" dirty="0" smtClean="0"/>
              <a:t>There’s something in the way that LHDs provide these services that we HAVE to assure does not get lost</a:t>
            </a:r>
          </a:p>
          <a:p>
            <a:pPr>
              <a:buFont typeface="Arial" pitchFamily="34" charset="0"/>
              <a:buChar char="•"/>
            </a:pPr>
            <a:r>
              <a:rPr lang="en-US" b="0" baseline="0" dirty="0" smtClean="0"/>
              <a:t>…whether it’s LHDs providing them in the long run or not</a:t>
            </a:r>
          </a:p>
          <a:p>
            <a:pPr>
              <a:buFont typeface="Arial" pitchFamily="34" charset="0"/>
              <a:buChar char="•"/>
            </a:pPr>
            <a:r>
              <a:rPr lang="en-US" b="0" baseline="0" dirty="0" smtClean="0"/>
              <a:t>Because the consequences are potentially very costly—on many levels</a:t>
            </a:r>
          </a:p>
          <a:p>
            <a:endParaRPr lang="en-US" dirty="0"/>
          </a:p>
        </p:txBody>
      </p:sp>
      <p:sp>
        <p:nvSpPr>
          <p:cNvPr id="4" name="Slide Number Placeholder 3"/>
          <p:cNvSpPr>
            <a:spLocks noGrp="1"/>
          </p:cNvSpPr>
          <p:nvPr>
            <p:ph type="sldNum" sz="quarter" idx="10"/>
          </p:nvPr>
        </p:nvSpPr>
        <p:spPr/>
        <p:txBody>
          <a:bodyPr/>
          <a:lstStyle/>
          <a:p>
            <a:pPr>
              <a:defRPr/>
            </a:pPr>
            <a:fld id="{E1A2F754-E468-4566-B930-67354BAA160E}" type="slidenum">
              <a:rPr lang="en-US" smtClean="0"/>
              <a:pPr>
                <a:defRPr/>
              </a:pPr>
              <a:t>4</a:t>
            </a:fld>
            <a:endParaRPr lang="en-US"/>
          </a:p>
        </p:txBody>
      </p:sp>
    </p:spTree>
    <p:extLst>
      <p:ext uri="{BB962C8B-B14F-4D97-AF65-F5344CB8AC3E}">
        <p14:creationId xmlns:p14="http://schemas.microsoft.com/office/powerpoint/2010/main" val="359113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300" dirty="0" smtClean="0">
                <a:latin typeface="+mn-lt"/>
                <a:ea typeface="ＭＳ Ｐゴシック" charset="-128"/>
              </a:rPr>
              <a:t>Collaborative Process</a:t>
            </a:r>
          </a:p>
          <a:p>
            <a:pPr marL="165261" indent="-165261">
              <a:buFont typeface="Arial" pitchFamily="34" charset="0"/>
              <a:buChar char="•"/>
            </a:pPr>
            <a:r>
              <a:rPr lang="en-US" sz="1300" dirty="0" smtClean="0">
                <a:latin typeface="+mn-lt"/>
                <a:ea typeface="ＭＳ Ｐゴシック" charset="-128"/>
              </a:rPr>
              <a:t>Practitioner – had the data; has the workgroups that might be interested in the project</a:t>
            </a:r>
          </a:p>
          <a:p>
            <a:pPr marL="165261" indent="-165261">
              <a:buFont typeface="Arial" pitchFamily="34" charset="0"/>
              <a:buChar char="•"/>
            </a:pPr>
            <a:r>
              <a:rPr lang="en-US" sz="1300" dirty="0" smtClean="0">
                <a:latin typeface="+mn-lt"/>
                <a:ea typeface="ＭＳ Ｐゴシック" charset="-128"/>
              </a:rPr>
              <a:t>Researcher – has the data compilation and analyses ability; expertise in data display; has the links to other academic resources and national efforts.</a:t>
            </a:r>
          </a:p>
          <a:p>
            <a:pPr marL="165261" indent="-165261">
              <a:buFont typeface="Arial" pitchFamily="34" charset="0"/>
              <a:buChar char="•"/>
            </a:pPr>
            <a:r>
              <a:rPr lang="en-US" sz="1300" dirty="0" smtClean="0">
                <a:latin typeface="+mn-lt"/>
                <a:ea typeface="ＭＳ Ｐゴシック" charset="-128"/>
              </a:rPr>
              <a:t>Together - iterative analysis and display</a:t>
            </a:r>
          </a:p>
          <a:p>
            <a:endParaRPr lang="en-US" sz="1300" dirty="0" smtClean="0">
              <a:latin typeface="+mn-lt"/>
            </a:endParaRPr>
          </a:p>
          <a:p>
            <a:endParaRPr lang="en-US" sz="1300" dirty="0" smtClean="0">
              <a:latin typeface="+mn-lt"/>
            </a:endParaRPr>
          </a:p>
          <a:p>
            <a:pPr eaLnBrk="1" hangingPunct="1"/>
            <a:r>
              <a:rPr lang="en-US" sz="1300" dirty="0" smtClean="0">
                <a:latin typeface="+mn-lt"/>
                <a:ea typeface="ＭＳ Ｐゴシック" pitchFamily="34" charset="-128"/>
              </a:rPr>
              <a:t>Long term engagement</a:t>
            </a:r>
          </a:p>
          <a:p>
            <a:pPr lvl="1" eaLnBrk="1" hangingPunct="1"/>
            <a:r>
              <a:rPr lang="en-US" sz="1300" dirty="0" smtClean="0">
                <a:latin typeface="+mn-lt"/>
                <a:ea typeface="ＭＳ Ｐゴシック" pitchFamily="34" charset="-128"/>
              </a:rPr>
              <a:t>Mutual participation regarding state-wide LHD data collection</a:t>
            </a:r>
          </a:p>
          <a:p>
            <a:pPr lvl="1" eaLnBrk="1" hangingPunct="1"/>
            <a:r>
              <a:rPr lang="en-US" sz="1300" dirty="0" smtClean="0">
                <a:latin typeface="+mn-lt"/>
                <a:ea typeface="ＭＳ Ｐゴシック" pitchFamily="34" charset="-128"/>
              </a:rPr>
              <a:t>Experience with LHD data</a:t>
            </a:r>
          </a:p>
          <a:p>
            <a:pPr lvl="1" eaLnBrk="1" hangingPunct="1"/>
            <a:r>
              <a:rPr lang="en-US" sz="1300" dirty="0" smtClean="0">
                <a:latin typeface="+mn-lt"/>
                <a:ea typeface="ＭＳ Ｐゴシック" pitchFamily="34" charset="-128"/>
              </a:rPr>
              <a:t>Previous studies conducted together</a:t>
            </a:r>
          </a:p>
          <a:p>
            <a:pPr eaLnBrk="1" hangingPunct="1"/>
            <a:r>
              <a:rPr lang="en-US" sz="1300" dirty="0" smtClean="0">
                <a:latin typeface="+mn-lt"/>
                <a:ea typeface="ＭＳ Ｐゴシック" pitchFamily="34" charset="-128"/>
              </a:rPr>
              <a:t>Practitioners reached out to researchers with desire for </a:t>
            </a:r>
          </a:p>
          <a:p>
            <a:pPr lvl="1" eaLnBrk="1" hangingPunct="1"/>
            <a:r>
              <a:rPr lang="en-US" sz="1300" dirty="0" smtClean="0">
                <a:latin typeface="+mn-lt"/>
                <a:ea typeface="ＭＳ Ｐゴシック" pitchFamily="34" charset="-128"/>
              </a:rPr>
              <a:t>data compilation, validation, further analyses</a:t>
            </a:r>
          </a:p>
          <a:p>
            <a:pPr lvl="1" eaLnBrk="1" hangingPunct="1"/>
            <a:r>
              <a:rPr lang="en-US" sz="1300" dirty="0" smtClean="0">
                <a:latin typeface="+mn-lt"/>
                <a:ea typeface="ＭＳ Ｐゴシック" pitchFamily="34" charset="-128"/>
              </a:rPr>
              <a:t>Increasing data “accessibility”</a:t>
            </a:r>
          </a:p>
          <a:p>
            <a:pPr eaLnBrk="1" hangingPunct="1"/>
            <a:r>
              <a:rPr lang="en-US" sz="1300" dirty="0" smtClean="0">
                <a:latin typeface="+mn-lt"/>
                <a:ea typeface="ＭＳ Ｐゴシック" pitchFamily="34" charset="-128"/>
              </a:rPr>
              <a:t>Iterative analysis &amp; display activities</a:t>
            </a:r>
          </a:p>
          <a:p>
            <a:endParaRPr lang="en-US" sz="1300" dirty="0">
              <a:latin typeface="+mn-lt"/>
            </a:endParaRPr>
          </a:p>
        </p:txBody>
      </p:sp>
      <p:sp>
        <p:nvSpPr>
          <p:cNvPr id="4" name="Slide Number Placeholder 3"/>
          <p:cNvSpPr>
            <a:spLocks noGrp="1"/>
          </p:cNvSpPr>
          <p:nvPr>
            <p:ph type="sldNum" sz="quarter" idx="10"/>
          </p:nvPr>
        </p:nvSpPr>
        <p:spPr/>
        <p:txBody>
          <a:bodyPr/>
          <a:lstStyle/>
          <a:p>
            <a:pPr>
              <a:defRPr/>
            </a:pPr>
            <a:fld id="{E1A2F754-E468-4566-B930-67354BAA160E}" type="slidenum">
              <a:rPr lang="en-US" smtClean="0"/>
              <a:pPr>
                <a:defRPr/>
              </a:pPr>
              <a:t>5</a:t>
            </a:fld>
            <a:endParaRPr lang="en-US"/>
          </a:p>
        </p:txBody>
      </p:sp>
    </p:spTree>
    <p:extLst>
      <p:ext uri="{BB962C8B-B14F-4D97-AF65-F5344CB8AC3E}">
        <p14:creationId xmlns:p14="http://schemas.microsoft.com/office/powerpoint/2010/main" val="3037413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6FE5C5-BCE0-4773-8E47-CBE0EBC9934D}" type="slidenum">
              <a:rPr lang="en-US" smtClean="0"/>
              <a:pPr/>
              <a:t>6</a:t>
            </a:fld>
            <a:endParaRPr lang="en-US"/>
          </a:p>
        </p:txBody>
      </p:sp>
    </p:spTree>
    <p:extLst>
      <p:ext uri="{BB962C8B-B14F-4D97-AF65-F5344CB8AC3E}">
        <p14:creationId xmlns:p14="http://schemas.microsoft.com/office/powerpoint/2010/main" val="141000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6FE5C5-BCE0-4773-8E47-CBE0EBC9934D}" type="slidenum">
              <a:rPr lang="en-US" smtClean="0"/>
              <a:pPr/>
              <a:t>7</a:t>
            </a:fld>
            <a:endParaRPr lang="en-US"/>
          </a:p>
        </p:txBody>
      </p:sp>
    </p:spTree>
    <p:extLst>
      <p:ext uri="{BB962C8B-B14F-4D97-AF65-F5344CB8AC3E}">
        <p14:creationId xmlns:p14="http://schemas.microsoft.com/office/powerpoint/2010/main" val="273992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latin typeface="Frutiger 55 Roman" charset="0"/>
              </a:rPr>
              <a:t>Are LHD expenditures on MCH services impacting health outcomes for populations at risk?</a:t>
            </a:r>
          </a:p>
        </p:txBody>
      </p:sp>
      <p:sp>
        <p:nvSpPr>
          <p:cNvPr id="4" name="Slide Number Placeholder 3"/>
          <p:cNvSpPr>
            <a:spLocks noGrp="1"/>
          </p:cNvSpPr>
          <p:nvPr>
            <p:ph type="sldNum" sz="quarter" idx="10"/>
          </p:nvPr>
        </p:nvSpPr>
        <p:spPr/>
        <p:txBody>
          <a:bodyPr/>
          <a:lstStyle/>
          <a:p>
            <a:fld id="{906FE5C5-BCE0-4773-8E47-CBE0EBC9934D}" type="slidenum">
              <a:rPr lang="en-US" smtClean="0"/>
              <a:pPr/>
              <a:t>8</a:t>
            </a:fld>
            <a:endParaRPr lang="en-US"/>
          </a:p>
        </p:txBody>
      </p:sp>
    </p:spTree>
    <p:extLst>
      <p:ext uri="{BB962C8B-B14F-4D97-AF65-F5344CB8AC3E}">
        <p14:creationId xmlns:p14="http://schemas.microsoft.com/office/powerpoint/2010/main" val="112253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95782" lvl="6" indent="-385608" fontAlgn="base">
              <a:spcBef>
                <a:spcPct val="0"/>
              </a:spcBef>
              <a:spcAft>
                <a:spcPct val="0"/>
              </a:spcAft>
              <a:buClr>
                <a:schemeClr val="accent6">
                  <a:lumMod val="90000"/>
                  <a:lumOff val="10000"/>
                </a:schemeClr>
              </a:buClr>
              <a:buSzPct val="89000"/>
            </a:pPr>
            <a:endParaRPr lang="en-US" sz="1300" dirty="0" smtClean="0">
              <a:latin typeface="+mn-lt"/>
            </a:endParaRPr>
          </a:p>
          <a:p>
            <a:pPr marL="165261" indent="-165261">
              <a:buFont typeface="Arial" pitchFamily="34" charset="0"/>
              <a:buChar char="•"/>
            </a:pPr>
            <a:r>
              <a:rPr lang="en-US" sz="1300" dirty="0" smtClean="0">
                <a:latin typeface="+mn-lt"/>
              </a:rPr>
              <a:t>LHD expenditures appear to have an independent impact on birth outcomes</a:t>
            </a:r>
          </a:p>
          <a:p>
            <a:pPr marL="605956" lvl="1" indent="-165261" defTabSz="881390">
              <a:buFont typeface="Arial" pitchFamily="34" charset="0"/>
              <a:buChar char="•"/>
              <a:defRPr/>
            </a:pPr>
            <a:r>
              <a:rPr lang="en-US" sz="1300" dirty="0" smtClean="0">
                <a:latin typeface="+mn-lt"/>
              </a:rPr>
              <a:t>This effect varies by population served and appears especially</a:t>
            </a:r>
            <a:r>
              <a:rPr lang="en-US" sz="1300" baseline="0" dirty="0" smtClean="0">
                <a:latin typeface="+mn-lt"/>
              </a:rPr>
              <a:t> true for those in poverty</a:t>
            </a:r>
          </a:p>
          <a:p>
            <a:pPr marL="605956" lvl="1" indent="-165261">
              <a:buFont typeface="Arial" pitchFamily="34" charset="0"/>
              <a:buChar char="•"/>
            </a:pPr>
            <a:r>
              <a:rPr lang="en-US" sz="1300" dirty="0" smtClean="0">
                <a:latin typeface="+mn-lt"/>
              </a:rPr>
              <a:t>Strongest effect was seen in our sample’s poor WA jurisdictions</a:t>
            </a:r>
          </a:p>
          <a:p>
            <a:pPr marL="605956" lvl="1" indent="-165261">
              <a:buFont typeface="Arial" pitchFamily="34" charset="0"/>
              <a:buChar char="•"/>
            </a:pPr>
            <a:endParaRPr lang="en-US" sz="1300" dirty="0" smtClean="0">
              <a:latin typeface="+mn-lt"/>
            </a:endParaRPr>
          </a:p>
          <a:p>
            <a:pPr marL="165261" indent="-165261">
              <a:buFont typeface="Arial" pitchFamily="34" charset="0"/>
              <a:buChar char="•"/>
            </a:pPr>
            <a:r>
              <a:rPr lang="en-US" sz="1300" dirty="0" smtClean="0">
                <a:latin typeface="+mn-lt"/>
              </a:rPr>
              <a:t>While</a:t>
            </a:r>
            <a:r>
              <a:rPr lang="en-US" sz="1300" baseline="0" dirty="0" smtClean="0">
                <a:latin typeface="+mn-lt"/>
              </a:rPr>
              <a:t> significant findings were not seen as consistently in other segments of our sample, we consider it quite noteworthy that we detected significant effects when the variation and change over time in these outcomes was as small and flat as it was</a:t>
            </a:r>
          </a:p>
          <a:p>
            <a:pPr marL="605956" lvl="1" indent="-165261">
              <a:buFont typeface="Arial" pitchFamily="34" charset="0"/>
              <a:buChar char="•"/>
            </a:pPr>
            <a:r>
              <a:rPr lang="en-US" sz="1300" dirty="0" smtClean="0">
                <a:latin typeface="+mn-lt"/>
              </a:rPr>
              <a:t>Suggesting</a:t>
            </a:r>
            <a:r>
              <a:rPr lang="en-US" sz="1300" baseline="0" dirty="0" smtClean="0">
                <a:latin typeface="+mn-lt"/>
              </a:rPr>
              <a:t> that the signal or significance is there, but that it is blocked out to some degree by other “noise” in the model…and particularly in some parts of our sample. </a:t>
            </a:r>
            <a:endParaRPr lang="en-US" sz="1300" dirty="0" smtClean="0">
              <a:latin typeface="+mn-lt"/>
            </a:endParaRPr>
          </a:p>
          <a:p>
            <a:pPr marL="605956" lvl="1" indent="-165261" defTabSz="881390">
              <a:buFont typeface="Arial" pitchFamily="34" charset="0"/>
              <a:buChar char="•"/>
              <a:defRPr/>
            </a:pPr>
            <a:r>
              <a:rPr lang="en-US" sz="1300" baseline="0" dirty="0" smtClean="0">
                <a:latin typeface="+mn-lt"/>
              </a:rPr>
              <a:t>But it seems that the more concentrated the community of need is the better we can pick up the effect (in Rural areas)…this is more diluted in the other counties.</a:t>
            </a:r>
          </a:p>
          <a:p>
            <a:pPr marL="165261" indent="-165261">
              <a:buFont typeface="Arial" pitchFamily="34" charset="0"/>
              <a:buChar char="•"/>
            </a:pPr>
            <a:endParaRPr lang="en-US" sz="1300" dirty="0" smtClean="0">
              <a:latin typeface="+mn-lt"/>
            </a:endParaRPr>
          </a:p>
          <a:p>
            <a:pPr marL="165261" indent="-165261">
              <a:buFont typeface="Arial" pitchFamily="34" charset="0"/>
              <a:buChar char="•"/>
            </a:pPr>
            <a:r>
              <a:rPr lang="en-US" sz="1300" dirty="0" smtClean="0">
                <a:latin typeface="+mn-lt"/>
              </a:rPr>
              <a:t>The</a:t>
            </a:r>
            <a:r>
              <a:rPr lang="en-US" sz="1300" baseline="0" dirty="0" smtClean="0">
                <a:latin typeface="+mn-lt"/>
              </a:rPr>
              <a:t> finding that more </a:t>
            </a:r>
            <a:r>
              <a:rPr lang="en-US" sz="1300" dirty="0" smtClean="0">
                <a:latin typeface="+mn-lt"/>
              </a:rPr>
              <a:t>Focused expenditures were associated more proximal outcomes really fit too, with</a:t>
            </a:r>
            <a:r>
              <a:rPr lang="en-US" sz="1300" baseline="0" dirty="0" smtClean="0">
                <a:latin typeface="+mn-lt"/>
              </a:rPr>
              <a:t> what we’d hoped to find</a:t>
            </a:r>
            <a:endParaRPr lang="en-US" sz="1300" dirty="0" smtClean="0">
              <a:latin typeface="+mn-lt"/>
            </a:endParaRPr>
          </a:p>
          <a:p>
            <a:pPr marL="605956" lvl="1" indent="-165261">
              <a:buFont typeface="Arial" pitchFamily="34" charset="0"/>
              <a:buChar char="•"/>
            </a:pPr>
            <a:r>
              <a:rPr lang="en-US" sz="1300" dirty="0" smtClean="0">
                <a:latin typeface="+mn-lt"/>
              </a:rPr>
              <a:t>Previous studies have had to look at higher</a:t>
            </a:r>
            <a:r>
              <a:rPr lang="en-US" sz="1300" baseline="0" dirty="0" smtClean="0">
                <a:latin typeface="+mn-lt"/>
              </a:rPr>
              <a:t> level outcomes such as mortality and use a more blunt level of TOTAL expenditures</a:t>
            </a:r>
          </a:p>
          <a:p>
            <a:pPr marL="605956" lvl="1" indent="-165261">
              <a:buFont typeface="Arial" pitchFamily="34" charset="0"/>
              <a:buChar char="•"/>
            </a:pPr>
            <a:r>
              <a:rPr lang="en-US" sz="1300" baseline="0" dirty="0" smtClean="0">
                <a:latin typeface="+mn-lt"/>
              </a:rPr>
              <a:t>Since we had these more detailed, service-specific expenditure data we could look at other, more proximal outcomes to the specific service that LHDs were likely providing</a:t>
            </a:r>
            <a:endParaRPr lang="en-US" sz="1300" dirty="0" smtClean="0">
              <a:latin typeface="+mn-lt"/>
            </a:endParaRPr>
          </a:p>
          <a:p>
            <a:pPr marL="605956" lvl="1" indent="-165261">
              <a:buFont typeface="Arial" pitchFamily="34" charset="0"/>
              <a:buChar char="•"/>
            </a:pPr>
            <a:r>
              <a:rPr lang="en-US" sz="1300" dirty="0" smtClean="0">
                <a:latin typeface="+mn-lt"/>
              </a:rPr>
              <a:t>As</a:t>
            </a:r>
            <a:r>
              <a:rPr lang="en-US" sz="1300" baseline="0" dirty="0" smtClean="0">
                <a:latin typeface="+mn-lt"/>
              </a:rPr>
              <a:t> a result, </a:t>
            </a:r>
            <a:r>
              <a:rPr lang="en-US" sz="1300" dirty="0" smtClean="0">
                <a:latin typeface="+mn-lt"/>
              </a:rPr>
              <a:t>For example, we</a:t>
            </a:r>
            <a:r>
              <a:rPr lang="en-US" sz="1300" baseline="0" dirty="0" smtClean="0">
                <a:latin typeface="+mn-lt"/>
              </a:rPr>
              <a:t> found that the more focused the expenditure (e.g. on WIC or FP versus total MCH or on total MCH versus total expenditure) the stronger were our coefficients for the </a:t>
            </a:r>
            <a:r>
              <a:rPr lang="en-US" sz="1300" baseline="0" dirty="0" err="1" smtClean="0">
                <a:latin typeface="+mn-lt"/>
              </a:rPr>
              <a:t>signficant</a:t>
            </a:r>
            <a:r>
              <a:rPr lang="en-US" sz="1300" baseline="0" dirty="0" smtClean="0">
                <a:latin typeface="+mn-lt"/>
              </a:rPr>
              <a:t> findings</a:t>
            </a:r>
          </a:p>
          <a:p>
            <a:pPr marL="605956" lvl="1" indent="-165261">
              <a:buFont typeface="Arial" pitchFamily="34" charset="0"/>
              <a:buChar char="•"/>
            </a:pPr>
            <a:r>
              <a:rPr lang="en-US" sz="1300" baseline="0" dirty="0" smtClean="0">
                <a:latin typeface="+mn-lt"/>
              </a:rPr>
              <a:t>It also follows that we’d see this w/ </a:t>
            </a:r>
            <a:r>
              <a:rPr lang="en-US" sz="1300" dirty="0" smtClean="0">
                <a:latin typeface="+mn-lt"/>
              </a:rPr>
              <a:t>%LBW, in particular…LBW is a more proximal outcome</a:t>
            </a:r>
            <a:r>
              <a:rPr lang="en-US" sz="1300" baseline="0" dirty="0" smtClean="0">
                <a:latin typeface="+mn-lt"/>
              </a:rPr>
              <a:t> than IMR</a:t>
            </a:r>
            <a:r>
              <a:rPr lang="en-US" sz="1300" dirty="0" smtClean="0">
                <a:latin typeface="+mn-lt"/>
              </a:rPr>
              <a:t>…For example, with WIC directly providing good prenatal</a:t>
            </a:r>
            <a:r>
              <a:rPr lang="en-US" sz="1300" baseline="0" dirty="0" smtClean="0">
                <a:latin typeface="+mn-lt"/>
              </a:rPr>
              <a:t> </a:t>
            </a:r>
            <a:r>
              <a:rPr lang="en-US" sz="1300" dirty="0" smtClean="0">
                <a:latin typeface="+mn-lt"/>
              </a:rPr>
              <a:t>nutrition and FP services helping</a:t>
            </a:r>
            <a:r>
              <a:rPr lang="en-US" sz="1300" baseline="0" dirty="0" smtClean="0">
                <a:latin typeface="+mn-lt"/>
              </a:rPr>
              <a:t> promote birth spacing and avert some of the more direct factors that cause LBW  </a:t>
            </a:r>
          </a:p>
          <a:p>
            <a:endParaRPr lang="en-US" sz="1300" baseline="0" dirty="0" smtClean="0">
              <a:latin typeface="+mn-lt"/>
            </a:endParaRPr>
          </a:p>
          <a:p>
            <a:r>
              <a:rPr lang="en-US" sz="1300" dirty="0" smtClean="0">
                <a:latin typeface="+mn-lt"/>
              </a:rPr>
              <a:t>IMPLICATIONS</a:t>
            </a:r>
          </a:p>
          <a:p>
            <a:r>
              <a:rPr lang="en-US" sz="1300" dirty="0" smtClean="0">
                <a:solidFill>
                  <a:srgbClr val="FF0000"/>
                </a:solidFill>
                <a:latin typeface="+mn-lt"/>
              </a:rPr>
              <a:t>Reductions in MCH spending by LHDs appears likely to impact birth outcomes</a:t>
            </a:r>
          </a:p>
          <a:p>
            <a:pPr marL="165261" indent="-165261" defTabSz="881390">
              <a:buFont typeface="Arial" pitchFamily="34" charset="0"/>
              <a:buChar char="•"/>
              <a:defRPr/>
            </a:pPr>
            <a:r>
              <a:rPr lang="en-US" sz="1300" dirty="0" smtClean="0">
                <a:latin typeface="+mn-lt"/>
              </a:rPr>
              <a:t>This is of particular importance given our recent previous study that indicated that some of these service expenditures were inversely proportionate with “need”....suggesting that cuts to particularly high-need communities, where these services may prove to provide the greatest good, might be the hardest hit</a:t>
            </a:r>
          </a:p>
          <a:p>
            <a:pPr lvl="1"/>
            <a:endParaRPr lang="en-US" sz="1300" dirty="0" smtClean="0">
              <a:latin typeface="+mn-lt"/>
            </a:endParaRPr>
          </a:p>
          <a:p>
            <a:r>
              <a:rPr lang="en-US" sz="1300" dirty="0" smtClean="0">
                <a:latin typeface="+mn-lt"/>
              </a:rPr>
              <a:t>PBRNs and detailed (often existing!) data are key to advancing PHSSR</a:t>
            </a:r>
          </a:p>
          <a:p>
            <a:pPr lvl="1">
              <a:buFont typeface="Arial" pitchFamily="34" charset="0"/>
              <a:buChar char="•"/>
            </a:pPr>
            <a:r>
              <a:rPr lang="en-US" sz="1300" dirty="0" smtClean="0">
                <a:latin typeface="+mn-lt"/>
              </a:rPr>
              <a:t>Even with 102 LHDs and 6 years of data, the 2 states and their LHDs that we examined only represent a small segment of the range of types of PH systems, funding strategies, and policy approaches to funding and service allocation that exist among our nation’s public health systems </a:t>
            </a:r>
          </a:p>
          <a:p>
            <a:pPr lvl="1">
              <a:buFont typeface="Arial" pitchFamily="34" charset="0"/>
              <a:buChar char="•"/>
            </a:pPr>
            <a:r>
              <a:rPr lang="en-US" sz="1300" dirty="0" smtClean="0">
                <a:latin typeface="+mn-lt"/>
              </a:rPr>
              <a:t>However, with the support of PBRN partners we have studied important, detailed data not previously used for research. </a:t>
            </a:r>
          </a:p>
          <a:p>
            <a:pPr lvl="1">
              <a:buFont typeface="Arial" pitchFamily="34" charset="0"/>
              <a:buChar char="•"/>
            </a:pPr>
            <a:r>
              <a:rPr lang="en-US" sz="1300" dirty="0" smtClean="0">
                <a:latin typeface="+mn-lt"/>
              </a:rPr>
              <a:t>Opportunities exist for expanding this and related research to understand the distribution and contributions of local public health services and to provide effective direction to practice leaders, policy makers, and the public. </a:t>
            </a:r>
          </a:p>
          <a:p>
            <a:pPr lvl="1">
              <a:buFont typeface="Arial" pitchFamily="34" charset="0"/>
              <a:buChar char="•"/>
            </a:pPr>
            <a:r>
              <a:rPr lang="en-US" sz="1300" dirty="0" smtClean="0">
                <a:latin typeface="+mn-lt"/>
              </a:rPr>
              <a:t>Our use of annual, local data available from state level sources also has implications for examining important practice-based research questions. </a:t>
            </a:r>
          </a:p>
          <a:p>
            <a:pPr lvl="1">
              <a:buFont typeface="Arial" pitchFamily="34" charset="0"/>
              <a:buChar char="•"/>
            </a:pPr>
            <a:r>
              <a:rPr lang="en-US" sz="1300" dirty="0" smtClean="0">
                <a:latin typeface="+mn-lt"/>
              </a:rPr>
              <a:t>This type of detailed annual data, being assembled through public health PBRNs and into the PHAST database has the potential to make key contributions to an insufficient evidence base for public health practice leaders and to support difficult programmatic decisions related to how best to reach marginalized populations in need </a:t>
            </a:r>
          </a:p>
          <a:p>
            <a:endParaRPr lang="en-US" sz="1300" baseline="0" dirty="0" smtClean="0">
              <a:latin typeface="+mn-lt"/>
            </a:endParaRPr>
          </a:p>
        </p:txBody>
      </p:sp>
      <p:sp>
        <p:nvSpPr>
          <p:cNvPr id="4" name="Slide Number Placeholder 3"/>
          <p:cNvSpPr>
            <a:spLocks noGrp="1"/>
          </p:cNvSpPr>
          <p:nvPr>
            <p:ph type="sldNum" sz="quarter" idx="10"/>
          </p:nvPr>
        </p:nvSpPr>
        <p:spPr/>
        <p:txBody>
          <a:bodyPr/>
          <a:lstStyle/>
          <a:p>
            <a:fld id="{906FE5C5-BCE0-4773-8E47-CBE0EBC9934D}" type="slidenum">
              <a:rPr lang="en-US" smtClean="0"/>
              <a:pPr/>
              <a:t>9</a:t>
            </a:fld>
            <a:endParaRPr lang="en-US"/>
          </a:p>
        </p:txBody>
      </p:sp>
    </p:spTree>
    <p:extLst>
      <p:ext uri="{BB962C8B-B14F-4D97-AF65-F5344CB8AC3E}">
        <p14:creationId xmlns:p14="http://schemas.microsoft.com/office/powerpoint/2010/main" val="129129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2051" name="Group 3"/>
          <p:cNvGrpSpPr>
            <a:grpSpLocks/>
          </p:cNvGrpSpPr>
          <p:nvPr userDrawn="1"/>
        </p:nvGrpSpPr>
        <p:grpSpPr bwMode="auto">
          <a:xfrm>
            <a:off x="0" y="0"/>
            <a:ext cx="9144000" cy="6858000"/>
            <a:chOff x="-69" y="-22"/>
            <a:chExt cx="15909" cy="12354"/>
          </a:xfrm>
        </p:grpSpPr>
        <p:sp>
          <p:nvSpPr>
            <p:cNvPr id="2052" name="Rectangle 4"/>
            <p:cNvSpPr>
              <a:spLocks noChangeArrowheads="1"/>
            </p:cNvSpPr>
            <p:nvPr/>
          </p:nvSpPr>
          <p:spPr bwMode="auto">
            <a:xfrm>
              <a:off x="-69" y="-22"/>
              <a:ext cx="15909" cy="12354"/>
            </a:xfrm>
            <a:prstGeom prst="rect">
              <a:avLst/>
            </a:prstGeom>
            <a:solidFill>
              <a:srgbClr val="3DB54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grpSp>
          <p:nvGrpSpPr>
            <p:cNvPr id="2053" name="Group 5"/>
            <p:cNvGrpSpPr>
              <a:grpSpLocks/>
            </p:cNvGrpSpPr>
            <p:nvPr/>
          </p:nvGrpSpPr>
          <p:grpSpPr bwMode="auto">
            <a:xfrm>
              <a:off x="-50" y="-7"/>
              <a:ext cx="15885" cy="11163"/>
              <a:chOff x="-50" y="-7"/>
              <a:chExt cx="15885" cy="11163"/>
            </a:xfrm>
          </p:grpSpPr>
          <p:sp>
            <p:nvSpPr>
              <p:cNvPr id="2054" name="Rectangle 6"/>
              <p:cNvSpPr>
                <a:spLocks noChangeArrowheads="1"/>
              </p:cNvSpPr>
              <p:nvPr/>
            </p:nvSpPr>
            <p:spPr bwMode="auto">
              <a:xfrm>
                <a:off x="-50" y="8136"/>
                <a:ext cx="3290" cy="863"/>
              </a:xfrm>
              <a:prstGeom prst="rect">
                <a:avLst/>
              </a:prstGeom>
              <a:solidFill>
                <a:srgbClr val="33946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grpSp>
            <p:nvGrpSpPr>
              <p:cNvPr id="2055" name="Group 7"/>
              <p:cNvGrpSpPr>
                <a:grpSpLocks/>
              </p:cNvGrpSpPr>
              <p:nvPr/>
            </p:nvGrpSpPr>
            <p:grpSpPr bwMode="auto">
              <a:xfrm>
                <a:off x="-50" y="-7"/>
                <a:ext cx="15885" cy="11163"/>
                <a:chOff x="-50" y="-7"/>
                <a:chExt cx="15885" cy="11163"/>
              </a:xfrm>
            </p:grpSpPr>
            <p:sp>
              <p:nvSpPr>
                <p:cNvPr id="2056" name="Freeform 8"/>
                <p:cNvSpPr>
                  <a:spLocks/>
                </p:cNvSpPr>
                <p:nvPr/>
              </p:nvSpPr>
              <p:spPr bwMode="auto">
                <a:xfrm>
                  <a:off x="13100" y="3552"/>
                  <a:ext cx="1277" cy="5736"/>
                </a:xfrm>
                <a:custGeom>
                  <a:avLst/>
                  <a:gdLst/>
                  <a:ahLst/>
                  <a:cxnLst>
                    <a:cxn ang="0">
                      <a:pos x="1122" y="0"/>
                    </a:cxn>
                    <a:cxn ang="0">
                      <a:pos x="1114" y="0"/>
                    </a:cxn>
                    <a:cxn ang="0">
                      <a:pos x="1114" y="4029"/>
                    </a:cxn>
                    <a:cxn ang="0">
                      <a:pos x="0" y="4029"/>
                    </a:cxn>
                    <a:cxn ang="0">
                      <a:pos x="0" y="5042"/>
                    </a:cxn>
                    <a:cxn ang="0">
                      <a:pos x="1122" y="5042"/>
                    </a:cxn>
                    <a:cxn ang="0">
                      <a:pos x="1122" y="0"/>
                    </a:cxn>
                  </a:cxnLst>
                  <a:rect l="0" t="0" r="r" b="b"/>
                  <a:pathLst>
                    <a:path w="1122" h="5042">
                      <a:moveTo>
                        <a:pt x="1122" y="0"/>
                      </a:moveTo>
                      <a:lnTo>
                        <a:pt x="1114" y="0"/>
                      </a:lnTo>
                      <a:lnTo>
                        <a:pt x="1114" y="4029"/>
                      </a:lnTo>
                      <a:lnTo>
                        <a:pt x="0" y="4029"/>
                      </a:lnTo>
                      <a:lnTo>
                        <a:pt x="0" y="5042"/>
                      </a:lnTo>
                      <a:lnTo>
                        <a:pt x="1122" y="5042"/>
                      </a:lnTo>
                      <a:lnTo>
                        <a:pt x="1122" y="0"/>
                      </a:lnTo>
                      <a:close/>
                    </a:path>
                  </a:pathLst>
                </a:custGeom>
                <a:solidFill>
                  <a:srgbClr val="64BD5F"/>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57" name="Freeform 9"/>
                <p:cNvSpPr>
                  <a:spLocks/>
                </p:cNvSpPr>
                <p:nvPr/>
              </p:nvSpPr>
              <p:spPr bwMode="auto">
                <a:xfrm>
                  <a:off x="10478" y="8136"/>
                  <a:ext cx="2622" cy="1152"/>
                </a:xfrm>
                <a:custGeom>
                  <a:avLst/>
                  <a:gdLst/>
                  <a:ahLst/>
                  <a:cxnLst>
                    <a:cxn ang="0">
                      <a:pos x="2304" y="0"/>
                    </a:cxn>
                    <a:cxn ang="0">
                      <a:pos x="1139" y="0"/>
                    </a:cxn>
                    <a:cxn ang="0">
                      <a:pos x="1139" y="759"/>
                    </a:cxn>
                    <a:cxn ang="0">
                      <a:pos x="0" y="759"/>
                    </a:cxn>
                    <a:cxn ang="0">
                      <a:pos x="0" y="1013"/>
                    </a:cxn>
                    <a:cxn ang="0">
                      <a:pos x="2304" y="1013"/>
                    </a:cxn>
                    <a:cxn ang="0">
                      <a:pos x="2304" y="0"/>
                    </a:cxn>
                  </a:cxnLst>
                  <a:rect l="0" t="0" r="r" b="b"/>
                  <a:pathLst>
                    <a:path w="2304" h="1013">
                      <a:moveTo>
                        <a:pt x="2304" y="0"/>
                      </a:moveTo>
                      <a:lnTo>
                        <a:pt x="1139" y="0"/>
                      </a:lnTo>
                      <a:lnTo>
                        <a:pt x="1139" y="759"/>
                      </a:lnTo>
                      <a:lnTo>
                        <a:pt x="0" y="759"/>
                      </a:lnTo>
                      <a:lnTo>
                        <a:pt x="0" y="1013"/>
                      </a:lnTo>
                      <a:lnTo>
                        <a:pt x="2304" y="1013"/>
                      </a:lnTo>
                      <a:lnTo>
                        <a:pt x="2304" y="0"/>
                      </a:lnTo>
                      <a:close/>
                    </a:path>
                  </a:pathLst>
                </a:custGeom>
                <a:solidFill>
                  <a:srgbClr val="62B468"/>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58" name="Rectangle 10"/>
                <p:cNvSpPr>
                  <a:spLocks noChangeArrowheads="1"/>
                </p:cNvSpPr>
                <p:nvPr/>
              </p:nvSpPr>
              <p:spPr bwMode="auto">
                <a:xfrm>
                  <a:off x="10478" y="8136"/>
                  <a:ext cx="1296" cy="863"/>
                </a:xfrm>
                <a:prstGeom prst="rect">
                  <a:avLst/>
                </a:prstGeom>
                <a:solidFill>
                  <a:srgbClr val="60AC7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59" name="Rectangle 11"/>
                <p:cNvSpPr>
                  <a:spLocks noChangeArrowheads="1"/>
                </p:cNvSpPr>
                <p:nvPr/>
              </p:nvSpPr>
              <p:spPr bwMode="auto">
                <a:xfrm>
                  <a:off x="3240" y="8999"/>
                  <a:ext cx="5942" cy="289"/>
                </a:xfrm>
                <a:prstGeom prst="rect">
                  <a:avLst/>
                </a:prstGeom>
                <a:solidFill>
                  <a:srgbClr val="5DA57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60" name="Rectangle 12"/>
                <p:cNvSpPr>
                  <a:spLocks noChangeArrowheads="1"/>
                </p:cNvSpPr>
                <p:nvPr/>
              </p:nvSpPr>
              <p:spPr bwMode="auto">
                <a:xfrm>
                  <a:off x="3240" y="8136"/>
                  <a:ext cx="5942" cy="863"/>
                </a:xfrm>
                <a:prstGeom prst="rect">
                  <a:avLst/>
                </a:prstGeom>
                <a:solidFill>
                  <a:srgbClr val="5B9F7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grpSp>
              <p:nvGrpSpPr>
                <p:cNvPr id="2061" name="Group 13"/>
                <p:cNvGrpSpPr>
                  <a:grpSpLocks/>
                </p:cNvGrpSpPr>
                <p:nvPr/>
              </p:nvGrpSpPr>
              <p:grpSpPr bwMode="auto">
                <a:xfrm>
                  <a:off x="-50" y="-7"/>
                  <a:ext cx="15885" cy="11163"/>
                  <a:chOff x="-50" y="-7"/>
                  <a:chExt cx="15885" cy="11163"/>
                </a:xfrm>
              </p:grpSpPr>
              <p:sp>
                <p:nvSpPr>
                  <p:cNvPr id="2062" name="Rectangle 14"/>
                  <p:cNvSpPr>
                    <a:spLocks noChangeArrowheads="1"/>
                  </p:cNvSpPr>
                  <p:nvPr/>
                </p:nvSpPr>
                <p:spPr bwMode="auto">
                  <a:xfrm>
                    <a:off x="10478" y="3552"/>
                    <a:ext cx="1296" cy="4584"/>
                  </a:xfrm>
                  <a:prstGeom prst="rect">
                    <a:avLst/>
                  </a:prstGeom>
                  <a:solidFill>
                    <a:srgbClr val="5DA57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63" name="Rectangle 15"/>
                  <p:cNvSpPr>
                    <a:spLocks noChangeArrowheads="1"/>
                  </p:cNvSpPr>
                  <p:nvPr/>
                </p:nvSpPr>
                <p:spPr bwMode="auto">
                  <a:xfrm>
                    <a:off x="9182" y="8136"/>
                    <a:ext cx="1296" cy="863"/>
                  </a:xfrm>
                  <a:prstGeom prst="rect">
                    <a:avLst/>
                  </a:prstGeom>
                  <a:solidFill>
                    <a:srgbClr val="5DA57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64" name="Freeform 16"/>
                  <p:cNvSpPr>
                    <a:spLocks/>
                  </p:cNvSpPr>
                  <p:nvPr/>
                </p:nvSpPr>
                <p:spPr bwMode="auto">
                  <a:xfrm>
                    <a:off x="9182" y="3552"/>
                    <a:ext cx="1296" cy="4584"/>
                  </a:xfrm>
                  <a:custGeom>
                    <a:avLst/>
                    <a:gdLst/>
                    <a:ahLst/>
                    <a:cxnLst>
                      <a:cxn ang="0">
                        <a:pos x="1139" y="0"/>
                      </a:cxn>
                      <a:cxn ang="0">
                        <a:pos x="1122" y="0"/>
                      </a:cxn>
                      <a:cxn ang="0">
                        <a:pos x="0" y="0"/>
                      </a:cxn>
                      <a:cxn ang="0">
                        <a:pos x="0" y="4029"/>
                      </a:cxn>
                      <a:cxn ang="0">
                        <a:pos x="1139" y="4029"/>
                      </a:cxn>
                      <a:cxn ang="0">
                        <a:pos x="1139" y="0"/>
                      </a:cxn>
                    </a:cxnLst>
                    <a:rect l="0" t="0" r="r" b="b"/>
                    <a:pathLst>
                      <a:path w="1139" h="4029">
                        <a:moveTo>
                          <a:pt x="1139" y="0"/>
                        </a:moveTo>
                        <a:lnTo>
                          <a:pt x="1122" y="0"/>
                        </a:lnTo>
                        <a:lnTo>
                          <a:pt x="0" y="0"/>
                        </a:lnTo>
                        <a:lnTo>
                          <a:pt x="0" y="4029"/>
                        </a:lnTo>
                        <a:lnTo>
                          <a:pt x="1139" y="4029"/>
                        </a:lnTo>
                        <a:lnTo>
                          <a:pt x="1139" y="0"/>
                        </a:lnTo>
                        <a:close/>
                      </a:path>
                    </a:pathLst>
                  </a:custGeom>
                  <a:solidFill>
                    <a:srgbClr val="5B9F7B"/>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nvGrpSpPr>
                  <p:cNvPr id="2065" name="Group 17"/>
                  <p:cNvGrpSpPr>
                    <a:grpSpLocks/>
                  </p:cNvGrpSpPr>
                  <p:nvPr/>
                </p:nvGrpSpPr>
                <p:grpSpPr bwMode="auto">
                  <a:xfrm>
                    <a:off x="-50" y="-7"/>
                    <a:ext cx="15885" cy="11163"/>
                    <a:chOff x="-50" y="-7"/>
                    <a:chExt cx="15885" cy="11163"/>
                  </a:xfrm>
                </p:grpSpPr>
                <p:sp>
                  <p:nvSpPr>
                    <p:cNvPr id="2066" name="Freeform 18"/>
                    <p:cNvSpPr>
                      <a:spLocks/>
                    </p:cNvSpPr>
                    <p:nvPr/>
                  </p:nvSpPr>
                  <p:spPr bwMode="auto">
                    <a:xfrm>
                      <a:off x="-50" y="3028"/>
                      <a:ext cx="9232" cy="5108"/>
                    </a:xfrm>
                    <a:custGeom>
                      <a:avLst/>
                      <a:gdLst/>
                      <a:ahLst/>
                      <a:cxnLst>
                        <a:cxn ang="0">
                          <a:pos x="8112" y="0"/>
                        </a:cxn>
                        <a:cxn ang="0">
                          <a:pos x="0" y="0"/>
                        </a:cxn>
                        <a:cxn ang="0">
                          <a:pos x="0" y="4490"/>
                        </a:cxn>
                        <a:cxn ang="0">
                          <a:pos x="2891" y="4490"/>
                        </a:cxn>
                        <a:cxn ang="0">
                          <a:pos x="2891" y="8"/>
                        </a:cxn>
                        <a:cxn ang="0">
                          <a:pos x="8095" y="8"/>
                        </a:cxn>
                        <a:cxn ang="0">
                          <a:pos x="8095" y="8"/>
                        </a:cxn>
                        <a:cxn ang="0">
                          <a:pos x="8112" y="8"/>
                        </a:cxn>
                        <a:cxn ang="0">
                          <a:pos x="8112" y="0"/>
                        </a:cxn>
                      </a:cxnLst>
                      <a:rect l="0" t="0" r="r" b="b"/>
                      <a:pathLst>
                        <a:path w="8112" h="4490">
                          <a:moveTo>
                            <a:pt x="8112" y="0"/>
                          </a:moveTo>
                          <a:lnTo>
                            <a:pt x="0" y="0"/>
                          </a:lnTo>
                          <a:lnTo>
                            <a:pt x="0" y="4490"/>
                          </a:lnTo>
                          <a:lnTo>
                            <a:pt x="2891" y="4490"/>
                          </a:lnTo>
                          <a:lnTo>
                            <a:pt x="2891" y="8"/>
                          </a:lnTo>
                          <a:lnTo>
                            <a:pt x="8095" y="8"/>
                          </a:lnTo>
                          <a:lnTo>
                            <a:pt x="8112" y="8"/>
                          </a:lnTo>
                          <a:lnTo>
                            <a:pt x="8112" y="0"/>
                          </a:lnTo>
                          <a:close/>
                        </a:path>
                      </a:pathLst>
                    </a:custGeom>
                    <a:solidFill>
                      <a:srgbClr val="328D70"/>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nvGrpSpPr>
                    <p:cNvPr id="2067" name="Group 19"/>
                    <p:cNvGrpSpPr>
                      <a:grpSpLocks/>
                    </p:cNvGrpSpPr>
                    <p:nvPr/>
                  </p:nvGrpSpPr>
                  <p:grpSpPr bwMode="auto">
                    <a:xfrm>
                      <a:off x="-50" y="-7"/>
                      <a:ext cx="15885" cy="11163"/>
                      <a:chOff x="-50" y="-7"/>
                      <a:chExt cx="15885" cy="11163"/>
                    </a:xfrm>
                  </p:grpSpPr>
                  <p:sp>
                    <p:nvSpPr>
                      <p:cNvPr id="2068" name="Freeform 20"/>
                      <p:cNvSpPr>
                        <a:spLocks noEditPoints="1"/>
                      </p:cNvSpPr>
                      <p:nvPr/>
                    </p:nvSpPr>
                    <p:spPr bwMode="auto">
                      <a:xfrm>
                        <a:off x="-50" y="1587"/>
                        <a:ext cx="9232" cy="8363"/>
                      </a:xfrm>
                      <a:custGeom>
                        <a:avLst/>
                        <a:gdLst/>
                        <a:ahLst/>
                        <a:cxnLst>
                          <a:cxn ang="0">
                            <a:pos x="2891" y="6516"/>
                          </a:cxn>
                          <a:cxn ang="0">
                            <a:pos x="0" y="6516"/>
                          </a:cxn>
                          <a:cxn ang="0">
                            <a:pos x="0" y="7352"/>
                          </a:cxn>
                          <a:cxn ang="0">
                            <a:pos x="8112" y="7352"/>
                          </a:cxn>
                          <a:cxn ang="0">
                            <a:pos x="8112" y="6770"/>
                          </a:cxn>
                          <a:cxn ang="0">
                            <a:pos x="2891" y="6770"/>
                          </a:cxn>
                          <a:cxn ang="0">
                            <a:pos x="2891" y="6516"/>
                          </a:cxn>
                          <a:cxn ang="0">
                            <a:pos x="8112" y="0"/>
                          </a:cxn>
                          <a:cxn ang="0">
                            <a:pos x="6956" y="0"/>
                          </a:cxn>
                          <a:cxn ang="0">
                            <a:pos x="6956" y="435"/>
                          </a:cxn>
                          <a:cxn ang="0">
                            <a:pos x="3512" y="435"/>
                          </a:cxn>
                          <a:cxn ang="0">
                            <a:pos x="3512" y="0"/>
                          </a:cxn>
                          <a:cxn ang="0">
                            <a:pos x="0" y="0"/>
                          </a:cxn>
                          <a:cxn ang="0">
                            <a:pos x="0" y="439"/>
                          </a:cxn>
                          <a:cxn ang="0">
                            <a:pos x="8112" y="439"/>
                          </a:cxn>
                          <a:cxn ang="0">
                            <a:pos x="8112" y="0"/>
                          </a:cxn>
                        </a:cxnLst>
                        <a:rect l="0" t="0" r="r" b="b"/>
                        <a:pathLst>
                          <a:path w="8112" h="7352">
                            <a:moveTo>
                              <a:pt x="2891" y="6516"/>
                            </a:moveTo>
                            <a:lnTo>
                              <a:pt x="0" y="6516"/>
                            </a:lnTo>
                            <a:lnTo>
                              <a:pt x="0" y="7352"/>
                            </a:lnTo>
                            <a:lnTo>
                              <a:pt x="8112" y="7352"/>
                            </a:lnTo>
                            <a:lnTo>
                              <a:pt x="8112" y="6770"/>
                            </a:lnTo>
                            <a:lnTo>
                              <a:pt x="2891" y="6770"/>
                            </a:lnTo>
                            <a:lnTo>
                              <a:pt x="2891" y="6516"/>
                            </a:lnTo>
                            <a:close/>
                            <a:moveTo>
                              <a:pt x="8112" y="0"/>
                            </a:moveTo>
                            <a:lnTo>
                              <a:pt x="6956" y="0"/>
                            </a:lnTo>
                            <a:lnTo>
                              <a:pt x="6956" y="435"/>
                            </a:lnTo>
                            <a:lnTo>
                              <a:pt x="3512" y="435"/>
                            </a:lnTo>
                            <a:lnTo>
                              <a:pt x="3512" y="0"/>
                            </a:lnTo>
                            <a:lnTo>
                              <a:pt x="0" y="0"/>
                            </a:lnTo>
                            <a:lnTo>
                              <a:pt x="0" y="439"/>
                            </a:lnTo>
                            <a:lnTo>
                              <a:pt x="8112" y="439"/>
                            </a:lnTo>
                            <a:lnTo>
                              <a:pt x="8112" y="0"/>
                            </a:lnTo>
                            <a:close/>
                          </a:path>
                        </a:pathLst>
                      </a:custGeom>
                      <a:solidFill>
                        <a:srgbClr val="369B63"/>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69" name="Rectangle 21"/>
                      <p:cNvSpPr>
                        <a:spLocks noChangeArrowheads="1"/>
                      </p:cNvSpPr>
                      <p:nvPr/>
                    </p:nvSpPr>
                    <p:spPr bwMode="auto">
                      <a:xfrm>
                        <a:off x="3947" y="1587"/>
                        <a:ext cx="3919" cy="494"/>
                      </a:xfrm>
                      <a:prstGeom prst="rect">
                        <a:avLst/>
                      </a:prstGeom>
                      <a:solidFill>
                        <a:srgbClr val="5DA57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grpSp>
                    <p:nvGrpSpPr>
                      <p:cNvPr id="2070" name="Group 22"/>
                      <p:cNvGrpSpPr>
                        <a:grpSpLocks/>
                      </p:cNvGrpSpPr>
                      <p:nvPr/>
                    </p:nvGrpSpPr>
                    <p:grpSpPr bwMode="auto">
                      <a:xfrm>
                        <a:off x="-50" y="-7"/>
                        <a:ext cx="15885" cy="11163"/>
                        <a:chOff x="-50" y="-7"/>
                        <a:chExt cx="15885" cy="11163"/>
                      </a:xfrm>
                    </p:grpSpPr>
                    <p:sp>
                      <p:nvSpPr>
                        <p:cNvPr id="2071" name="Freeform 23"/>
                        <p:cNvSpPr>
                          <a:spLocks noEditPoints="1"/>
                        </p:cNvSpPr>
                        <p:nvPr/>
                      </p:nvSpPr>
                      <p:spPr bwMode="auto">
                        <a:xfrm>
                          <a:off x="10478" y="1116"/>
                          <a:ext cx="2622" cy="9304"/>
                        </a:xfrm>
                        <a:custGeom>
                          <a:avLst/>
                          <a:gdLst/>
                          <a:ahLst/>
                          <a:cxnLst>
                            <a:cxn ang="0">
                              <a:pos x="2304" y="7184"/>
                            </a:cxn>
                            <a:cxn ang="0">
                              <a:pos x="0" y="7184"/>
                            </a:cxn>
                            <a:cxn ang="0">
                              <a:pos x="0" y="8179"/>
                            </a:cxn>
                            <a:cxn ang="0">
                              <a:pos x="2304" y="8179"/>
                            </a:cxn>
                            <a:cxn ang="0">
                              <a:pos x="2304" y="7184"/>
                            </a:cxn>
                            <a:cxn ang="0">
                              <a:pos x="2304" y="0"/>
                            </a:cxn>
                            <a:cxn ang="0">
                              <a:pos x="0" y="0"/>
                            </a:cxn>
                            <a:cxn ang="0">
                              <a:pos x="0" y="853"/>
                            </a:cxn>
                            <a:cxn ang="0">
                              <a:pos x="2304" y="853"/>
                            </a:cxn>
                            <a:cxn ang="0">
                              <a:pos x="2304" y="0"/>
                            </a:cxn>
                          </a:cxnLst>
                          <a:rect l="0" t="0" r="r" b="b"/>
                          <a:pathLst>
                            <a:path w="2304" h="8179">
                              <a:moveTo>
                                <a:pt x="2304" y="7184"/>
                              </a:moveTo>
                              <a:lnTo>
                                <a:pt x="0" y="7184"/>
                              </a:lnTo>
                              <a:lnTo>
                                <a:pt x="0" y="8179"/>
                              </a:lnTo>
                              <a:lnTo>
                                <a:pt x="2304" y="8179"/>
                              </a:lnTo>
                              <a:lnTo>
                                <a:pt x="2304" y="7184"/>
                              </a:lnTo>
                              <a:close/>
                              <a:moveTo>
                                <a:pt x="2304" y="0"/>
                              </a:moveTo>
                              <a:lnTo>
                                <a:pt x="0" y="0"/>
                              </a:lnTo>
                              <a:lnTo>
                                <a:pt x="0" y="853"/>
                              </a:lnTo>
                              <a:lnTo>
                                <a:pt x="2304" y="853"/>
                              </a:lnTo>
                              <a:lnTo>
                                <a:pt x="2304" y="0"/>
                              </a:lnTo>
                              <a:close/>
                            </a:path>
                          </a:pathLst>
                        </a:custGeom>
                        <a:solidFill>
                          <a:srgbClr val="3BAB53"/>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2" name="Rectangle 24"/>
                        <p:cNvSpPr>
                          <a:spLocks noChangeArrowheads="1"/>
                        </p:cNvSpPr>
                        <p:nvPr/>
                      </p:nvSpPr>
                      <p:spPr bwMode="auto">
                        <a:xfrm>
                          <a:off x="10478" y="2086"/>
                          <a:ext cx="2622" cy="500"/>
                        </a:xfrm>
                        <a:prstGeom prst="rect">
                          <a:avLst/>
                        </a:prstGeom>
                        <a:solidFill>
                          <a:srgbClr val="39A25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3" name="Freeform 25"/>
                        <p:cNvSpPr>
                          <a:spLocks noEditPoints="1"/>
                        </p:cNvSpPr>
                        <p:nvPr/>
                      </p:nvSpPr>
                      <p:spPr bwMode="auto">
                        <a:xfrm>
                          <a:off x="-50" y="576"/>
                          <a:ext cx="10528" cy="10580"/>
                        </a:xfrm>
                        <a:custGeom>
                          <a:avLst/>
                          <a:gdLst/>
                          <a:ahLst/>
                          <a:cxnLst>
                            <a:cxn ang="0">
                              <a:pos x="9251" y="8653"/>
                            </a:cxn>
                            <a:cxn ang="0">
                              <a:pos x="0" y="8653"/>
                            </a:cxn>
                            <a:cxn ang="0">
                              <a:pos x="0" y="9300"/>
                            </a:cxn>
                            <a:cxn ang="0">
                              <a:pos x="9251" y="9300"/>
                            </a:cxn>
                            <a:cxn ang="0">
                              <a:pos x="9251" y="8653"/>
                            </a:cxn>
                            <a:cxn ang="0">
                              <a:pos x="9251" y="0"/>
                            </a:cxn>
                            <a:cxn ang="0">
                              <a:pos x="0" y="0"/>
                            </a:cxn>
                            <a:cxn ang="0">
                              <a:pos x="0" y="474"/>
                            </a:cxn>
                            <a:cxn ang="0">
                              <a:pos x="3512" y="474"/>
                            </a:cxn>
                            <a:cxn ang="0">
                              <a:pos x="3512" y="465"/>
                            </a:cxn>
                            <a:cxn ang="0">
                              <a:pos x="6956" y="465"/>
                            </a:cxn>
                            <a:cxn ang="0">
                              <a:pos x="6956" y="474"/>
                            </a:cxn>
                            <a:cxn ang="0">
                              <a:pos x="9251" y="474"/>
                            </a:cxn>
                            <a:cxn ang="0">
                              <a:pos x="9251" y="0"/>
                            </a:cxn>
                          </a:cxnLst>
                          <a:rect l="0" t="0" r="r" b="b"/>
                          <a:pathLst>
                            <a:path w="9251" h="9300">
                              <a:moveTo>
                                <a:pt x="9251" y="8653"/>
                              </a:moveTo>
                              <a:lnTo>
                                <a:pt x="0" y="8653"/>
                              </a:lnTo>
                              <a:lnTo>
                                <a:pt x="0" y="9300"/>
                              </a:lnTo>
                              <a:lnTo>
                                <a:pt x="9251" y="9300"/>
                              </a:lnTo>
                              <a:lnTo>
                                <a:pt x="9251" y="8653"/>
                              </a:lnTo>
                              <a:close/>
                              <a:moveTo>
                                <a:pt x="9251" y="0"/>
                              </a:moveTo>
                              <a:lnTo>
                                <a:pt x="0" y="0"/>
                              </a:lnTo>
                              <a:lnTo>
                                <a:pt x="0" y="474"/>
                              </a:lnTo>
                              <a:lnTo>
                                <a:pt x="3512" y="474"/>
                              </a:lnTo>
                              <a:lnTo>
                                <a:pt x="3512" y="465"/>
                              </a:lnTo>
                              <a:lnTo>
                                <a:pt x="6956" y="465"/>
                              </a:lnTo>
                              <a:lnTo>
                                <a:pt x="6956" y="474"/>
                              </a:lnTo>
                              <a:lnTo>
                                <a:pt x="9251" y="474"/>
                              </a:lnTo>
                              <a:lnTo>
                                <a:pt x="9251" y="0"/>
                              </a:lnTo>
                              <a:close/>
                            </a:path>
                          </a:pathLst>
                        </a:custGeom>
                        <a:solidFill>
                          <a:srgbClr val="3BAB53"/>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4" name="Freeform 26"/>
                        <p:cNvSpPr>
                          <a:spLocks noEditPoints="1"/>
                        </p:cNvSpPr>
                        <p:nvPr/>
                      </p:nvSpPr>
                      <p:spPr bwMode="auto">
                        <a:xfrm>
                          <a:off x="-50" y="1116"/>
                          <a:ext cx="10528" cy="9304"/>
                        </a:xfrm>
                        <a:custGeom>
                          <a:avLst/>
                          <a:gdLst/>
                          <a:ahLst/>
                          <a:cxnLst>
                            <a:cxn ang="0">
                              <a:pos x="0" y="6930"/>
                            </a:cxn>
                            <a:cxn ang="0">
                              <a:pos x="0" y="6930"/>
                            </a:cxn>
                            <a:cxn ang="0">
                              <a:pos x="0" y="8179"/>
                            </a:cxn>
                            <a:cxn ang="0">
                              <a:pos x="9251" y="8179"/>
                            </a:cxn>
                            <a:cxn ang="0">
                              <a:pos x="9251" y="7184"/>
                            </a:cxn>
                            <a:cxn ang="0">
                              <a:pos x="8112" y="7184"/>
                            </a:cxn>
                            <a:cxn ang="0">
                              <a:pos x="8112" y="7766"/>
                            </a:cxn>
                            <a:cxn ang="0">
                              <a:pos x="0" y="7766"/>
                            </a:cxn>
                            <a:cxn ang="0">
                              <a:pos x="0" y="6930"/>
                            </a:cxn>
                            <a:cxn ang="0">
                              <a:pos x="3512" y="0"/>
                            </a:cxn>
                            <a:cxn ang="0">
                              <a:pos x="0" y="0"/>
                            </a:cxn>
                            <a:cxn ang="0">
                              <a:pos x="0" y="853"/>
                            </a:cxn>
                            <a:cxn ang="0">
                              <a:pos x="0" y="414"/>
                            </a:cxn>
                            <a:cxn ang="0">
                              <a:pos x="3512" y="414"/>
                            </a:cxn>
                            <a:cxn ang="0">
                              <a:pos x="3512" y="0"/>
                            </a:cxn>
                            <a:cxn ang="0">
                              <a:pos x="9251" y="0"/>
                            </a:cxn>
                            <a:cxn ang="0">
                              <a:pos x="6956" y="0"/>
                            </a:cxn>
                            <a:cxn ang="0">
                              <a:pos x="6956" y="414"/>
                            </a:cxn>
                            <a:cxn ang="0">
                              <a:pos x="8112" y="414"/>
                            </a:cxn>
                            <a:cxn ang="0">
                              <a:pos x="8112" y="853"/>
                            </a:cxn>
                            <a:cxn ang="0">
                              <a:pos x="9251" y="853"/>
                            </a:cxn>
                            <a:cxn ang="0">
                              <a:pos x="9251" y="0"/>
                            </a:cxn>
                          </a:cxnLst>
                          <a:rect l="0" t="0" r="r" b="b"/>
                          <a:pathLst>
                            <a:path w="9251" h="8179">
                              <a:moveTo>
                                <a:pt x="0" y="6930"/>
                              </a:moveTo>
                              <a:lnTo>
                                <a:pt x="0" y="6930"/>
                              </a:lnTo>
                              <a:lnTo>
                                <a:pt x="0" y="8179"/>
                              </a:lnTo>
                              <a:lnTo>
                                <a:pt x="9251" y="8179"/>
                              </a:lnTo>
                              <a:lnTo>
                                <a:pt x="9251" y="7184"/>
                              </a:lnTo>
                              <a:lnTo>
                                <a:pt x="8112" y="7184"/>
                              </a:lnTo>
                              <a:lnTo>
                                <a:pt x="8112" y="7766"/>
                              </a:lnTo>
                              <a:lnTo>
                                <a:pt x="0" y="7766"/>
                              </a:lnTo>
                              <a:lnTo>
                                <a:pt x="0" y="6930"/>
                              </a:lnTo>
                              <a:close/>
                              <a:moveTo>
                                <a:pt x="3512" y="0"/>
                              </a:moveTo>
                              <a:lnTo>
                                <a:pt x="0" y="0"/>
                              </a:lnTo>
                              <a:lnTo>
                                <a:pt x="0" y="853"/>
                              </a:lnTo>
                              <a:lnTo>
                                <a:pt x="0" y="414"/>
                              </a:lnTo>
                              <a:lnTo>
                                <a:pt x="3512" y="414"/>
                              </a:lnTo>
                              <a:lnTo>
                                <a:pt x="3512" y="0"/>
                              </a:lnTo>
                              <a:close/>
                              <a:moveTo>
                                <a:pt x="9251" y="0"/>
                              </a:moveTo>
                              <a:lnTo>
                                <a:pt x="6956" y="0"/>
                              </a:lnTo>
                              <a:lnTo>
                                <a:pt x="6956" y="414"/>
                              </a:lnTo>
                              <a:lnTo>
                                <a:pt x="8112" y="414"/>
                              </a:lnTo>
                              <a:lnTo>
                                <a:pt x="8112" y="853"/>
                              </a:lnTo>
                              <a:lnTo>
                                <a:pt x="9251" y="853"/>
                              </a:lnTo>
                              <a:lnTo>
                                <a:pt x="9251" y="0"/>
                              </a:lnTo>
                              <a:close/>
                            </a:path>
                          </a:pathLst>
                        </a:custGeom>
                        <a:solidFill>
                          <a:srgbClr val="39A25B"/>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5" name="Rectangle 27"/>
                        <p:cNvSpPr>
                          <a:spLocks noChangeArrowheads="1"/>
                        </p:cNvSpPr>
                        <p:nvPr/>
                      </p:nvSpPr>
                      <p:spPr bwMode="auto">
                        <a:xfrm>
                          <a:off x="-50" y="2086"/>
                          <a:ext cx="9232" cy="942"/>
                        </a:xfrm>
                        <a:prstGeom prst="rect">
                          <a:avLst/>
                        </a:prstGeom>
                        <a:solidFill>
                          <a:srgbClr val="33946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6" name="Rectangle 28"/>
                        <p:cNvSpPr>
                          <a:spLocks noChangeArrowheads="1"/>
                        </p:cNvSpPr>
                        <p:nvPr/>
                      </p:nvSpPr>
                      <p:spPr bwMode="auto">
                        <a:xfrm>
                          <a:off x="11774" y="3553"/>
                          <a:ext cx="1326" cy="4584"/>
                        </a:xfrm>
                        <a:prstGeom prst="rect">
                          <a:avLst/>
                        </a:prstGeom>
                        <a:solidFill>
                          <a:srgbClr val="60AC7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7" name="Freeform 29"/>
                        <p:cNvSpPr>
                          <a:spLocks/>
                        </p:cNvSpPr>
                        <p:nvPr/>
                      </p:nvSpPr>
                      <p:spPr bwMode="auto">
                        <a:xfrm>
                          <a:off x="3240" y="3038"/>
                          <a:ext cx="5942" cy="5099"/>
                        </a:xfrm>
                        <a:custGeom>
                          <a:avLst/>
                          <a:gdLst/>
                          <a:ahLst/>
                          <a:cxnLst>
                            <a:cxn ang="0">
                              <a:pos x="5204" y="0"/>
                            </a:cxn>
                            <a:cxn ang="0">
                              <a:pos x="0" y="0"/>
                            </a:cxn>
                            <a:cxn ang="0">
                              <a:pos x="0" y="4482"/>
                            </a:cxn>
                            <a:cxn ang="0">
                              <a:pos x="5221" y="4482"/>
                            </a:cxn>
                            <a:cxn ang="0">
                              <a:pos x="5221" y="453"/>
                            </a:cxn>
                            <a:cxn ang="0">
                              <a:pos x="5204" y="453"/>
                            </a:cxn>
                            <a:cxn ang="0">
                              <a:pos x="5204" y="0"/>
                            </a:cxn>
                          </a:cxnLst>
                          <a:rect l="0" t="0" r="r" b="b"/>
                          <a:pathLst>
                            <a:path w="5221" h="4482">
                              <a:moveTo>
                                <a:pt x="5204" y="0"/>
                              </a:moveTo>
                              <a:lnTo>
                                <a:pt x="0" y="0"/>
                              </a:lnTo>
                              <a:lnTo>
                                <a:pt x="0" y="4482"/>
                              </a:lnTo>
                              <a:lnTo>
                                <a:pt x="5221" y="4482"/>
                              </a:lnTo>
                              <a:lnTo>
                                <a:pt x="5221" y="453"/>
                              </a:lnTo>
                              <a:lnTo>
                                <a:pt x="5204" y="453"/>
                              </a:lnTo>
                              <a:lnTo>
                                <a:pt x="5204" y="0"/>
                              </a:lnTo>
                              <a:close/>
                            </a:path>
                          </a:pathLst>
                        </a:custGeom>
                        <a:solidFill>
                          <a:srgbClr val="599980"/>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8" name="Rectangle 30"/>
                        <p:cNvSpPr>
                          <a:spLocks noChangeArrowheads="1"/>
                        </p:cNvSpPr>
                        <p:nvPr/>
                      </p:nvSpPr>
                      <p:spPr bwMode="auto">
                        <a:xfrm>
                          <a:off x="13100" y="2586"/>
                          <a:ext cx="1267" cy="451"/>
                        </a:xfrm>
                        <a:prstGeom prst="rect">
                          <a:avLst/>
                        </a:prstGeom>
                        <a:solidFill>
                          <a:srgbClr val="62B46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79" name="Freeform 31"/>
                        <p:cNvSpPr>
                          <a:spLocks/>
                        </p:cNvSpPr>
                        <p:nvPr/>
                      </p:nvSpPr>
                      <p:spPr bwMode="auto">
                        <a:xfrm>
                          <a:off x="10478" y="2586"/>
                          <a:ext cx="2622" cy="451"/>
                        </a:xfrm>
                        <a:custGeom>
                          <a:avLst/>
                          <a:gdLst/>
                          <a:ahLst/>
                          <a:cxnLst>
                            <a:cxn ang="0">
                              <a:pos x="2304" y="0"/>
                            </a:cxn>
                            <a:cxn ang="0">
                              <a:pos x="0" y="0"/>
                            </a:cxn>
                            <a:cxn ang="0">
                              <a:pos x="0" y="388"/>
                            </a:cxn>
                            <a:cxn ang="0">
                              <a:pos x="1139" y="388"/>
                            </a:cxn>
                            <a:cxn ang="0">
                              <a:pos x="1139" y="396"/>
                            </a:cxn>
                            <a:cxn ang="0">
                              <a:pos x="2304" y="396"/>
                            </a:cxn>
                            <a:cxn ang="0">
                              <a:pos x="2304" y="0"/>
                            </a:cxn>
                          </a:cxnLst>
                          <a:rect l="0" t="0" r="r" b="b"/>
                          <a:pathLst>
                            <a:path w="2304" h="396">
                              <a:moveTo>
                                <a:pt x="2304" y="0"/>
                              </a:moveTo>
                              <a:lnTo>
                                <a:pt x="0" y="0"/>
                              </a:lnTo>
                              <a:lnTo>
                                <a:pt x="0" y="388"/>
                              </a:lnTo>
                              <a:lnTo>
                                <a:pt x="1139" y="388"/>
                              </a:lnTo>
                              <a:lnTo>
                                <a:pt x="1139" y="396"/>
                              </a:lnTo>
                              <a:lnTo>
                                <a:pt x="2304" y="396"/>
                              </a:lnTo>
                              <a:lnTo>
                                <a:pt x="2304" y="0"/>
                              </a:lnTo>
                              <a:close/>
                            </a:path>
                          </a:pathLst>
                        </a:custGeom>
                        <a:solidFill>
                          <a:srgbClr val="60AC70"/>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80" name="Rectangle 32"/>
                        <p:cNvSpPr>
                          <a:spLocks noChangeArrowheads="1"/>
                        </p:cNvSpPr>
                        <p:nvPr/>
                      </p:nvSpPr>
                      <p:spPr bwMode="auto">
                        <a:xfrm>
                          <a:off x="3947" y="1116"/>
                          <a:ext cx="3919" cy="471"/>
                        </a:xfrm>
                        <a:prstGeom prst="rect">
                          <a:avLst/>
                        </a:prstGeom>
                        <a:solidFill>
                          <a:srgbClr val="60AC7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81" name="Rectangle 33"/>
                        <p:cNvSpPr>
                          <a:spLocks noChangeArrowheads="1"/>
                        </p:cNvSpPr>
                        <p:nvPr/>
                      </p:nvSpPr>
                      <p:spPr bwMode="auto">
                        <a:xfrm>
                          <a:off x="13091" y="-7"/>
                          <a:ext cx="1286" cy="1117"/>
                        </a:xfrm>
                        <a:prstGeom prst="rect">
                          <a:avLst/>
                        </a:prstGeom>
                        <a:solidFill>
                          <a:srgbClr val="64BD5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82" name="Rectangle 34"/>
                        <p:cNvSpPr>
                          <a:spLocks noChangeArrowheads="1"/>
                        </p:cNvSpPr>
                        <p:nvPr/>
                      </p:nvSpPr>
                      <p:spPr bwMode="auto">
                        <a:xfrm>
                          <a:off x="14377" y="3037"/>
                          <a:ext cx="1458" cy="515"/>
                        </a:xfrm>
                        <a:prstGeom prst="rect">
                          <a:avLst/>
                        </a:prstGeom>
                        <a:solidFill>
                          <a:srgbClr val="64BD5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83" name="Rectangle 35"/>
                        <p:cNvSpPr>
                          <a:spLocks noChangeArrowheads="1"/>
                        </p:cNvSpPr>
                        <p:nvPr/>
                      </p:nvSpPr>
                      <p:spPr bwMode="auto">
                        <a:xfrm>
                          <a:off x="9182" y="3037"/>
                          <a:ext cx="1276" cy="515"/>
                        </a:xfrm>
                        <a:prstGeom prst="rect">
                          <a:avLst/>
                        </a:prstGeom>
                        <a:solidFill>
                          <a:srgbClr val="74A98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84" name="Rectangle 36"/>
                        <p:cNvSpPr>
                          <a:spLocks noChangeArrowheads="1"/>
                        </p:cNvSpPr>
                        <p:nvPr/>
                      </p:nvSpPr>
                      <p:spPr bwMode="auto">
                        <a:xfrm>
                          <a:off x="13100" y="3037"/>
                          <a:ext cx="1267" cy="515"/>
                        </a:xfrm>
                        <a:prstGeom prst="rect">
                          <a:avLst/>
                        </a:prstGeom>
                        <a:solidFill>
                          <a:srgbClr val="8FC48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85" name="Rectangle 37"/>
                        <p:cNvSpPr>
                          <a:spLocks noChangeArrowheads="1"/>
                        </p:cNvSpPr>
                        <p:nvPr/>
                      </p:nvSpPr>
                      <p:spPr bwMode="auto">
                        <a:xfrm>
                          <a:off x="11774" y="3037"/>
                          <a:ext cx="1326" cy="515"/>
                        </a:xfrm>
                        <a:prstGeom prst="rect">
                          <a:avLst/>
                        </a:prstGeom>
                        <a:solidFill>
                          <a:srgbClr val="8CBE9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86" name="Rectangle 38"/>
                        <p:cNvSpPr>
                          <a:spLocks noChangeArrowheads="1"/>
                        </p:cNvSpPr>
                        <p:nvPr/>
                      </p:nvSpPr>
                      <p:spPr bwMode="auto">
                        <a:xfrm>
                          <a:off x="10478" y="3037"/>
                          <a:ext cx="1296" cy="515"/>
                        </a:xfrm>
                        <a:prstGeom prst="rect">
                          <a:avLst/>
                        </a:prstGeom>
                        <a:solidFill>
                          <a:srgbClr val="8AB89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a:p>
                      </p:txBody>
                    </p:sp>
                  </p:grpSp>
                </p:grpSp>
              </p:grpSp>
            </p:grpSp>
          </p:grpSp>
        </p:grpSp>
      </p:grpSp>
      <p:sp>
        <p:nvSpPr>
          <p:cNvPr id="2050" name="Freeform 2"/>
          <p:cNvSpPr>
            <a:spLocks/>
          </p:cNvSpPr>
          <p:nvPr userDrawn="1"/>
        </p:nvSpPr>
        <p:spPr bwMode="auto">
          <a:xfrm>
            <a:off x="0" y="2667000"/>
            <a:ext cx="9144000" cy="4191000"/>
          </a:xfrm>
          <a:custGeom>
            <a:avLst/>
            <a:gdLst/>
            <a:ahLst/>
            <a:cxnLst>
              <a:cxn ang="0">
                <a:pos x="0" y="0"/>
              </a:cxn>
              <a:cxn ang="0">
                <a:pos x="5851" y="1379"/>
              </a:cxn>
              <a:cxn ang="0">
                <a:pos x="6973" y="2393"/>
              </a:cxn>
              <a:cxn ang="0">
                <a:pos x="8129" y="4165"/>
              </a:cxn>
              <a:cxn ang="0">
                <a:pos x="9285" y="3958"/>
              </a:cxn>
              <a:cxn ang="0">
                <a:pos x="10425" y="5389"/>
              </a:cxn>
              <a:cxn ang="0">
                <a:pos x="11564" y="4484"/>
              </a:cxn>
              <a:cxn ang="0">
                <a:pos x="12694" y="5053"/>
              </a:cxn>
              <a:cxn ang="0">
                <a:pos x="13980" y="3643"/>
              </a:cxn>
              <a:cxn ang="0">
                <a:pos x="13980" y="9304"/>
              </a:cxn>
              <a:cxn ang="0">
                <a:pos x="0" y="9304"/>
              </a:cxn>
              <a:cxn ang="0">
                <a:pos x="0" y="0"/>
              </a:cxn>
            </a:cxnLst>
            <a:rect l="0" t="0" r="r" b="b"/>
            <a:pathLst>
              <a:path w="13980" h="9304">
                <a:moveTo>
                  <a:pt x="0" y="0"/>
                </a:moveTo>
                <a:lnTo>
                  <a:pt x="5851" y="1379"/>
                </a:lnTo>
                <a:lnTo>
                  <a:pt x="6973" y="2393"/>
                </a:lnTo>
                <a:lnTo>
                  <a:pt x="8129" y="4165"/>
                </a:lnTo>
                <a:lnTo>
                  <a:pt x="9285" y="3958"/>
                </a:lnTo>
                <a:lnTo>
                  <a:pt x="10425" y="5389"/>
                </a:lnTo>
                <a:lnTo>
                  <a:pt x="11564" y="4484"/>
                </a:lnTo>
                <a:lnTo>
                  <a:pt x="12694" y="5053"/>
                </a:lnTo>
                <a:lnTo>
                  <a:pt x="13980" y="3643"/>
                </a:lnTo>
                <a:lnTo>
                  <a:pt x="13980" y="9304"/>
                </a:lnTo>
                <a:lnTo>
                  <a:pt x="0" y="9304"/>
                </a:lnTo>
                <a:lnTo>
                  <a:pt x="0" y="0"/>
                </a:lnTo>
                <a:close/>
              </a:path>
            </a:pathLst>
          </a:custGeom>
          <a:gradFill rotWithShape="1">
            <a:gsLst>
              <a:gs pos="0">
                <a:srgbClr val="262261"/>
              </a:gs>
              <a:gs pos="100000">
                <a:srgbClr val="2A3990"/>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3" name="Text Placeholder 10"/>
          <p:cNvSpPr>
            <a:spLocks noGrp="1"/>
          </p:cNvSpPr>
          <p:nvPr userDrawn="1">
            <p:ph type="body" sz="quarter" idx="12"/>
          </p:nvPr>
        </p:nvSpPr>
        <p:spPr>
          <a:xfrm>
            <a:off x="457200" y="609600"/>
            <a:ext cx="5715000" cy="457200"/>
          </a:xfrm>
          <a:prstGeom prst="rect">
            <a:avLst/>
          </a:prstGeom>
        </p:spPr>
        <p:txBody>
          <a:bodyPr/>
          <a:lstStyle>
            <a:lvl1pPr marL="0" indent="0" algn="l">
              <a:buNone/>
              <a:defRPr sz="2800">
                <a:solidFill>
                  <a:schemeClr val="bg1"/>
                </a:solidFill>
                <a:latin typeface="Tahoma" pitchFamily="34" charset="0"/>
                <a:cs typeface="Tahoma" pitchFamily="34" charset="0"/>
              </a:defRPr>
            </a:lvl1pPr>
          </a:lstStyle>
          <a:p>
            <a:pPr lvl="0"/>
            <a:r>
              <a:rPr lang="en-US" dirty="0" smtClean="0"/>
              <a:t>Click to edit Master text styles</a:t>
            </a:r>
          </a:p>
        </p:txBody>
      </p:sp>
      <p:sp>
        <p:nvSpPr>
          <p:cNvPr id="84" name="Text Placeholder 10"/>
          <p:cNvSpPr>
            <a:spLocks noGrp="1"/>
          </p:cNvSpPr>
          <p:nvPr userDrawn="1">
            <p:ph type="body" sz="quarter" idx="13"/>
          </p:nvPr>
        </p:nvSpPr>
        <p:spPr>
          <a:xfrm>
            <a:off x="457200" y="1121784"/>
            <a:ext cx="5029200" cy="326016"/>
          </a:xfrm>
          <a:prstGeom prst="rect">
            <a:avLst/>
          </a:prstGeom>
        </p:spPr>
        <p:txBody>
          <a:bodyPr/>
          <a:lstStyle>
            <a:lvl1pPr marL="0" indent="0" algn="l">
              <a:buNone/>
              <a:defRPr sz="2000" i="0">
                <a:solidFill>
                  <a:schemeClr val="bg1"/>
                </a:solidFill>
                <a:latin typeface="Tahoma" pitchFamily="34" charset="0"/>
                <a:cs typeface="Tahoma" pitchFamily="34" charset="0"/>
              </a:defRPr>
            </a:lvl1pPr>
          </a:lstStyle>
          <a:p>
            <a:pPr lvl="0"/>
            <a:r>
              <a:rPr lang="en-US" dirty="0" smtClean="0"/>
              <a:t>Click to edit Master text styles</a:t>
            </a:r>
          </a:p>
        </p:txBody>
      </p:sp>
      <p:grpSp>
        <p:nvGrpSpPr>
          <p:cNvPr id="2089" name="Group 41"/>
          <p:cNvGrpSpPr>
            <a:grpSpLocks/>
          </p:cNvGrpSpPr>
          <p:nvPr userDrawn="1"/>
        </p:nvGrpSpPr>
        <p:grpSpPr bwMode="auto">
          <a:xfrm>
            <a:off x="-9524" y="3154401"/>
            <a:ext cx="9153525" cy="2713001"/>
            <a:chOff x="-16" y="3818"/>
            <a:chExt cx="15856" cy="5346"/>
          </a:xfrm>
          <a:solidFill>
            <a:schemeClr val="bg1"/>
          </a:solidFill>
        </p:grpSpPr>
        <p:sp>
          <p:nvSpPr>
            <p:cNvPr id="2090" name="Freeform 42"/>
            <p:cNvSpPr>
              <a:spLocks noEditPoints="1"/>
            </p:cNvSpPr>
            <p:nvPr/>
          </p:nvSpPr>
          <p:spPr bwMode="auto">
            <a:xfrm>
              <a:off x="-1" y="4022"/>
              <a:ext cx="11774" cy="5142"/>
            </a:xfrm>
            <a:custGeom>
              <a:avLst/>
              <a:gdLst/>
              <a:ahLst/>
              <a:cxnLst>
                <a:cxn ang="0">
                  <a:pos x="4544" y="2990"/>
                </a:cxn>
                <a:cxn ang="0">
                  <a:pos x="4463" y="2924"/>
                </a:cxn>
                <a:cxn ang="0">
                  <a:pos x="4440" y="2895"/>
                </a:cxn>
                <a:cxn ang="0">
                  <a:pos x="4726" y="2863"/>
                </a:cxn>
                <a:cxn ang="0">
                  <a:pos x="4789" y="2780"/>
                </a:cxn>
                <a:cxn ang="0">
                  <a:pos x="4310" y="2782"/>
                </a:cxn>
                <a:cxn ang="0">
                  <a:pos x="6725" y="2751"/>
                </a:cxn>
                <a:cxn ang="0">
                  <a:pos x="29" y="2742"/>
                </a:cxn>
                <a:cxn ang="0">
                  <a:pos x="4865" y="2664"/>
                </a:cxn>
                <a:cxn ang="0">
                  <a:pos x="6583" y="2655"/>
                </a:cxn>
                <a:cxn ang="0">
                  <a:pos x="6557" y="2629"/>
                </a:cxn>
                <a:cxn ang="0">
                  <a:pos x="86" y="2615"/>
                </a:cxn>
                <a:cxn ang="0">
                  <a:pos x="4085" y="2566"/>
                </a:cxn>
                <a:cxn ang="0">
                  <a:pos x="6416" y="2531"/>
                </a:cxn>
                <a:cxn ang="0">
                  <a:pos x="6390" y="2505"/>
                </a:cxn>
                <a:cxn ang="0">
                  <a:pos x="3952" y="2453"/>
                </a:cxn>
                <a:cxn ang="0">
                  <a:pos x="3931" y="2427"/>
                </a:cxn>
                <a:cxn ang="0">
                  <a:pos x="173" y="2427"/>
                </a:cxn>
                <a:cxn ang="0">
                  <a:pos x="3879" y="2378"/>
                </a:cxn>
                <a:cxn ang="0">
                  <a:pos x="6136" y="2326"/>
                </a:cxn>
                <a:cxn ang="0">
                  <a:pos x="6110" y="2300"/>
                </a:cxn>
                <a:cxn ang="0">
                  <a:pos x="3749" y="2266"/>
                </a:cxn>
                <a:cxn ang="0">
                  <a:pos x="3726" y="2240"/>
                </a:cxn>
                <a:cxn ang="0">
                  <a:pos x="5148" y="2228"/>
                </a:cxn>
                <a:cxn ang="0">
                  <a:pos x="5942" y="2179"/>
                </a:cxn>
                <a:cxn ang="0">
                  <a:pos x="5185" y="2168"/>
                </a:cxn>
                <a:cxn ang="0">
                  <a:pos x="5246" y="2087"/>
                </a:cxn>
                <a:cxn ang="0">
                  <a:pos x="3544" y="2078"/>
                </a:cxn>
                <a:cxn ang="0">
                  <a:pos x="5286" y="2029"/>
                </a:cxn>
                <a:cxn ang="0">
                  <a:pos x="346" y="2049"/>
                </a:cxn>
                <a:cxn ang="0">
                  <a:pos x="5324" y="1969"/>
                </a:cxn>
                <a:cxn ang="0">
                  <a:pos x="5633" y="1957"/>
                </a:cxn>
                <a:cxn ang="0">
                  <a:pos x="5607" y="1931"/>
                </a:cxn>
                <a:cxn ang="0">
                  <a:pos x="3342" y="1891"/>
                </a:cxn>
                <a:cxn ang="0">
                  <a:pos x="3319" y="1862"/>
                </a:cxn>
                <a:cxn ang="0">
                  <a:pos x="5465" y="1836"/>
                </a:cxn>
                <a:cxn ang="0">
                  <a:pos x="462" y="1795"/>
                </a:cxn>
                <a:cxn ang="0">
                  <a:pos x="494" y="1735"/>
                </a:cxn>
                <a:cxn ang="0">
                  <a:pos x="517" y="1671"/>
                </a:cxn>
                <a:cxn ang="0">
                  <a:pos x="551" y="1611"/>
                </a:cxn>
                <a:cxn ang="0">
                  <a:pos x="2935" y="1515"/>
                </a:cxn>
                <a:cxn ang="0">
                  <a:pos x="609" y="1484"/>
                </a:cxn>
                <a:cxn ang="0">
                  <a:pos x="2782" y="1374"/>
                </a:cxn>
                <a:cxn ang="0">
                  <a:pos x="2756" y="1351"/>
                </a:cxn>
                <a:cxn ang="0">
                  <a:pos x="2629" y="1233"/>
                </a:cxn>
                <a:cxn ang="0">
                  <a:pos x="2603" y="1210"/>
                </a:cxn>
                <a:cxn ang="0">
                  <a:pos x="2475" y="1091"/>
                </a:cxn>
                <a:cxn ang="0">
                  <a:pos x="2449" y="1068"/>
                </a:cxn>
                <a:cxn ang="0">
                  <a:pos x="835" y="976"/>
                </a:cxn>
                <a:cxn ang="0">
                  <a:pos x="2296" y="927"/>
                </a:cxn>
                <a:cxn ang="0">
                  <a:pos x="892" y="852"/>
                </a:cxn>
                <a:cxn ang="0">
                  <a:pos x="927" y="791"/>
                </a:cxn>
                <a:cxn ang="0">
                  <a:pos x="950" y="725"/>
                </a:cxn>
                <a:cxn ang="0">
                  <a:pos x="982" y="664"/>
                </a:cxn>
                <a:cxn ang="0">
                  <a:pos x="1915" y="575"/>
                </a:cxn>
                <a:cxn ang="0">
                  <a:pos x="1040" y="537"/>
                </a:cxn>
                <a:cxn ang="0">
                  <a:pos x="1762" y="433"/>
                </a:cxn>
                <a:cxn ang="0">
                  <a:pos x="1736" y="410"/>
                </a:cxn>
                <a:cxn ang="0">
                  <a:pos x="1609" y="295"/>
                </a:cxn>
                <a:cxn ang="0">
                  <a:pos x="1583" y="269"/>
                </a:cxn>
                <a:cxn ang="0">
                  <a:pos x="1456" y="153"/>
                </a:cxn>
                <a:cxn ang="0">
                  <a:pos x="1430" y="130"/>
                </a:cxn>
                <a:cxn ang="0">
                  <a:pos x="1303" y="12"/>
                </a:cxn>
              </a:cxnLst>
              <a:rect l="0" t="0" r="r" b="b"/>
              <a:pathLst>
                <a:path w="6950" h="3042">
                  <a:moveTo>
                    <a:pt x="4564" y="3019"/>
                  </a:moveTo>
                  <a:lnTo>
                    <a:pt x="4567" y="3013"/>
                  </a:lnTo>
                  <a:lnTo>
                    <a:pt x="4593" y="3036"/>
                  </a:lnTo>
                  <a:lnTo>
                    <a:pt x="4590" y="3042"/>
                  </a:lnTo>
                  <a:lnTo>
                    <a:pt x="4564" y="3019"/>
                  </a:lnTo>
                  <a:close/>
                  <a:moveTo>
                    <a:pt x="4610" y="3036"/>
                  </a:moveTo>
                  <a:lnTo>
                    <a:pt x="4631" y="3008"/>
                  </a:lnTo>
                  <a:lnTo>
                    <a:pt x="4636" y="3010"/>
                  </a:lnTo>
                  <a:lnTo>
                    <a:pt x="4616" y="3039"/>
                  </a:lnTo>
                  <a:lnTo>
                    <a:pt x="4610" y="3036"/>
                  </a:lnTo>
                  <a:close/>
                  <a:moveTo>
                    <a:pt x="4512" y="2970"/>
                  </a:moveTo>
                  <a:lnTo>
                    <a:pt x="4518" y="2967"/>
                  </a:lnTo>
                  <a:lnTo>
                    <a:pt x="4544" y="2990"/>
                  </a:lnTo>
                  <a:lnTo>
                    <a:pt x="4538" y="2993"/>
                  </a:lnTo>
                  <a:lnTo>
                    <a:pt x="4512" y="2970"/>
                  </a:lnTo>
                  <a:close/>
                  <a:moveTo>
                    <a:pt x="4651" y="2979"/>
                  </a:moveTo>
                  <a:lnTo>
                    <a:pt x="4668" y="2950"/>
                  </a:lnTo>
                  <a:lnTo>
                    <a:pt x="4674" y="2953"/>
                  </a:lnTo>
                  <a:lnTo>
                    <a:pt x="4654" y="2982"/>
                  </a:lnTo>
                  <a:lnTo>
                    <a:pt x="4651" y="2979"/>
                  </a:lnTo>
                  <a:close/>
                  <a:moveTo>
                    <a:pt x="4463" y="2924"/>
                  </a:moveTo>
                  <a:lnTo>
                    <a:pt x="4466" y="2918"/>
                  </a:lnTo>
                  <a:lnTo>
                    <a:pt x="4492" y="2944"/>
                  </a:lnTo>
                  <a:lnTo>
                    <a:pt x="4489" y="2947"/>
                  </a:lnTo>
                  <a:lnTo>
                    <a:pt x="4463" y="2924"/>
                  </a:lnTo>
                  <a:close/>
                  <a:moveTo>
                    <a:pt x="4688" y="2921"/>
                  </a:moveTo>
                  <a:lnTo>
                    <a:pt x="4709" y="2892"/>
                  </a:lnTo>
                  <a:lnTo>
                    <a:pt x="4711" y="2895"/>
                  </a:lnTo>
                  <a:lnTo>
                    <a:pt x="4694" y="2924"/>
                  </a:lnTo>
                  <a:lnTo>
                    <a:pt x="4688" y="2921"/>
                  </a:lnTo>
                  <a:close/>
                  <a:moveTo>
                    <a:pt x="6919" y="2901"/>
                  </a:moveTo>
                  <a:lnTo>
                    <a:pt x="6921" y="2895"/>
                  </a:lnTo>
                  <a:lnTo>
                    <a:pt x="6950" y="2915"/>
                  </a:lnTo>
                  <a:lnTo>
                    <a:pt x="6945" y="2921"/>
                  </a:lnTo>
                  <a:lnTo>
                    <a:pt x="6919" y="2901"/>
                  </a:lnTo>
                  <a:close/>
                  <a:moveTo>
                    <a:pt x="4411" y="2878"/>
                  </a:moveTo>
                  <a:lnTo>
                    <a:pt x="4414" y="2872"/>
                  </a:lnTo>
                  <a:lnTo>
                    <a:pt x="4440" y="2895"/>
                  </a:lnTo>
                  <a:lnTo>
                    <a:pt x="4437" y="2901"/>
                  </a:lnTo>
                  <a:lnTo>
                    <a:pt x="4411" y="2878"/>
                  </a:lnTo>
                  <a:close/>
                  <a:moveTo>
                    <a:pt x="6861" y="2860"/>
                  </a:moveTo>
                  <a:lnTo>
                    <a:pt x="6867" y="2855"/>
                  </a:lnTo>
                  <a:lnTo>
                    <a:pt x="6893" y="2875"/>
                  </a:lnTo>
                  <a:lnTo>
                    <a:pt x="6890" y="2881"/>
                  </a:lnTo>
                  <a:lnTo>
                    <a:pt x="6861" y="2860"/>
                  </a:lnTo>
                  <a:close/>
                  <a:moveTo>
                    <a:pt x="4726" y="2863"/>
                  </a:moveTo>
                  <a:lnTo>
                    <a:pt x="4746" y="2834"/>
                  </a:lnTo>
                  <a:lnTo>
                    <a:pt x="4749" y="2837"/>
                  </a:lnTo>
                  <a:lnTo>
                    <a:pt x="4732" y="2866"/>
                  </a:lnTo>
                  <a:lnTo>
                    <a:pt x="4726" y="2863"/>
                  </a:lnTo>
                  <a:close/>
                  <a:moveTo>
                    <a:pt x="4359" y="2829"/>
                  </a:moveTo>
                  <a:lnTo>
                    <a:pt x="4365" y="2826"/>
                  </a:lnTo>
                  <a:lnTo>
                    <a:pt x="4391" y="2849"/>
                  </a:lnTo>
                  <a:lnTo>
                    <a:pt x="4385" y="2855"/>
                  </a:lnTo>
                  <a:lnTo>
                    <a:pt x="4359" y="2829"/>
                  </a:lnTo>
                  <a:close/>
                  <a:moveTo>
                    <a:pt x="6806" y="2817"/>
                  </a:moveTo>
                  <a:lnTo>
                    <a:pt x="6809" y="2814"/>
                  </a:lnTo>
                  <a:lnTo>
                    <a:pt x="6838" y="2834"/>
                  </a:lnTo>
                  <a:lnTo>
                    <a:pt x="6835" y="2837"/>
                  </a:lnTo>
                  <a:lnTo>
                    <a:pt x="6806" y="2817"/>
                  </a:lnTo>
                  <a:close/>
                  <a:moveTo>
                    <a:pt x="4763" y="2806"/>
                  </a:moveTo>
                  <a:lnTo>
                    <a:pt x="4784" y="2777"/>
                  </a:lnTo>
                  <a:lnTo>
                    <a:pt x="4789" y="2780"/>
                  </a:lnTo>
                  <a:lnTo>
                    <a:pt x="4769" y="2808"/>
                  </a:lnTo>
                  <a:lnTo>
                    <a:pt x="4763" y="2806"/>
                  </a:lnTo>
                  <a:close/>
                  <a:moveTo>
                    <a:pt x="0" y="2806"/>
                  </a:moveTo>
                  <a:lnTo>
                    <a:pt x="14" y="2774"/>
                  </a:lnTo>
                  <a:lnTo>
                    <a:pt x="20" y="2777"/>
                  </a:lnTo>
                  <a:lnTo>
                    <a:pt x="5" y="2806"/>
                  </a:lnTo>
                  <a:lnTo>
                    <a:pt x="0" y="2806"/>
                  </a:lnTo>
                  <a:close/>
                  <a:moveTo>
                    <a:pt x="4310" y="2782"/>
                  </a:moveTo>
                  <a:lnTo>
                    <a:pt x="4313" y="2780"/>
                  </a:lnTo>
                  <a:lnTo>
                    <a:pt x="4339" y="2803"/>
                  </a:lnTo>
                  <a:lnTo>
                    <a:pt x="4336" y="2806"/>
                  </a:lnTo>
                  <a:lnTo>
                    <a:pt x="4310" y="2782"/>
                  </a:lnTo>
                  <a:close/>
                  <a:moveTo>
                    <a:pt x="6751" y="2777"/>
                  </a:moveTo>
                  <a:lnTo>
                    <a:pt x="6754" y="2774"/>
                  </a:lnTo>
                  <a:lnTo>
                    <a:pt x="6783" y="2794"/>
                  </a:lnTo>
                  <a:lnTo>
                    <a:pt x="6777" y="2797"/>
                  </a:lnTo>
                  <a:lnTo>
                    <a:pt x="6751" y="2777"/>
                  </a:lnTo>
                  <a:close/>
                  <a:moveTo>
                    <a:pt x="4258" y="2736"/>
                  </a:moveTo>
                  <a:lnTo>
                    <a:pt x="4264" y="2730"/>
                  </a:lnTo>
                  <a:lnTo>
                    <a:pt x="4287" y="2756"/>
                  </a:lnTo>
                  <a:lnTo>
                    <a:pt x="4284" y="2759"/>
                  </a:lnTo>
                  <a:lnTo>
                    <a:pt x="4258" y="2736"/>
                  </a:lnTo>
                  <a:close/>
                  <a:moveTo>
                    <a:pt x="6693" y="2736"/>
                  </a:moveTo>
                  <a:lnTo>
                    <a:pt x="6699" y="2730"/>
                  </a:lnTo>
                  <a:lnTo>
                    <a:pt x="6725" y="2751"/>
                  </a:lnTo>
                  <a:lnTo>
                    <a:pt x="6722" y="2756"/>
                  </a:lnTo>
                  <a:lnTo>
                    <a:pt x="6693" y="2736"/>
                  </a:lnTo>
                  <a:close/>
                  <a:moveTo>
                    <a:pt x="4804" y="2748"/>
                  </a:moveTo>
                  <a:lnTo>
                    <a:pt x="4821" y="2719"/>
                  </a:lnTo>
                  <a:lnTo>
                    <a:pt x="4827" y="2722"/>
                  </a:lnTo>
                  <a:lnTo>
                    <a:pt x="4807" y="2751"/>
                  </a:lnTo>
                  <a:lnTo>
                    <a:pt x="4804" y="2748"/>
                  </a:lnTo>
                  <a:close/>
                  <a:moveTo>
                    <a:pt x="29" y="2742"/>
                  </a:moveTo>
                  <a:lnTo>
                    <a:pt x="43" y="2710"/>
                  </a:lnTo>
                  <a:lnTo>
                    <a:pt x="49" y="2713"/>
                  </a:lnTo>
                  <a:lnTo>
                    <a:pt x="34" y="2745"/>
                  </a:lnTo>
                  <a:lnTo>
                    <a:pt x="29" y="2742"/>
                  </a:lnTo>
                  <a:close/>
                  <a:moveTo>
                    <a:pt x="6638" y="2696"/>
                  </a:moveTo>
                  <a:lnTo>
                    <a:pt x="6641" y="2690"/>
                  </a:lnTo>
                  <a:lnTo>
                    <a:pt x="6670" y="2710"/>
                  </a:lnTo>
                  <a:lnTo>
                    <a:pt x="6667" y="2716"/>
                  </a:lnTo>
                  <a:lnTo>
                    <a:pt x="6638" y="2696"/>
                  </a:lnTo>
                  <a:close/>
                  <a:moveTo>
                    <a:pt x="4209" y="2690"/>
                  </a:moveTo>
                  <a:lnTo>
                    <a:pt x="4212" y="2684"/>
                  </a:lnTo>
                  <a:lnTo>
                    <a:pt x="4238" y="2707"/>
                  </a:lnTo>
                  <a:lnTo>
                    <a:pt x="4232" y="2713"/>
                  </a:lnTo>
                  <a:lnTo>
                    <a:pt x="4209" y="2690"/>
                  </a:lnTo>
                  <a:close/>
                  <a:moveTo>
                    <a:pt x="4841" y="2690"/>
                  </a:moveTo>
                  <a:lnTo>
                    <a:pt x="4859" y="2661"/>
                  </a:lnTo>
                  <a:lnTo>
                    <a:pt x="4865" y="2664"/>
                  </a:lnTo>
                  <a:lnTo>
                    <a:pt x="4844" y="2693"/>
                  </a:lnTo>
                  <a:lnTo>
                    <a:pt x="4841" y="2690"/>
                  </a:lnTo>
                  <a:close/>
                  <a:moveTo>
                    <a:pt x="57" y="2679"/>
                  </a:moveTo>
                  <a:lnTo>
                    <a:pt x="72" y="2647"/>
                  </a:lnTo>
                  <a:lnTo>
                    <a:pt x="78" y="2650"/>
                  </a:lnTo>
                  <a:lnTo>
                    <a:pt x="63" y="2681"/>
                  </a:lnTo>
                  <a:lnTo>
                    <a:pt x="57" y="2679"/>
                  </a:lnTo>
                  <a:close/>
                  <a:moveTo>
                    <a:pt x="6583" y="2655"/>
                  </a:moveTo>
                  <a:lnTo>
                    <a:pt x="6586" y="2650"/>
                  </a:lnTo>
                  <a:lnTo>
                    <a:pt x="6612" y="2670"/>
                  </a:lnTo>
                  <a:lnTo>
                    <a:pt x="6609" y="2676"/>
                  </a:lnTo>
                  <a:lnTo>
                    <a:pt x="6583" y="2655"/>
                  </a:lnTo>
                  <a:close/>
                  <a:moveTo>
                    <a:pt x="4157" y="2641"/>
                  </a:moveTo>
                  <a:lnTo>
                    <a:pt x="4160" y="2638"/>
                  </a:lnTo>
                  <a:lnTo>
                    <a:pt x="4186" y="2661"/>
                  </a:lnTo>
                  <a:lnTo>
                    <a:pt x="4183" y="2664"/>
                  </a:lnTo>
                  <a:lnTo>
                    <a:pt x="4157" y="2641"/>
                  </a:lnTo>
                  <a:close/>
                  <a:moveTo>
                    <a:pt x="4879" y="2632"/>
                  </a:moveTo>
                  <a:lnTo>
                    <a:pt x="4899" y="2604"/>
                  </a:lnTo>
                  <a:lnTo>
                    <a:pt x="4902" y="2606"/>
                  </a:lnTo>
                  <a:lnTo>
                    <a:pt x="4885" y="2635"/>
                  </a:lnTo>
                  <a:lnTo>
                    <a:pt x="4879" y="2632"/>
                  </a:lnTo>
                  <a:close/>
                  <a:moveTo>
                    <a:pt x="6526" y="2612"/>
                  </a:moveTo>
                  <a:lnTo>
                    <a:pt x="6529" y="2609"/>
                  </a:lnTo>
                  <a:lnTo>
                    <a:pt x="6557" y="2629"/>
                  </a:lnTo>
                  <a:lnTo>
                    <a:pt x="6555" y="2632"/>
                  </a:lnTo>
                  <a:lnTo>
                    <a:pt x="6526" y="2612"/>
                  </a:lnTo>
                  <a:close/>
                  <a:moveTo>
                    <a:pt x="4105" y="2595"/>
                  </a:moveTo>
                  <a:lnTo>
                    <a:pt x="4111" y="2592"/>
                  </a:lnTo>
                  <a:lnTo>
                    <a:pt x="4134" y="2615"/>
                  </a:lnTo>
                  <a:lnTo>
                    <a:pt x="4131" y="2618"/>
                  </a:lnTo>
                  <a:lnTo>
                    <a:pt x="4105" y="2595"/>
                  </a:lnTo>
                  <a:close/>
                  <a:moveTo>
                    <a:pt x="86" y="2615"/>
                  </a:moveTo>
                  <a:lnTo>
                    <a:pt x="101" y="2583"/>
                  </a:lnTo>
                  <a:lnTo>
                    <a:pt x="107" y="2586"/>
                  </a:lnTo>
                  <a:lnTo>
                    <a:pt x="92" y="2618"/>
                  </a:lnTo>
                  <a:lnTo>
                    <a:pt x="86" y="2615"/>
                  </a:lnTo>
                  <a:close/>
                  <a:moveTo>
                    <a:pt x="6471" y="2572"/>
                  </a:moveTo>
                  <a:lnTo>
                    <a:pt x="6474" y="2569"/>
                  </a:lnTo>
                  <a:lnTo>
                    <a:pt x="6503" y="2589"/>
                  </a:lnTo>
                  <a:lnTo>
                    <a:pt x="6500" y="2592"/>
                  </a:lnTo>
                  <a:lnTo>
                    <a:pt x="6471" y="2572"/>
                  </a:lnTo>
                  <a:close/>
                  <a:moveTo>
                    <a:pt x="4917" y="2575"/>
                  </a:moveTo>
                  <a:lnTo>
                    <a:pt x="4937" y="2546"/>
                  </a:lnTo>
                  <a:lnTo>
                    <a:pt x="4943" y="2549"/>
                  </a:lnTo>
                  <a:lnTo>
                    <a:pt x="4922" y="2578"/>
                  </a:lnTo>
                  <a:lnTo>
                    <a:pt x="4917" y="2575"/>
                  </a:lnTo>
                  <a:close/>
                  <a:moveTo>
                    <a:pt x="4056" y="2549"/>
                  </a:moveTo>
                  <a:lnTo>
                    <a:pt x="4059" y="2543"/>
                  </a:lnTo>
                  <a:lnTo>
                    <a:pt x="4085" y="2566"/>
                  </a:lnTo>
                  <a:lnTo>
                    <a:pt x="4079" y="2572"/>
                  </a:lnTo>
                  <a:lnTo>
                    <a:pt x="4056" y="2549"/>
                  </a:lnTo>
                  <a:close/>
                  <a:moveTo>
                    <a:pt x="115" y="2552"/>
                  </a:moveTo>
                  <a:lnTo>
                    <a:pt x="130" y="2520"/>
                  </a:lnTo>
                  <a:lnTo>
                    <a:pt x="135" y="2523"/>
                  </a:lnTo>
                  <a:lnTo>
                    <a:pt x="121" y="2554"/>
                  </a:lnTo>
                  <a:lnTo>
                    <a:pt x="115" y="2552"/>
                  </a:lnTo>
                  <a:close/>
                  <a:moveTo>
                    <a:pt x="6416" y="2531"/>
                  </a:moveTo>
                  <a:lnTo>
                    <a:pt x="6419" y="2526"/>
                  </a:lnTo>
                  <a:lnTo>
                    <a:pt x="6445" y="2546"/>
                  </a:lnTo>
                  <a:lnTo>
                    <a:pt x="6442" y="2552"/>
                  </a:lnTo>
                  <a:lnTo>
                    <a:pt x="6416" y="2531"/>
                  </a:lnTo>
                  <a:close/>
                  <a:moveTo>
                    <a:pt x="4004" y="2500"/>
                  </a:moveTo>
                  <a:lnTo>
                    <a:pt x="4007" y="2497"/>
                  </a:lnTo>
                  <a:lnTo>
                    <a:pt x="4033" y="2520"/>
                  </a:lnTo>
                  <a:lnTo>
                    <a:pt x="4030" y="2526"/>
                  </a:lnTo>
                  <a:lnTo>
                    <a:pt x="4004" y="2500"/>
                  </a:lnTo>
                  <a:close/>
                  <a:moveTo>
                    <a:pt x="4954" y="2517"/>
                  </a:moveTo>
                  <a:lnTo>
                    <a:pt x="4974" y="2488"/>
                  </a:lnTo>
                  <a:lnTo>
                    <a:pt x="4980" y="2491"/>
                  </a:lnTo>
                  <a:lnTo>
                    <a:pt x="4960" y="2520"/>
                  </a:lnTo>
                  <a:lnTo>
                    <a:pt x="4954" y="2517"/>
                  </a:lnTo>
                  <a:close/>
                  <a:moveTo>
                    <a:pt x="6358" y="2491"/>
                  </a:moveTo>
                  <a:lnTo>
                    <a:pt x="6361" y="2485"/>
                  </a:lnTo>
                  <a:lnTo>
                    <a:pt x="6390" y="2505"/>
                  </a:lnTo>
                  <a:lnTo>
                    <a:pt x="6387" y="2511"/>
                  </a:lnTo>
                  <a:lnTo>
                    <a:pt x="6358" y="2491"/>
                  </a:lnTo>
                  <a:close/>
                  <a:moveTo>
                    <a:pt x="144" y="2488"/>
                  </a:moveTo>
                  <a:lnTo>
                    <a:pt x="159" y="2459"/>
                  </a:lnTo>
                  <a:lnTo>
                    <a:pt x="164" y="2459"/>
                  </a:lnTo>
                  <a:lnTo>
                    <a:pt x="150" y="2491"/>
                  </a:lnTo>
                  <a:lnTo>
                    <a:pt x="144" y="2488"/>
                  </a:lnTo>
                  <a:close/>
                  <a:moveTo>
                    <a:pt x="3952" y="2453"/>
                  </a:moveTo>
                  <a:lnTo>
                    <a:pt x="3957" y="2451"/>
                  </a:lnTo>
                  <a:lnTo>
                    <a:pt x="3983" y="2474"/>
                  </a:lnTo>
                  <a:lnTo>
                    <a:pt x="3978" y="2477"/>
                  </a:lnTo>
                  <a:lnTo>
                    <a:pt x="3952" y="2453"/>
                  </a:lnTo>
                  <a:close/>
                  <a:moveTo>
                    <a:pt x="6303" y="2451"/>
                  </a:moveTo>
                  <a:lnTo>
                    <a:pt x="6306" y="2445"/>
                  </a:lnTo>
                  <a:lnTo>
                    <a:pt x="6335" y="2465"/>
                  </a:lnTo>
                  <a:lnTo>
                    <a:pt x="6332" y="2471"/>
                  </a:lnTo>
                  <a:lnTo>
                    <a:pt x="6303" y="2451"/>
                  </a:lnTo>
                  <a:close/>
                  <a:moveTo>
                    <a:pt x="4995" y="2459"/>
                  </a:moveTo>
                  <a:lnTo>
                    <a:pt x="5012" y="2430"/>
                  </a:lnTo>
                  <a:lnTo>
                    <a:pt x="5018" y="2433"/>
                  </a:lnTo>
                  <a:lnTo>
                    <a:pt x="4997" y="2462"/>
                  </a:lnTo>
                  <a:lnTo>
                    <a:pt x="4995" y="2459"/>
                  </a:lnTo>
                  <a:close/>
                  <a:moveTo>
                    <a:pt x="3903" y="2407"/>
                  </a:moveTo>
                  <a:lnTo>
                    <a:pt x="3905" y="2401"/>
                  </a:lnTo>
                  <a:lnTo>
                    <a:pt x="3931" y="2427"/>
                  </a:lnTo>
                  <a:lnTo>
                    <a:pt x="3929" y="2430"/>
                  </a:lnTo>
                  <a:lnTo>
                    <a:pt x="3903" y="2407"/>
                  </a:lnTo>
                  <a:close/>
                  <a:moveTo>
                    <a:pt x="6248" y="2407"/>
                  </a:moveTo>
                  <a:lnTo>
                    <a:pt x="6251" y="2404"/>
                  </a:lnTo>
                  <a:lnTo>
                    <a:pt x="6277" y="2425"/>
                  </a:lnTo>
                  <a:lnTo>
                    <a:pt x="6274" y="2427"/>
                  </a:lnTo>
                  <a:lnTo>
                    <a:pt x="6248" y="2407"/>
                  </a:lnTo>
                  <a:close/>
                  <a:moveTo>
                    <a:pt x="173" y="2427"/>
                  </a:moveTo>
                  <a:lnTo>
                    <a:pt x="187" y="2396"/>
                  </a:lnTo>
                  <a:lnTo>
                    <a:pt x="193" y="2399"/>
                  </a:lnTo>
                  <a:lnTo>
                    <a:pt x="179" y="2427"/>
                  </a:lnTo>
                  <a:lnTo>
                    <a:pt x="173" y="2427"/>
                  </a:lnTo>
                  <a:close/>
                  <a:moveTo>
                    <a:pt x="5032" y="2401"/>
                  </a:moveTo>
                  <a:lnTo>
                    <a:pt x="5052" y="2373"/>
                  </a:lnTo>
                  <a:lnTo>
                    <a:pt x="5055" y="2376"/>
                  </a:lnTo>
                  <a:lnTo>
                    <a:pt x="5038" y="2404"/>
                  </a:lnTo>
                  <a:lnTo>
                    <a:pt x="5032" y="2401"/>
                  </a:lnTo>
                  <a:close/>
                  <a:moveTo>
                    <a:pt x="6191" y="2367"/>
                  </a:moveTo>
                  <a:lnTo>
                    <a:pt x="6193" y="2364"/>
                  </a:lnTo>
                  <a:lnTo>
                    <a:pt x="6222" y="2384"/>
                  </a:lnTo>
                  <a:lnTo>
                    <a:pt x="6219" y="2387"/>
                  </a:lnTo>
                  <a:lnTo>
                    <a:pt x="6191" y="2367"/>
                  </a:lnTo>
                  <a:close/>
                  <a:moveTo>
                    <a:pt x="3851" y="2361"/>
                  </a:moveTo>
                  <a:lnTo>
                    <a:pt x="3853" y="2355"/>
                  </a:lnTo>
                  <a:lnTo>
                    <a:pt x="3879" y="2378"/>
                  </a:lnTo>
                  <a:lnTo>
                    <a:pt x="3877" y="2384"/>
                  </a:lnTo>
                  <a:lnTo>
                    <a:pt x="3851" y="2361"/>
                  </a:lnTo>
                  <a:close/>
                  <a:moveTo>
                    <a:pt x="202" y="2364"/>
                  </a:moveTo>
                  <a:lnTo>
                    <a:pt x="216" y="2332"/>
                  </a:lnTo>
                  <a:lnTo>
                    <a:pt x="222" y="2335"/>
                  </a:lnTo>
                  <a:lnTo>
                    <a:pt x="208" y="2367"/>
                  </a:lnTo>
                  <a:lnTo>
                    <a:pt x="202" y="2364"/>
                  </a:lnTo>
                  <a:close/>
                  <a:moveTo>
                    <a:pt x="6136" y="2326"/>
                  </a:moveTo>
                  <a:lnTo>
                    <a:pt x="6139" y="2321"/>
                  </a:lnTo>
                  <a:lnTo>
                    <a:pt x="6167" y="2341"/>
                  </a:lnTo>
                  <a:lnTo>
                    <a:pt x="6165" y="2347"/>
                  </a:lnTo>
                  <a:lnTo>
                    <a:pt x="6136" y="2326"/>
                  </a:lnTo>
                  <a:close/>
                  <a:moveTo>
                    <a:pt x="5070" y="2344"/>
                  </a:moveTo>
                  <a:lnTo>
                    <a:pt x="5090" y="2315"/>
                  </a:lnTo>
                  <a:lnTo>
                    <a:pt x="5093" y="2318"/>
                  </a:lnTo>
                  <a:lnTo>
                    <a:pt x="5075" y="2347"/>
                  </a:lnTo>
                  <a:lnTo>
                    <a:pt x="5070" y="2344"/>
                  </a:lnTo>
                  <a:close/>
                  <a:moveTo>
                    <a:pt x="3799" y="2312"/>
                  </a:moveTo>
                  <a:lnTo>
                    <a:pt x="3804" y="2309"/>
                  </a:lnTo>
                  <a:lnTo>
                    <a:pt x="3830" y="2332"/>
                  </a:lnTo>
                  <a:lnTo>
                    <a:pt x="3825" y="2338"/>
                  </a:lnTo>
                  <a:lnTo>
                    <a:pt x="3799" y="2312"/>
                  </a:lnTo>
                  <a:close/>
                  <a:moveTo>
                    <a:pt x="6081" y="2286"/>
                  </a:moveTo>
                  <a:lnTo>
                    <a:pt x="6084" y="2280"/>
                  </a:lnTo>
                  <a:lnTo>
                    <a:pt x="6110" y="2300"/>
                  </a:lnTo>
                  <a:lnTo>
                    <a:pt x="6107" y="2306"/>
                  </a:lnTo>
                  <a:lnTo>
                    <a:pt x="6081" y="2286"/>
                  </a:lnTo>
                  <a:close/>
                  <a:moveTo>
                    <a:pt x="231" y="2300"/>
                  </a:moveTo>
                  <a:lnTo>
                    <a:pt x="245" y="2269"/>
                  </a:lnTo>
                  <a:lnTo>
                    <a:pt x="251" y="2272"/>
                  </a:lnTo>
                  <a:lnTo>
                    <a:pt x="237" y="2303"/>
                  </a:lnTo>
                  <a:lnTo>
                    <a:pt x="231" y="2300"/>
                  </a:lnTo>
                  <a:close/>
                  <a:moveTo>
                    <a:pt x="3749" y="2266"/>
                  </a:moveTo>
                  <a:lnTo>
                    <a:pt x="3752" y="2263"/>
                  </a:lnTo>
                  <a:lnTo>
                    <a:pt x="3778" y="2286"/>
                  </a:lnTo>
                  <a:lnTo>
                    <a:pt x="3775" y="2289"/>
                  </a:lnTo>
                  <a:lnTo>
                    <a:pt x="3749" y="2266"/>
                  </a:lnTo>
                  <a:close/>
                  <a:moveTo>
                    <a:pt x="5107" y="2286"/>
                  </a:moveTo>
                  <a:lnTo>
                    <a:pt x="5127" y="2257"/>
                  </a:lnTo>
                  <a:lnTo>
                    <a:pt x="5133" y="2260"/>
                  </a:lnTo>
                  <a:lnTo>
                    <a:pt x="5113" y="2289"/>
                  </a:lnTo>
                  <a:lnTo>
                    <a:pt x="5107" y="2286"/>
                  </a:lnTo>
                  <a:close/>
                  <a:moveTo>
                    <a:pt x="6023" y="2246"/>
                  </a:moveTo>
                  <a:lnTo>
                    <a:pt x="6026" y="2240"/>
                  </a:lnTo>
                  <a:lnTo>
                    <a:pt x="6055" y="2260"/>
                  </a:lnTo>
                  <a:lnTo>
                    <a:pt x="6052" y="2266"/>
                  </a:lnTo>
                  <a:lnTo>
                    <a:pt x="6023" y="2246"/>
                  </a:lnTo>
                  <a:close/>
                  <a:moveTo>
                    <a:pt x="3697" y="2220"/>
                  </a:moveTo>
                  <a:lnTo>
                    <a:pt x="3703" y="2214"/>
                  </a:lnTo>
                  <a:lnTo>
                    <a:pt x="3726" y="2240"/>
                  </a:lnTo>
                  <a:lnTo>
                    <a:pt x="3723" y="2243"/>
                  </a:lnTo>
                  <a:lnTo>
                    <a:pt x="3697" y="2220"/>
                  </a:lnTo>
                  <a:close/>
                  <a:moveTo>
                    <a:pt x="260" y="2237"/>
                  </a:moveTo>
                  <a:lnTo>
                    <a:pt x="274" y="2205"/>
                  </a:lnTo>
                  <a:lnTo>
                    <a:pt x="280" y="2208"/>
                  </a:lnTo>
                  <a:lnTo>
                    <a:pt x="265" y="2240"/>
                  </a:lnTo>
                  <a:lnTo>
                    <a:pt x="260" y="2237"/>
                  </a:lnTo>
                  <a:close/>
                  <a:moveTo>
                    <a:pt x="5148" y="2228"/>
                  </a:moveTo>
                  <a:lnTo>
                    <a:pt x="5165" y="2199"/>
                  </a:lnTo>
                  <a:lnTo>
                    <a:pt x="5171" y="2202"/>
                  </a:lnTo>
                  <a:lnTo>
                    <a:pt x="5151" y="2231"/>
                  </a:lnTo>
                  <a:lnTo>
                    <a:pt x="5148" y="2228"/>
                  </a:lnTo>
                  <a:close/>
                  <a:moveTo>
                    <a:pt x="5968" y="2202"/>
                  </a:moveTo>
                  <a:lnTo>
                    <a:pt x="5971" y="2199"/>
                  </a:lnTo>
                  <a:lnTo>
                    <a:pt x="6000" y="2220"/>
                  </a:lnTo>
                  <a:lnTo>
                    <a:pt x="5994" y="2223"/>
                  </a:lnTo>
                  <a:lnTo>
                    <a:pt x="5968" y="2202"/>
                  </a:lnTo>
                  <a:close/>
                  <a:moveTo>
                    <a:pt x="3648" y="2173"/>
                  </a:moveTo>
                  <a:lnTo>
                    <a:pt x="3651" y="2168"/>
                  </a:lnTo>
                  <a:lnTo>
                    <a:pt x="3677" y="2191"/>
                  </a:lnTo>
                  <a:lnTo>
                    <a:pt x="3671" y="2197"/>
                  </a:lnTo>
                  <a:lnTo>
                    <a:pt x="3648" y="2173"/>
                  </a:lnTo>
                  <a:close/>
                  <a:moveTo>
                    <a:pt x="5910" y="2162"/>
                  </a:moveTo>
                  <a:lnTo>
                    <a:pt x="5916" y="2159"/>
                  </a:lnTo>
                  <a:lnTo>
                    <a:pt x="5942" y="2179"/>
                  </a:lnTo>
                  <a:lnTo>
                    <a:pt x="5939" y="2182"/>
                  </a:lnTo>
                  <a:lnTo>
                    <a:pt x="5910" y="2162"/>
                  </a:lnTo>
                  <a:close/>
                  <a:moveTo>
                    <a:pt x="289" y="2173"/>
                  </a:moveTo>
                  <a:lnTo>
                    <a:pt x="303" y="2142"/>
                  </a:lnTo>
                  <a:lnTo>
                    <a:pt x="309" y="2145"/>
                  </a:lnTo>
                  <a:lnTo>
                    <a:pt x="294" y="2176"/>
                  </a:lnTo>
                  <a:lnTo>
                    <a:pt x="289" y="2173"/>
                  </a:lnTo>
                  <a:close/>
                  <a:moveTo>
                    <a:pt x="5185" y="2168"/>
                  </a:moveTo>
                  <a:lnTo>
                    <a:pt x="5203" y="2139"/>
                  </a:lnTo>
                  <a:lnTo>
                    <a:pt x="5208" y="2145"/>
                  </a:lnTo>
                  <a:lnTo>
                    <a:pt x="5188" y="2173"/>
                  </a:lnTo>
                  <a:lnTo>
                    <a:pt x="5185" y="2168"/>
                  </a:lnTo>
                  <a:close/>
                  <a:moveTo>
                    <a:pt x="3596" y="2124"/>
                  </a:moveTo>
                  <a:lnTo>
                    <a:pt x="3599" y="2122"/>
                  </a:lnTo>
                  <a:lnTo>
                    <a:pt x="3625" y="2145"/>
                  </a:lnTo>
                  <a:lnTo>
                    <a:pt x="3622" y="2148"/>
                  </a:lnTo>
                  <a:lnTo>
                    <a:pt x="3596" y="2124"/>
                  </a:lnTo>
                  <a:close/>
                  <a:moveTo>
                    <a:pt x="5855" y="2122"/>
                  </a:moveTo>
                  <a:lnTo>
                    <a:pt x="5858" y="2116"/>
                  </a:lnTo>
                  <a:lnTo>
                    <a:pt x="5887" y="2136"/>
                  </a:lnTo>
                  <a:lnTo>
                    <a:pt x="5884" y="2142"/>
                  </a:lnTo>
                  <a:lnTo>
                    <a:pt x="5855" y="2122"/>
                  </a:lnTo>
                  <a:close/>
                  <a:moveTo>
                    <a:pt x="5223" y="2110"/>
                  </a:moveTo>
                  <a:lnTo>
                    <a:pt x="5243" y="2081"/>
                  </a:lnTo>
                  <a:lnTo>
                    <a:pt x="5246" y="2087"/>
                  </a:lnTo>
                  <a:lnTo>
                    <a:pt x="5229" y="2116"/>
                  </a:lnTo>
                  <a:lnTo>
                    <a:pt x="5223" y="2110"/>
                  </a:lnTo>
                  <a:close/>
                  <a:moveTo>
                    <a:pt x="317" y="2110"/>
                  </a:moveTo>
                  <a:lnTo>
                    <a:pt x="332" y="2078"/>
                  </a:lnTo>
                  <a:lnTo>
                    <a:pt x="338" y="2081"/>
                  </a:lnTo>
                  <a:lnTo>
                    <a:pt x="323" y="2113"/>
                  </a:lnTo>
                  <a:lnTo>
                    <a:pt x="317" y="2110"/>
                  </a:lnTo>
                  <a:close/>
                  <a:moveTo>
                    <a:pt x="3544" y="2078"/>
                  </a:moveTo>
                  <a:lnTo>
                    <a:pt x="3550" y="2075"/>
                  </a:lnTo>
                  <a:lnTo>
                    <a:pt x="3573" y="2098"/>
                  </a:lnTo>
                  <a:lnTo>
                    <a:pt x="3570" y="2101"/>
                  </a:lnTo>
                  <a:lnTo>
                    <a:pt x="3544" y="2078"/>
                  </a:lnTo>
                  <a:close/>
                  <a:moveTo>
                    <a:pt x="5801" y="2081"/>
                  </a:moveTo>
                  <a:lnTo>
                    <a:pt x="5803" y="2075"/>
                  </a:lnTo>
                  <a:lnTo>
                    <a:pt x="5832" y="2096"/>
                  </a:lnTo>
                  <a:lnTo>
                    <a:pt x="5827" y="2101"/>
                  </a:lnTo>
                  <a:lnTo>
                    <a:pt x="5801" y="2081"/>
                  </a:lnTo>
                  <a:close/>
                  <a:moveTo>
                    <a:pt x="5743" y="2041"/>
                  </a:moveTo>
                  <a:lnTo>
                    <a:pt x="5749" y="2035"/>
                  </a:lnTo>
                  <a:lnTo>
                    <a:pt x="5775" y="2055"/>
                  </a:lnTo>
                  <a:lnTo>
                    <a:pt x="5772" y="2061"/>
                  </a:lnTo>
                  <a:lnTo>
                    <a:pt x="5743" y="2041"/>
                  </a:lnTo>
                  <a:close/>
                  <a:moveTo>
                    <a:pt x="5260" y="2052"/>
                  </a:moveTo>
                  <a:lnTo>
                    <a:pt x="5281" y="2023"/>
                  </a:lnTo>
                  <a:lnTo>
                    <a:pt x="5286" y="2029"/>
                  </a:lnTo>
                  <a:lnTo>
                    <a:pt x="5266" y="2058"/>
                  </a:lnTo>
                  <a:lnTo>
                    <a:pt x="5260" y="2052"/>
                  </a:lnTo>
                  <a:close/>
                  <a:moveTo>
                    <a:pt x="3495" y="2032"/>
                  </a:moveTo>
                  <a:lnTo>
                    <a:pt x="3498" y="2026"/>
                  </a:lnTo>
                  <a:lnTo>
                    <a:pt x="3524" y="2049"/>
                  </a:lnTo>
                  <a:lnTo>
                    <a:pt x="3518" y="2055"/>
                  </a:lnTo>
                  <a:lnTo>
                    <a:pt x="3495" y="2032"/>
                  </a:lnTo>
                  <a:close/>
                  <a:moveTo>
                    <a:pt x="346" y="2049"/>
                  </a:moveTo>
                  <a:lnTo>
                    <a:pt x="361" y="2018"/>
                  </a:lnTo>
                  <a:lnTo>
                    <a:pt x="364" y="2018"/>
                  </a:lnTo>
                  <a:lnTo>
                    <a:pt x="352" y="2049"/>
                  </a:lnTo>
                  <a:lnTo>
                    <a:pt x="346" y="2049"/>
                  </a:lnTo>
                  <a:close/>
                  <a:moveTo>
                    <a:pt x="5688" y="1997"/>
                  </a:moveTo>
                  <a:lnTo>
                    <a:pt x="5691" y="1995"/>
                  </a:lnTo>
                  <a:lnTo>
                    <a:pt x="5720" y="2015"/>
                  </a:lnTo>
                  <a:lnTo>
                    <a:pt x="5717" y="2018"/>
                  </a:lnTo>
                  <a:lnTo>
                    <a:pt x="5688" y="1997"/>
                  </a:lnTo>
                  <a:close/>
                  <a:moveTo>
                    <a:pt x="3443" y="1983"/>
                  </a:moveTo>
                  <a:lnTo>
                    <a:pt x="3446" y="1980"/>
                  </a:lnTo>
                  <a:lnTo>
                    <a:pt x="3472" y="2003"/>
                  </a:lnTo>
                  <a:lnTo>
                    <a:pt x="3469" y="2009"/>
                  </a:lnTo>
                  <a:lnTo>
                    <a:pt x="3443" y="1983"/>
                  </a:lnTo>
                  <a:close/>
                  <a:moveTo>
                    <a:pt x="5298" y="1995"/>
                  </a:moveTo>
                  <a:lnTo>
                    <a:pt x="5318" y="1966"/>
                  </a:lnTo>
                  <a:lnTo>
                    <a:pt x="5324" y="1969"/>
                  </a:lnTo>
                  <a:lnTo>
                    <a:pt x="5304" y="2000"/>
                  </a:lnTo>
                  <a:lnTo>
                    <a:pt x="5298" y="1995"/>
                  </a:lnTo>
                  <a:close/>
                  <a:moveTo>
                    <a:pt x="375" y="1986"/>
                  </a:moveTo>
                  <a:lnTo>
                    <a:pt x="390" y="1954"/>
                  </a:lnTo>
                  <a:lnTo>
                    <a:pt x="393" y="1957"/>
                  </a:lnTo>
                  <a:lnTo>
                    <a:pt x="378" y="1989"/>
                  </a:lnTo>
                  <a:lnTo>
                    <a:pt x="375" y="1986"/>
                  </a:lnTo>
                  <a:close/>
                  <a:moveTo>
                    <a:pt x="5633" y="1957"/>
                  </a:moveTo>
                  <a:lnTo>
                    <a:pt x="5636" y="1954"/>
                  </a:lnTo>
                  <a:lnTo>
                    <a:pt x="5665" y="1974"/>
                  </a:lnTo>
                  <a:lnTo>
                    <a:pt x="5659" y="1977"/>
                  </a:lnTo>
                  <a:lnTo>
                    <a:pt x="5633" y="1957"/>
                  </a:lnTo>
                  <a:close/>
                  <a:moveTo>
                    <a:pt x="3391" y="1937"/>
                  </a:moveTo>
                  <a:lnTo>
                    <a:pt x="3397" y="1934"/>
                  </a:lnTo>
                  <a:lnTo>
                    <a:pt x="3423" y="1957"/>
                  </a:lnTo>
                  <a:lnTo>
                    <a:pt x="3417" y="1960"/>
                  </a:lnTo>
                  <a:lnTo>
                    <a:pt x="3391" y="1937"/>
                  </a:lnTo>
                  <a:close/>
                  <a:moveTo>
                    <a:pt x="5338" y="1937"/>
                  </a:moveTo>
                  <a:lnTo>
                    <a:pt x="5356" y="1908"/>
                  </a:lnTo>
                  <a:lnTo>
                    <a:pt x="5361" y="1911"/>
                  </a:lnTo>
                  <a:lnTo>
                    <a:pt x="5341" y="1940"/>
                  </a:lnTo>
                  <a:lnTo>
                    <a:pt x="5338" y="1937"/>
                  </a:lnTo>
                  <a:close/>
                  <a:moveTo>
                    <a:pt x="5575" y="1917"/>
                  </a:moveTo>
                  <a:lnTo>
                    <a:pt x="5581" y="1911"/>
                  </a:lnTo>
                  <a:lnTo>
                    <a:pt x="5607" y="1931"/>
                  </a:lnTo>
                  <a:lnTo>
                    <a:pt x="5604" y="1937"/>
                  </a:lnTo>
                  <a:lnTo>
                    <a:pt x="5575" y="1917"/>
                  </a:lnTo>
                  <a:close/>
                  <a:moveTo>
                    <a:pt x="404" y="1922"/>
                  </a:moveTo>
                  <a:lnTo>
                    <a:pt x="419" y="1891"/>
                  </a:lnTo>
                  <a:lnTo>
                    <a:pt x="421" y="1894"/>
                  </a:lnTo>
                  <a:lnTo>
                    <a:pt x="407" y="1925"/>
                  </a:lnTo>
                  <a:lnTo>
                    <a:pt x="404" y="1922"/>
                  </a:lnTo>
                  <a:close/>
                  <a:moveTo>
                    <a:pt x="3342" y="1891"/>
                  </a:moveTo>
                  <a:lnTo>
                    <a:pt x="3345" y="1885"/>
                  </a:lnTo>
                  <a:lnTo>
                    <a:pt x="3371" y="1911"/>
                  </a:lnTo>
                  <a:lnTo>
                    <a:pt x="3368" y="1914"/>
                  </a:lnTo>
                  <a:lnTo>
                    <a:pt x="3342" y="1891"/>
                  </a:lnTo>
                  <a:close/>
                  <a:moveTo>
                    <a:pt x="5520" y="1876"/>
                  </a:moveTo>
                  <a:lnTo>
                    <a:pt x="5523" y="1870"/>
                  </a:lnTo>
                  <a:lnTo>
                    <a:pt x="5552" y="1891"/>
                  </a:lnTo>
                  <a:lnTo>
                    <a:pt x="5549" y="1896"/>
                  </a:lnTo>
                  <a:lnTo>
                    <a:pt x="5520" y="1876"/>
                  </a:lnTo>
                  <a:close/>
                  <a:moveTo>
                    <a:pt x="5376" y="1879"/>
                  </a:moveTo>
                  <a:lnTo>
                    <a:pt x="5396" y="1850"/>
                  </a:lnTo>
                  <a:lnTo>
                    <a:pt x="5399" y="1853"/>
                  </a:lnTo>
                  <a:lnTo>
                    <a:pt x="5382" y="1882"/>
                  </a:lnTo>
                  <a:lnTo>
                    <a:pt x="5376" y="1879"/>
                  </a:lnTo>
                  <a:close/>
                  <a:moveTo>
                    <a:pt x="3290" y="1844"/>
                  </a:moveTo>
                  <a:lnTo>
                    <a:pt x="3293" y="1839"/>
                  </a:lnTo>
                  <a:lnTo>
                    <a:pt x="3319" y="1862"/>
                  </a:lnTo>
                  <a:lnTo>
                    <a:pt x="3316" y="1868"/>
                  </a:lnTo>
                  <a:lnTo>
                    <a:pt x="3290" y="1844"/>
                  </a:lnTo>
                  <a:close/>
                  <a:moveTo>
                    <a:pt x="433" y="1859"/>
                  </a:moveTo>
                  <a:lnTo>
                    <a:pt x="447" y="1827"/>
                  </a:lnTo>
                  <a:lnTo>
                    <a:pt x="450" y="1830"/>
                  </a:lnTo>
                  <a:lnTo>
                    <a:pt x="436" y="1862"/>
                  </a:lnTo>
                  <a:lnTo>
                    <a:pt x="433" y="1859"/>
                  </a:lnTo>
                  <a:close/>
                  <a:moveTo>
                    <a:pt x="5465" y="1836"/>
                  </a:moveTo>
                  <a:lnTo>
                    <a:pt x="5468" y="1830"/>
                  </a:lnTo>
                  <a:lnTo>
                    <a:pt x="5497" y="1850"/>
                  </a:lnTo>
                  <a:lnTo>
                    <a:pt x="5491" y="1856"/>
                  </a:lnTo>
                  <a:lnTo>
                    <a:pt x="5465" y="1836"/>
                  </a:lnTo>
                  <a:close/>
                  <a:moveTo>
                    <a:pt x="5413" y="1821"/>
                  </a:moveTo>
                  <a:lnTo>
                    <a:pt x="5428" y="1801"/>
                  </a:lnTo>
                  <a:lnTo>
                    <a:pt x="5439" y="1810"/>
                  </a:lnTo>
                  <a:lnTo>
                    <a:pt x="5437" y="1813"/>
                  </a:lnTo>
                  <a:lnTo>
                    <a:pt x="5431" y="1810"/>
                  </a:lnTo>
                  <a:lnTo>
                    <a:pt x="5419" y="1824"/>
                  </a:lnTo>
                  <a:lnTo>
                    <a:pt x="5413" y="1821"/>
                  </a:lnTo>
                  <a:close/>
                  <a:moveTo>
                    <a:pt x="3238" y="1795"/>
                  </a:moveTo>
                  <a:lnTo>
                    <a:pt x="3244" y="1793"/>
                  </a:lnTo>
                  <a:lnTo>
                    <a:pt x="3270" y="1816"/>
                  </a:lnTo>
                  <a:lnTo>
                    <a:pt x="3264" y="1821"/>
                  </a:lnTo>
                  <a:lnTo>
                    <a:pt x="3238" y="1795"/>
                  </a:lnTo>
                  <a:close/>
                  <a:moveTo>
                    <a:pt x="462" y="1795"/>
                  </a:moveTo>
                  <a:lnTo>
                    <a:pt x="473" y="1764"/>
                  </a:lnTo>
                  <a:lnTo>
                    <a:pt x="479" y="1767"/>
                  </a:lnTo>
                  <a:lnTo>
                    <a:pt x="465" y="1798"/>
                  </a:lnTo>
                  <a:lnTo>
                    <a:pt x="462" y="1795"/>
                  </a:lnTo>
                  <a:close/>
                  <a:moveTo>
                    <a:pt x="3189" y="1749"/>
                  </a:moveTo>
                  <a:lnTo>
                    <a:pt x="3192" y="1746"/>
                  </a:lnTo>
                  <a:lnTo>
                    <a:pt x="3218" y="1769"/>
                  </a:lnTo>
                  <a:lnTo>
                    <a:pt x="3215" y="1772"/>
                  </a:lnTo>
                  <a:lnTo>
                    <a:pt x="3189" y="1749"/>
                  </a:lnTo>
                  <a:close/>
                  <a:moveTo>
                    <a:pt x="488" y="1732"/>
                  </a:moveTo>
                  <a:lnTo>
                    <a:pt x="502" y="1700"/>
                  </a:lnTo>
                  <a:lnTo>
                    <a:pt x="508" y="1703"/>
                  </a:lnTo>
                  <a:lnTo>
                    <a:pt x="494" y="1735"/>
                  </a:lnTo>
                  <a:lnTo>
                    <a:pt x="488" y="1732"/>
                  </a:lnTo>
                  <a:close/>
                  <a:moveTo>
                    <a:pt x="3137" y="1703"/>
                  </a:moveTo>
                  <a:lnTo>
                    <a:pt x="3143" y="1697"/>
                  </a:lnTo>
                  <a:lnTo>
                    <a:pt x="3166" y="1720"/>
                  </a:lnTo>
                  <a:lnTo>
                    <a:pt x="3163" y="1726"/>
                  </a:lnTo>
                  <a:lnTo>
                    <a:pt x="3137" y="1703"/>
                  </a:lnTo>
                  <a:close/>
                  <a:moveTo>
                    <a:pt x="3088" y="1657"/>
                  </a:moveTo>
                  <a:lnTo>
                    <a:pt x="3091" y="1651"/>
                  </a:lnTo>
                  <a:lnTo>
                    <a:pt x="3117" y="1674"/>
                  </a:lnTo>
                  <a:lnTo>
                    <a:pt x="3111" y="1680"/>
                  </a:lnTo>
                  <a:lnTo>
                    <a:pt x="3088" y="1657"/>
                  </a:lnTo>
                  <a:close/>
                  <a:moveTo>
                    <a:pt x="517" y="1671"/>
                  </a:moveTo>
                  <a:lnTo>
                    <a:pt x="531" y="1640"/>
                  </a:lnTo>
                  <a:lnTo>
                    <a:pt x="537" y="1640"/>
                  </a:lnTo>
                  <a:lnTo>
                    <a:pt x="523" y="1671"/>
                  </a:lnTo>
                  <a:lnTo>
                    <a:pt x="517" y="1671"/>
                  </a:lnTo>
                  <a:close/>
                  <a:moveTo>
                    <a:pt x="3036" y="1608"/>
                  </a:moveTo>
                  <a:lnTo>
                    <a:pt x="3039" y="1605"/>
                  </a:lnTo>
                  <a:lnTo>
                    <a:pt x="3065" y="1628"/>
                  </a:lnTo>
                  <a:lnTo>
                    <a:pt x="3062" y="1631"/>
                  </a:lnTo>
                  <a:lnTo>
                    <a:pt x="3036" y="1608"/>
                  </a:lnTo>
                  <a:close/>
                  <a:moveTo>
                    <a:pt x="546" y="1608"/>
                  </a:moveTo>
                  <a:lnTo>
                    <a:pt x="560" y="1576"/>
                  </a:lnTo>
                  <a:lnTo>
                    <a:pt x="566" y="1579"/>
                  </a:lnTo>
                  <a:lnTo>
                    <a:pt x="551" y="1611"/>
                  </a:lnTo>
                  <a:lnTo>
                    <a:pt x="546" y="1608"/>
                  </a:lnTo>
                  <a:close/>
                  <a:moveTo>
                    <a:pt x="2984" y="1562"/>
                  </a:moveTo>
                  <a:lnTo>
                    <a:pt x="2990" y="1559"/>
                  </a:lnTo>
                  <a:lnTo>
                    <a:pt x="3013" y="1582"/>
                  </a:lnTo>
                  <a:lnTo>
                    <a:pt x="3010" y="1585"/>
                  </a:lnTo>
                  <a:lnTo>
                    <a:pt x="2984" y="1562"/>
                  </a:lnTo>
                  <a:close/>
                  <a:moveTo>
                    <a:pt x="575" y="1544"/>
                  </a:moveTo>
                  <a:lnTo>
                    <a:pt x="589" y="1513"/>
                  </a:lnTo>
                  <a:lnTo>
                    <a:pt x="595" y="1515"/>
                  </a:lnTo>
                  <a:lnTo>
                    <a:pt x="580" y="1547"/>
                  </a:lnTo>
                  <a:lnTo>
                    <a:pt x="575" y="1544"/>
                  </a:lnTo>
                  <a:close/>
                  <a:moveTo>
                    <a:pt x="2935" y="1515"/>
                  </a:moveTo>
                  <a:lnTo>
                    <a:pt x="2938" y="1510"/>
                  </a:lnTo>
                  <a:lnTo>
                    <a:pt x="2964" y="1533"/>
                  </a:lnTo>
                  <a:lnTo>
                    <a:pt x="2958" y="1539"/>
                  </a:lnTo>
                  <a:lnTo>
                    <a:pt x="2935" y="1515"/>
                  </a:lnTo>
                  <a:close/>
                  <a:moveTo>
                    <a:pt x="2883" y="1466"/>
                  </a:moveTo>
                  <a:lnTo>
                    <a:pt x="2886" y="1464"/>
                  </a:lnTo>
                  <a:lnTo>
                    <a:pt x="2912" y="1487"/>
                  </a:lnTo>
                  <a:lnTo>
                    <a:pt x="2909" y="1492"/>
                  </a:lnTo>
                  <a:lnTo>
                    <a:pt x="2883" y="1466"/>
                  </a:lnTo>
                  <a:close/>
                  <a:moveTo>
                    <a:pt x="603" y="1481"/>
                  </a:moveTo>
                  <a:lnTo>
                    <a:pt x="618" y="1449"/>
                  </a:lnTo>
                  <a:lnTo>
                    <a:pt x="624" y="1452"/>
                  </a:lnTo>
                  <a:lnTo>
                    <a:pt x="609" y="1484"/>
                  </a:lnTo>
                  <a:lnTo>
                    <a:pt x="603" y="1481"/>
                  </a:lnTo>
                  <a:close/>
                  <a:moveTo>
                    <a:pt x="2831" y="1420"/>
                  </a:moveTo>
                  <a:lnTo>
                    <a:pt x="2837" y="1417"/>
                  </a:lnTo>
                  <a:lnTo>
                    <a:pt x="2860" y="1440"/>
                  </a:lnTo>
                  <a:lnTo>
                    <a:pt x="2857" y="1443"/>
                  </a:lnTo>
                  <a:lnTo>
                    <a:pt x="2831" y="1420"/>
                  </a:lnTo>
                  <a:close/>
                  <a:moveTo>
                    <a:pt x="632" y="1417"/>
                  </a:moveTo>
                  <a:lnTo>
                    <a:pt x="647" y="1386"/>
                  </a:lnTo>
                  <a:lnTo>
                    <a:pt x="653" y="1388"/>
                  </a:lnTo>
                  <a:lnTo>
                    <a:pt x="638" y="1420"/>
                  </a:lnTo>
                  <a:lnTo>
                    <a:pt x="632" y="1417"/>
                  </a:lnTo>
                  <a:close/>
                  <a:moveTo>
                    <a:pt x="2782" y="1374"/>
                  </a:moveTo>
                  <a:lnTo>
                    <a:pt x="2785" y="1368"/>
                  </a:lnTo>
                  <a:lnTo>
                    <a:pt x="2811" y="1394"/>
                  </a:lnTo>
                  <a:lnTo>
                    <a:pt x="2808" y="1397"/>
                  </a:lnTo>
                  <a:lnTo>
                    <a:pt x="2782" y="1374"/>
                  </a:lnTo>
                  <a:close/>
                  <a:moveTo>
                    <a:pt x="661" y="1354"/>
                  </a:moveTo>
                  <a:lnTo>
                    <a:pt x="676" y="1322"/>
                  </a:lnTo>
                  <a:lnTo>
                    <a:pt x="681" y="1325"/>
                  </a:lnTo>
                  <a:lnTo>
                    <a:pt x="667" y="1357"/>
                  </a:lnTo>
                  <a:lnTo>
                    <a:pt x="661" y="1354"/>
                  </a:lnTo>
                  <a:close/>
                  <a:moveTo>
                    <a:pt x="2730" y="1328"/>
                  </a:moveTo>
                  <a:lnTo>
                    <a:pt x="2733" y="1322"/>
                  </a:lnTo>
                  <a:lnTo>
                    <a:pt x="2759" y="1345"/>
                  </a:lnTo>
                  <a:lnTo>
                    <a:pt x="2756" y="1351"/>
                  </a:lnTo>
                  <a:lnTo>
                    <a:pt x="2730" y="1328"/>
                  </a:lnTo>
                  <a:close/>
                  <a:moveTo>
                    <a:pt x="2678" y="1279"/>
                  </a:moveTo>
                  <a:lnTo>
                    <a:pt x="2683" y="1276"/>
                  </a:lnTo>
                  <a:lnTo>
                    <a:pt x="2709" y="1299"/>
                  </a:lnTo>
                  <a:lnTo>
                    <a:pt x="2704" y="1302"/>
                  </a:lnTo>
                  <a:lnTo>
                    <a:pt x="2678" y="1279"/>
                  </a:lnTo>
                  <a:close/>
                  <a:moveTo>
                    <a:pt x="690" y="1293"/>
                  </a:moveTo>
                  <a:lnTo>
                    <a:pt x="705" y="1261"/>
                  </a:lnTo>
                  <a:lnTo>
                    <a:pt x="710" y="1261"/>
                  </a:lnTo>
                  <a:lnTo>
                    <a:pt x="696" y="1293"/>
                  </a:lnTo>
                  <a:lnTo>
                    <a:pt x="690" y="1293"/>
                  </a:lnTo>
                  <a:close/>
                  <a:moveTo>
                    <a:pt x="2629" y="1233"/>
                  </a:moveTo>
                  <a:lnTo>
                    <a:pt x="2631" y="1230"/>
                  </a:lnTo>
                  <a:lnTo>
                    <a:pt x="2657" y="1253"/>
                  </a:lnTo>
                  <a:lnTo>
                    <a:pt x="2655" y="1256"/>
                  </a:lnTo>
                  <a:lnTo>
                    <a:pt x="2629" y="1233"/>
                  </a:lnTo>
                  <a:close/>
                  <a:moveTo>
                    <a:pt x="719" y="1230"/>
                  </a:moveTo>
                  <a:lnTo>
                    <a:pt x="733" y="1198"/>
                  </a:lnTo>
                  <a:lnTo>
                    <a:pt x="739" y="1201"/>
                  </a:lnTo>
                  <a:lnTo>
                    <a:pt x="725" y="1230"/>
                  </a:lnTo>
                  <a:lnTo>
                    <a:pt x="719" y="1230"/>
                  </a:lnTo>
                  <a:close/>
                  <a:moveTo>
                    <a:pt x="2577" y="1186"/>
                  </a:moveTo>
                  <a:lnTo>
                    <a:pt x="2579" y="1181"/>
                  </a:lnTo>
                  <a:lnTo>
                    <a:pt x="2605" y="1204"/>
                  </a:lnTo>
                  <a:lnTo>
                    <a:pt x="2603" y="1210"/>
                  </a:lnTo>
                  <a:lnTo>
                    <a:pt x="2577" y="1186"/>
                  </a:lnTo>
                  <a:close/>
                  <a:moveTo>
                    <a:pt x="748" y="1166"/>
                  </a:moveTo>
                  <a:lnTo>
                    <a:pt x="762" y="1135"/>
                  </a:lnTo>
                  <a:lnTo>
                    <a:pt x="768" y="1137"/>
                  </a:lnTo>
                  <a:lnTo>
                    <a:pt x="754" y="1169"/>
                  </a:lnTo>
                  <a:lnTo>
                    <a:pt x="748" y="1166"/>
                  </a:lnTo>
                  <a:close/>
                  <a:moveTo>
                    <a:pt x="2525" y="1140"/>
                  </a:moveTo>
                  <a:lnTo>
                    <a:pt x="2530" y="1135"/>
                  </a:lnTo>
                  <a:lnTo>
                    <a:pt x="2556" y="1158"/>
                  </a:lnTo>
                  <a:lnTo>
                    <a:pt x="2551" y="1163"/>
                  </a:lnTo>
                  <a:lnTo>
                    <a:pt x="2525" y="1140"/>
                  </a:lnTo>
                  <a:close/>
                  <a:moveTo>
                    <a:pt x="2475" y="1091"/>
                  </a:moveTo>
                  <a:lnTo>
                    <a:pt x="2478" y="1088"/>
                  </a:lnTo>
                  <a:lnTo>
                    <a:pt x="2504" y="1111"/>
                  </a:lnTo>
                  <a:lnTo>
                    <a:pt x="2501" y="1114"/>
                  </a:lnTo>
                  <a:lnTo>
                    <a:pt x="2475" y="1091"/>
                  </a:lnTo>
                  <a:close/>
                  <a:moveTo>
                    <a:pt x="777" y="1103"/>
                  </a:moveTo>
                  <a:lnTo>
                    <a:pt x="791" y="1071"/>
                  </a:lnTo>
                  <a:lnTo>
                    <a:pt x="797" y="1074"/>
                  </a:lnTo>
                  <a:lnTo>
                    <a:pt x="783" y="1106"/>
                  </a:lnTo>
                  <a:lnTo>
                    <a:pt x="777" y="1103"/>
                  </a:lnTo>
                  <a:close/>
                  <a:moveTo>
                    <a:pt x="2423" y="1045"/>
                  </a:moveTo>
                  <a:lnTo>
                    <a:pt x="2429" y="1039"/>
                  </a:lnTo>
                  <a:lnTo>
                    <a:pt x="2452" y="1065"/>
                  </a:lnTo>
                  <a:lnTo>
                    <a:pt x="2449" y="1068"/>
                  </a:lnTo>
                  <a:lnTo>
                    <a:pt x="2423" y="1045"/>
                  </a:lnTo>
                  <a:close/>
                  <a:moveTo>
                    <a:pt x="806" y="1039"/>
                  </a:moveTo>
                  <a:lnTo>
                    <a:pt x="820" y="1008"/>
                  </a:lnTo>
                  <a:lnTo>
                    <a:pt x="826" y="1010"/>
                  </a:lnTo>
                  <a:lnTo>
                    <a:pt x="811" y="1042"/>
                  </a:lnTo>
                  <a:lnTo>
                    <a:pt x="806" y="1039"/>
                  </a:lnTo>
                  <a:close/>
                  <a:moveTo>
                    <a:pt x="2374" y="999"/>
                  </a:moveTo>
                  <a:lnTo>
                    <a:pt x="2377" y="993"/>
                  </a:lnTo>
                  <a:lnTo>
                    <a:pt x="2403" y="1016"/>
                  </a:lnTo>
                  <a:lnTo>
                    <a:pt x="2397" y="1022"/>
                  </a:lnTo>
                  <a:lnTo>
                    <a:pt x="2374" y="999"/>
                  </a:lnTo>
                  <a:close/>
                  <a:moveTo>
                    <a:pt x="835" y="976"/>
                  </a:moveTo>
                  <a:lnTo>
                    <a:pt x="849" y="944"/>
                  </a:lnTo>
                  <a:lnTo>
                    <a:pt x="855" y="947"/>
                  </a:lnTo>
                  <a:lnTo>
                    <a:pt x="840" y="979"/>
                  </a:lnTo>
                  <a:lnTo>
                    <a:pt x="835" y="976"/>
                  </a:lnTo>
                  <a:close/>
                  <a:moveTo>
                    <a:pt x="2322" y="950"/>
                  </a:moveTo>
                  <a:lnTo>
                    <a:pt x="2325" y="947"/>
                  </a:lnTo>
                  <a:lnTo>
                    <a:pt x="2351" y="970"/>
                  </a:lnTo>
                  <a:lnTo>
                    <a:pt x="2348" y="976"/>
                  </a:lnTo>
                  <a:lnTo>
                    <a:pt x="2322" y="950"/>
                  </a:lnTo>
                  <a:close/>
                  <a:moveTo>
                    <a:pt x="2270" y="904"/>
                  </a:moveTo>
                  <a:lnTo>
                    <a:pt x="2276" y="901"/>
                  </a:lnTo>
                  <a:lnTo>
                    <a:pt x="2299" y="924"/>
                  </a:lnTo>
                  <a:lnTo>
                    <a:pt x="2296" y="927"/>
                  </a:lnTo>
                  <a:lnTo>
                    <a:pt x="2270" y="904"/>
                  </a:lnTo>
                  <a:close/>
                  <a:moveTo>
                    <a:pt x="863" y="912"/>
                  </a:moveTo>
                  <a:lnTo>
                    <a:pt x="878" y="883"/>
                  </a:lnTo>
                  <a:lnTo>
                    <a:pt x="884" y="883"/>
                  </a:lnTo>
                  <a:lnTo>
                    <a:pt x="869" y="915"/>
                  </a:lnTo>
                  <a:lnTo>
                    <a:pt x="863" y="912"/>
                  </a:lnTo>
                  <a:close/>
                  <a:moveTo>
                    <a:pt x="2221" y="857"/>
                  </a:moveTo>
                  <a:lnTo>
                    <a:pt x="2224" y="852"/>
                  </a:lnTo>
                  <a:lnTo>
                    <a:pt x="2250" y="878"/>
                  </a:lnTo>
                  <a:lnTo>
                    <a:pt x="2244" y="881"/>
                  </a:lnTo>
                  <a:lnTo>
                    <a:pt x="2221" y="857"/>
                  </a:lnTo>
                  <a:close/>
                  <a:moveTo>
                    <a:pt x="892" y="852"/>
                  </a:moveTo>
                  <a:lnTo>
                    <a:pt x="907" y="820"/>
                  </a:lnTo>
                  <a:lnTo>
                    <a:pt x="913" y="823"/>
                  </a:lnTo>
                  <a:lnTo>
                    <a:pt x="898" y="852"/>
                  </a:lnTo>
                  <a:lnTo>
                    <a:pt x="892" y="852"/>
                  </a:lnTo>
                  <a:close/>
                  <a:moveTo>
                    <a:pt x="2169" y="811"/>
                  </a:moveTo>
                  <a:lnTo>
                    <a:pt x="2172" y="806"/>
                  </a:lnTo>
                  <a:lnTo>
                    <a:pt x="2198" y="829"/>
                  </a:lnTo>
                  <a:lnTo>
                    <a:pt x="2195" y="834"/>
                  </a:lnTo>
                  <a:lnTo>
                    <a:pt x="2169" y="811"/>
                  </a:lnTo>
                  <a:close/>
                  <a:moveTo>
                    <a:pt x="921" y="788"/>
                  </a:moveTo>
                  <a:lnTo>
                    <a:pt x="936" y="756"/>
                  </a:lnTo>
                  <a:lnTo>
                    <a:pt x="941" y="759"/>
                  </a:lnTo>
                  <a:lnTo>
                    <a:pt x="927" y="791"/>
                  </a:lnTo>
                  <a:lnTo>
                    <a:pt x="921" y="788"/>
                  </a:lnTo>
                  <a:close/>
                  <a:moveTo>
                    <a:pt x="2117" y="762"/>
                  </a:moveTo>
                  <a:lnTo>
                    <a:pt x="2123" y="759"/>
                  </a:lnTo>
                  <a:lnTo>
                    <a:pt x="2149" y="782"/>
                  </a:lnTo>
                  <a:lnTo>
                    <a:pt x="2143" y="785"/>
                  </a:lnTo>
                  <a:lnTo>
                    <a:pt x="2117" y="762"/>
                  </a:lnTo>
                  <a:close/>
                  <a:moveTo>
                    <a:pt x="2068" y="716"/>
                  </a:moveTo>
                  <a:lnTo>
                    <a:pt x="2071" y="713"/>
                  </a:lnTo>
                  <a:lnTo>
                    <a:pt x="2097" y="736"/>
                  </a:lnTo>
                  <a:lnTo>
                    <a:pt x="2094" y="739"/>
                  </a:lnTo>
                  <a:lnTo>
                    <a:pt x="2068" y="716"/>
                  </a:lnTo>
                  <a:close/>
                  <a:moveTo>
                    <a:pt x="950" y="725"/>
                  </a:moveTo>
                  <a:lnTo>
                    <a:pt x="965" y="693"/>
                  </a:lnTo>
                  <a:lnTo>
                    <a:pt x="967" y="696"/>
                  </a:lnTo>
                  <a:lnTo>
                    <a:pt x="956" y="728"/>
                  </a:lnTo>
                  <a:lnTo>
                    <a:pt x="950" y="725"/>
                  </a:lnTo>
                  <a:close/>
                  <a:moveTo>
                    <a:pt x="2016" y="670"/>
                  </a:moveTo>
                  <a:lnTo>
                    <a:pt x="2019" y="664"/>
                  </a:lnTo>
                  <a:lnTo>
                    <a:pt x="2045" y="687"/>
                  </a:lnTo>
                  <a:lnTo>
                    <a:pt x="2042" y="693"/>
                  </a:lnTo>
                  <a:lnTo>
                    <a:pt x="2016" y="670"/>
                  </a:lnTo>
                  <a:close/>
                  <a:moveTo>
                    <a:pt x="979" y="661"/>
                  </a:moveTo>
                  <a:lnTo>
                    <a:pt x="993" y="629"/>
                  </a:lnTo>
                  <a:lnTo>
                    <a:pt x="996" y="632"/>
                  </a:lnTo>
                  <a:lnTo>
                    <a:pt x="982" y="664"/>
                  </a:lnTo>
                  <a:lnTo>
                    <a:pt x="979" y="661"/>
                  </a:lnTo>
                  <a:close/>
                  <a:moveTo>
                    <a:pt x="1964" y="621"/>
                  </a:moveTo>
                  <a:lnTo>
                    <a:pt x="1970" y="618"/>
                  </a:lnTo>
                  <a:lnTo>
                    <a:pt x="1996" y="641"/>
                  </a:lnTo>
                  <a:lnTo>
                    <a:pt x="1990" y="647"/>
                  </a:lnTo>
                  <a:lnTo>
                    <a:pt x="1964" y="621"/>
                  </a:lnTo>
                  <a:close/>
                  <a:moveTo>
                    <a:pt x="1008" y="598"/>
                  </a:moveTo>
                  <a:lnTo>
                    <a:pt x="1022" y="566"/>
                  </a:lnTo>
                  <a:lnTo>
                    <a:pt x="1025" y="569"/>
                  </a:lnTo>
                  <a:lnTo>
                    <a:pt x="1011" y="601"/>
                  </a:lnTo>
                  <a:lnTo>
                    <a:pt x="1008" y="598"/>
                  </a:lnTo>
                  <a:close/>
                  <a:moveTo>
                    <a:pt x="1915" y="575"/>
                  </a:moveTo>
                  <a:lnTo>
                    <a:pt x="1918" y="572"/>
                  </a:lnTo>
                  <a:lnTo>
                    <a:pt x="1944" y="595"/>
                  </a:lnTo>
                  <a:lnTo>
                    <a:pt x="1941" y="598"/>
                  </a:lnTo>
                  <a:lnTo>
                    <a:pt x="1915" y="575"/>
                  </a:lnTo>
                  <a:close/>
                  <a:moveTo>
                    <a:pt x="1863" y="528"/>
                  </a:moveTo>
                  <a:lnTo>
                    <a:pt x="1869" y="523"/>
                  </a:lnTo>
                  <a:lnTo>
                    <a:pt x="1892" y="549"/>
                  </a:lnTo>
                  <a:lnTo>
                    <a:pt x="1889" y="552"/>
                  </a:lnTo>
                  <a:lnTo>
                    <a:pt x="1863" y="528"/>
                  </a:lnTo>
                  <a:close/>
                  <a:moveTo>
                    <a:pt x="1037" y="534"/>
                  </a:moveTo>
                  <a:lnTo>
                    <a:pt x="1051" y="505"/>
                  </a:lnTo>
                  <a:lnTo>
                    <a:pt x="1054" y="505"/>
                  </a:lnTo>
                  <a:lnTo>
                    <a:pt x="1040" y="537"/>
                  </a:lnTo>
                  <a:lnTo>
                    <a:pt x="1037" y="534"/>
                  </a:lnTo>
                  <a:close/>
                  <a:moveTo>
                    <a:pt x="1814" y="482"/>
                  </a:moveTo>
                  <a:lnTo>
                    <a:pt x="1817" y="476"/>
                  </a:lnTo>
                  <a:lnTo>
                    <a:pt x="1843" y="500"/>
                  </a:lnTo>
                  <a:lnTo>
                    <a:pt x="1837" y="505"/>
                  </a:lnTo>
                  <a:lnTo>
                    <a:pt x="1814" y="482"/>
                  </a:lnTo>
                  <a:close/>
                  <a:moveTo>
                    <a:pt x="1066" y="474"/>
                  </a:moveTo>
                  <a:lnTo>
                    <a:pt x="1077" y="442"/>
                  </a:lnTo>
                  <a:lnTo>
                    <a:pt x="1083" y="445"/>
                  </a:lnTo>
                  <a:lnTo>
                    <a:pt x="1069" y="474"/>
                  </a:lnTo>
                  <a:lnTo>
                    <a:pt x="1066" y="474"/>
                  </a:lnTo>
                  <a:close/>
                  <a:moveTo>
                    <a:pt x="1762" y="433"/>
                  </a:moveTo>
                  <a:lnTo>
                    <a:pt x="1765" y="430"/>
                  </a:lnTo>
                  <a:lnTo>
                    <a:pt x="1791" y="453"/>
                  </a:lnTo>
                  <a:lnTo>
                    <a:pt x="1788" y="459"/>
                  </a:lnTo>
                  <a:lnTo>
                    <a:pt x="1762" y="433"/>
                  </a:lnTo>
                  <a:close/>
                  <a:moveTo>
                    <a:pt x="1092" y="410"/>
                  </a:moveTo>
                  <a:lnTo>
                    <a:pt x="1106" y="378"/>
                  </a:lnTo>
                  <a:lnTo>
                    <a:pt x="1112" y="381"/>
                  </a:lnTo>
                  <a:lnTo>
                    <a:pt x="1097" y="413"/>
                  </a:lnTo>
                  <a:lnTo>
                    <a:pt x="1092" y="410"/>
                  </a:lnTo>
                  <a:close/>
                  <a:moveTo>
                    <a:pt x="1710" y="387"/>
                  </a:moveTo>
                  <a:lnTo>
                    <a:pt x="1716" y="384"/>
                  </a:lnTo>
                  <a:lnTo>
                    <a:pt x="1739" y="407"/>
                  </a:lnTo>
                  <a:lnTo>
                    <a:pt x="1736" y="410"/>
                  </a:lnTo>
                  <a:lnTo>
                    <a:pt x="1710" y="387"/>
                  </a:lnTo>
                  <a:close/>
                  <a:moveTo>
                    <a:pt x="1661" y="341"/>
                  </a:moveTo>
                  <a:lnTo>
                    <a:pt x="1664" y="335"/>
                  </a:lnTo>
                  <a:lnTo>
                    <a:pt x="1690" y="358"/>
                  </a:lnTo>
                  <a:lnTo>
                    <a:pt x="1684" y="364"/>
                  </a:lnTo>
                  <a:lnTo>
                    <a:pt x="1661" y="341"/>
                  </a:lnTo>
                  <a:close/>
                  <a:moveTo>
                    <a:pt x="1121" y="347"/>
                  </a:moveTo>
                  <a:lnTo>
                    <a:pt x="1135" y="315"/>
                  </a:lnTo>
                  <a:lnTo>
                    <a:pt x="1141" y="318"/>
                  </a:lnTo>
                  <a:lnTo>
                    <a:pt x="1126" y="350"/>
                  </a:lnTo>
                  <a:lnTo>
                    <a:pt x="1121" y="347"/>
                  </a:lnTo>
                  <a:close/>
                  <a:moveTo>
                    <a:pt x="1609" y="295"/>
                  </a:moveTo>
                  <a:lnTo>
                    <a:pt x="1612" y="289"/>
                  </a:lnTo>
                  <a:lnTo>
                    <a:pt x="1638" y="312"/>
                  </a:lnTo>
                  <a:lnTo>
                    <a:pt x="1635" y="318"/>
                  </a:lnTo>
                  <a:lnTo>
                    <a:pt x="1609" y="295"/>
                  </a:lnTo>
                  <a:close/>
                  <a:moveTo>
                    <a:pt x="1149" y="283"/>
                  </a:moveTo>
                  <a:lnTo>
                    <a:pt x="1164" y="251"/>
                  </a:lnTo>
                  <a:lnTo>
                    <a:pt x="1170" y="254"/>
                  </a:lnTo>
                  <a:lnTo>
                    <a:pt x="1155" y="286"/>
                  </a:lnTo>
                  <a:lnTo>
                    <a:pt x="1149" y="283"/>
                  </a:lnTo>
                  <a:close/>
                  <a:moveTo>
                    <a:pt x="1557" y="246"/>
                  </a:moveTo>
                  <a:lnTo>
                    <a:pt x="1563" y="243"/>
                  </a:lnTo>
                  <a:lnTo>
                    <a:pt x="1589" y="266"/>
                  </a:lnTo>
                  <a:lnTo>
                    <a:pt x="1583" y="269"/>
                  </a:lnTo>
                  <a:lnTo>
                    <a:pt x="1557" y="246"/>
                  </a:lnTo>
                  <a:close/>
                  <a:moveTo>
                    <a:pt x="1508" y="199"/>
                  </a:moveTo>
                  <a:lnTo>
                    <a:pt x="1511" y="197"/>
                  </a:lnTo>
                  <a:lnTo>
                    <a:pt x="1537" y="220"/>
                  </a:lnTo>
                  <a:lnTo>
                    <a:pt x="1534" y="223"/>
                  </a:lnTo>
                  <a:lnTo>
                    <a:pt x="1508" y="199"/>
                  </a:lnTo>
                  <a:close/>
                  <a:moveTo>
                    <a:pt x="1178" y="220"/>
                  </a:moveTo>
                  <a:lnTo>
                    <a:pt x="1193" y="188"/>
                  </a:lnTo>
                  <a:lnTo>
                    <a:pt x="1199" y="191"/>
                  </a:lnTo>
                  <a:lnTo>
                    <a:pt x="1184" y="223"/>
                  </a:lnTo>
                  <a:lnTo>
                    <a:pt x="1178" y="220"/>
                  </a:lnTo>
                  <a:close/>
                  <a:moveTo>
                    <a:pt x="1456" y="153"/>
                  </a:moveTo>
                  <a:lnTo>
                    <a:pt x="1459" y="147"/>
                  </a:lnTo>
                  <a:lnTo>
                    <a:pt x="1485" y="171"/>
                  </a:lnTo>
                  <a:lnTo>
                    <a:pt x="1482" y="176"/>
                  </a:lnTo>
                  <a:lnTo>
                    <a:pt x="1456" y="153"/>
                  </a:lnTo>
                  <a:close/>
                  <a:moveTo>
                    <a:pt x="1207" y="156"/>
                  </a:moveTo>
                  <a:lnTo>
                    <a:pt x="1222" y="124"/>
                  </a:lnTo>
                  <a:lnTo>
                    <a:pt x="1227" y="127"/>
                  </a:lnTo>
                  <a:lnTo>
                    <a:pt x="1213" y="159"/>
                  </a:lnTo>
                  <a:lnTo>
                    <a:pt x="1207" y="156"/>
                  </a:lnTo>
                  <a:close/>
                  <a:moveTo>
                    <a:pt x="1404" y="104"/>
                  </a:moveTo>
                  <a:lnTo>
                    <a:pt x="1409" y="101"/>
                  </a:lnTo>
                  <a:lnTo>
                    <a:pt x="1435" y="124"/>
                  </a:lnTo>
                  <a:lnTo>
                    <a:pt x="1430" y="130"/>
                  </a:lnTo>
                  <a:lnTo>
                    <a:pt x="1404" y="104"/>
                  </a:lnTo>
                  <a:close/>
                  <a:moveTo>
                    <a:pt x="1236" y="96"/>
                  </a:moveTo>
                  <a:lnTo>
                    <a:pt x="1251" y="64"/>
                  </a:lnTo>
                  <a:lnTo>
                    <a:pt x="1256" y="64"/>
                  </a:lnTo>
                  <a:lnTo>
                    <a:pt x="1242" y="96"/>
                  </a:lnTo>
                  <a:lnTo>
                    <a:pt x="1236" y="96"/>
                  </a:lnTo>
                  <a:close/>
                  <a:moveTo>
                    <a:pt x="1355" y="58"/>
                  </a:moveTo>
                  <a:lnTo>
                    <a:pt x="1357" y="55"/>
                  </a:lnTo>
                  <a:lnTo>
                    <a:pt x="1383" y="78"/>
                  </a:lnTo>
                  <a:lnTo>
                    <a:pt x="1381" y="81"/>
                  </a:lnTo>
                  <a:lnTo>
                    <a:pt x="1355" y="58"/>
                  </a:lnTo>
                  <a:close/>
                  <a:moveTo>
                    <a:pt x="1303" y="12"/>
                  </a:moveTo>
                  <a:lnTo>
                    <a:pt x="1308" y="6"/>
                  </a:lnTo>
                  <a:lnTo>
                    <a:pt x="1331" y="32"/>
                  </a:lnTo>
                  <a:lnTo>
                    <a:pt x="1329" y="35"/>
                  </a:lnTo>
                  <a:lnTo>
                    <a:pt x="1303" y="12"/>
                  </a:lnTo>
                  <a:close/>
                  <a:moveTo>
                    <a:pt x="1265" y="32"/>
                  </a:moveTo>
                  <a:lnTo>
                    <a:pt x="1279" y="0"/>
                  </a:lnTo>
                  <a:lnTo>
                    <a:pt x="1285" y="3"/>
                  </a:lnTo>
                  <a:lnTo>
                    <a:pt x="1271" y="35"/>
                  </a:lnTo>
                  <a:lnTo>
                    <a:pt x="1265"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nvGrpSpPr>
            <p:cNvPr id="2091" name="Group 43"/>
            <p:cNvGrpSpPr>
              <a:grpSpLocks/>
            </p:cNvGrpSpPr>
            <p:nvPr/>
          </p:nvGrpSpPr>
          <p:grpSpPr bwMode="auto">
            <a:xfrm>
              <a:off x="-16" y="3818"/>
              <a:ext cx="15856" cy="3799"/>
              <a:chOff x="-16" y="3818"/>
              <a:chExt cx="15856" cy="3799"/>
            </a:xfrm>
            <a:grpFill/>
          </p:grpSpPr>
          <p:sp>
            <p:nvSpPr>
              <p:cNvPr id="2092" name="Freeform 44"/>
              <p:cNvSpPr>
                <a:spLocks/>
              </p:cNvSpPr>
              <p:nvPr/>
            </p:nvSpPr>
            <p:spPr bwMode="auto">
              <a:xfrm>
                <a:off x="-16" y="4442"/>
                <a:ext cx="15856" cy="3175"/>
              </a:xfrm>
              <a:custGeom>
                <a:avLst/>
                <a:gdLst/>
                <a:ahLst/>
                <a:cxnLst>
                  <a:cxn ang="0">
                    <a:pos x="5420" y="185"/>
                  </a:cxn>
                  <a:cxn ang="0">
                    <a:pos x="4654" y="797"/>
                  </a:cxn>
                  <a:cxn ang="0">
                    <a:pos x="3909" y="64"/>
                  </a:cxn>
                  <a:cxn ang="0">
                    <a:pos x="0" y="1008"/>
                  </a:cxn>
                  <a:cxn ang="0">
                    <a:pos x="0" y="947"/>
                  </a:cxn>
                  <a:cxn ang="0">
                    <a:pos x="3926" y="0"/>
                  </a:cxn>
                  <a:cxn ang="0">
                    <a:pos x="4660" y="719"/>
                  </a:cxn>
                  <a:cxn ang="0">
                    <a:pos x="5443" y="96"/>
                  </a:cxn>
                  <a:cxn ang="0">
                    <a:pos x="6226" y="1773"/>
                  </a:cxn>
                  <a:cxn ang="0">
                    <a:pos x="6974" y="915"/>
                  </a:cxn>
                  <a:cxn ang="0">
                    <a:pos x="7760" y="526"/>
                  </a:cxn>
                  <a:cxn ang="0">
                    <a:pos x="8502" y="1267"/>
                  </a:cxn>
                  <a:cxn ang="0">
                    <a:pos x="9337" y="295"/>
                  </a:cxn>
                  <a:cxn ang="0">
                    <a:pos x="9360" y="269"/>
                  </a:cxn>
                  <a:cxn ang="0">
                    <a:pos x="9360" y="358"/>
                  </a:cxn>
                  <a:cxn ang="0">
                    <a:pos x="8505" y="1351"/>
                  </a:cxn>
                  <a:cxn ang="0">
                    <a:pos x="7748" y="595"/>
                  </a:cxn>
                  <a:cxn ang="0">
                    <a:pos x="7008" y="964"/>
                  </a:cxn>
                  <a:cxn ang="0">
                    <a:pos x="6208" y="1879"/>
                  </a:cxn>
                  <a:cxn ang="0">
                    <a:pos x="5420" y="185"/>
                  </a:cxn>
                  <a:cxn ang="0">
                    <a:pos x="5420" y="185"/>
                  </a:cxn>
                </a:cxnLst>
                <a:rect l="0" t="0" r="r" b="b"/>
                <a:pathLst>
                  <a:path w="9360" h="1879">
                    <a:moveTo>
                      <a:pt x="5420" y="185"/>
                    </a:moveTo>
                    <a:lnTo>
                      <a:pt x="4654" y="797"/>
                    </a:lnTo>
                    <a:lnTo>
                      <a:pt x="3909" y="64"/>
                    </a:lnTo>
                    <a:lnTo>
                      <a:pt x="0" y="1008"/>
                    </a:lnTo>
                    <a:lnTo>
                      <a:pt x="0" y="947"/>
                    </a:lnTo>
                    <a:lnTo>
                      <a:pt x="3926" y="0"/>
                    </a:lnTo>
                    <a:lnTo>
                      <a:pt x="4660" y="719"/>
                    </a:lnTo>
                    <a:lnTo>
                      <a:pt x="5443" y="96"/>
                    </a:lnTo>
                    <a:lnTo>
                      <a:pt x="6226" y="1773"/>
                    </a:lnTo>
                    <a:lnTo>
                      <a:pt x="6974" y="915"/>
                    </a:lnTo>
                    <a:lnTo>
                      <a:pt x="7760" y="526"/>
                    </a:lnTo>
                    <a:lnTo>
                      <a:pt x="8502" y="1267"/>
                    </a:lnTo>
                    <a:lnTo>
                      <a:pt x="9337" y="295"/>
                    </a:lnTo>
                    <a:lnTo>
                      <a:pt x="9360" y="269"/>
                    </a:lnTo>
                    <a:lnTo>
                      <a:pt x="9360" y="358"/>
                    </a:lnTo>
                    <a:lnTo>
                      <a:pt x="8505" y="1351"/>
                    </a:lnTo>
                    <a:lnTo>
                      <a:pt x="7748" y="595"/>
                    </a:lnTo>
                    <a:lnTo>
                      <a:pt x="7008" y="964"/>
                    </a:lnTo>
                    <a:lnTo>
                      <a:pt x="6208" y="1879"/>
                    </a:lnTo>
                    <a:lnTo>
                      <a:pt x="5420" y="1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93" name="Freeform 45"/>
              <p:cNvSpPr>
                <a:spLocks noEditPoints="1"/>
              </p:cNvSpPr>
              <p:nvPr/>
            </p:nvSpPr>
            <p:spPr bwMode="auto">
              <a:xfrm>
                <a:off x="-16" y="3818"/>
                <a:ext cx="15856" cy="3235"/>
              </a:xfrm>
              <a:custGeom>
                <a:avLst/>
                <a:gdLst/>
                <a:ahLst/>
                <a:cxnLst>
                  <a:cxn ang="0">
                    <a:pos x="8415" y="1847"/>
                  </a:cxn>
                  <a:cxn ang="0">
                    <a:pos x="8618" y="1804"/>
                  </a:cxn>
                  <a:cxn ang="0">
                    <a:pos x="6263" y="1737"/>
                  </a:cxn>
                  <a:cxn ang="0">
                    <a:pos x="6148" y="1694"/>
                  </a:cxn>
                  <a:cxn ang="0">
                    <a:pos x="0" y="1691"/>
                  </a:cxn>
                  <a:cxn ang="0">
                    <a:pos x="32" y="1677"/>
                  </a:cxn>
                  <a:cxn ang="0">
                    <a:pos x="8759" y="1651"/>
                  </a:cxn>
                  <a:cxn ang="0">
                    <a:pos x="162" y="1628"/>
                  </a:cxn>
                  <a:cxn ang="0">
                    <a:pos x="8834" y="1579"/>
                  </a:cxn>
                  <a:cxn ang="0">
                    <a:pos x="318" y="1553"/>
                  </a:cxn>
                  <a:cxn ang="0">
                    <a:pos x="8854" y="1550"/>
                  </a:cxn>
                  <a:cxn ang="0">
                    <a:pos x="350" y="1538"/>
                  </a:cxn>
                  <a:cxn ang="0">
                    <a:pos x="5963" y="1486"/>
                  </a:cxn>
                  <a:cxn ang="0">
                    <a:pos x="480" y="1489"/>
                  </a:cxn>
                  <a:cxn ang="0">
                    <a:pos x="7970" y="1458"/>
                  </a:cxn>
                  <a:cxn ang="0">
                    <a:pos x="4634" y="1423"/>
                  </a:cxn>
                  <a:cxn ang="0">
                    <a:pos x="4720" y="1420"/>
                  </a:cxn>
                  <a:cxn ang="0">
                    <a:pos x="6572" y="1411"/>
                  </a:cxn>
                  <a:cxn ang="0">
                    <a:pos x="8999" y="1403"/>
                  </a:cxn>
                  <a:cxn ang="0">
                    <a:pos x="734" y="1380"/>
                  </a:cxn>
                  <a:cxn ang="0">
                    <a:pos x="9074" y="1331"/>
                  </a:cxn>
                  <a:cxn ang="0">
                    <a:pos x="4856" y="1310"/>
                  </a:cxn>
                  <a:cxn ang="0">
                    <a:pos x="858" y="1319"/>
                  </a:cxn>
                  <a:cxn ang="0">
                    <a:pos x="9094" y="1302"/>
                  </a:cxn>
                  <a:cxn ang="0">
                    <a:pos x="4882" y="1290"/>
                  </a:cxn>
                  <a:cxn ang="0">
                    <a:pos x="4536" y="1241"/>
                  </a:cxn>
                  <a:cxn ang="0">
                    <a:pos x="7661" y="1244"/>
                  </a:cxn>
                  <a:cxn ang="0">
                    <a:pos x="5760" y="1250"/>
                  </a:cxn>
                  <a:cxn ang="0">
                    <a:pos x="6795" y="1192"/>
                  </a:cxn>
                  <a:cxn ang="0">
                    <a:pos x="5018" y="1180"/>
                  </a:cxn>
                  <a:cxn ang="0">
                    <a:pos x="5694" y="1169"/>
                  </a:cxn>
                  <a:cxn ang="0">
                    <a:pos x="7468" y="1169"/>
                  </a:cxn>
                  <a:cxn ang="0">
                    <a:pos x="1239" y="1155"/>
                  </a:cxn>
                  <a:cxn ang="0">
                    <a:pos x="4489" y="1146"/>
                  </a:cxn>
                  <a:cxn ang="0">
                    <a:pos x="7372" y="1129"/>
                  </a:cxn>
                  <a:cxn ang="0">
                    <a:pos x="7274" y="1091"/>
                  </a:cxn>
                  <a:cxn ang="0">
                    <a:pos x="5604" y="1065"/>
                  </a:cxn>
                  <a:cxn ang="0">
                    <a:pos x="7208" y="1071"/>
                  </a:cxn>
                  <a:cxn ang="0">
                    <a:pos x="6910" y="1065"/>
                  </a:cxn>
                  <a:cxn ang="0">
                    <a:pos x="1496" y="1051"/>
                  </a:cxn>
                  <a:cxn ang="0">
                    <a:pos x="7112" y="1028"/>
                  </a:cxn>
                  <a:cxn ang="0">
                    <a:pos x="6982" y="990"/>
                  </a:cxn>
                  <a:cxn ang="0">
                    <a:pos x="5261" y="987"/>
                  </a:cxn>
                  <a:cxn ang="0">
                    <a:pos x="1687" y="964"/>
                  </a:cxn>
                  <a:cxn ang="0">
                    <a:pos x="1751" y="935"/>
                  </a:cxn>
                  <a:cxn ang="0">
                    <a:pos x="5373" y="906"/>
                  </a:cxn>
                  <a:cxn ang="0">
                    <a:pos x="5425" y="857"/>
                  </a:cxn>
                  <a:cxn ang="0">
                    <a:pos x="4319" y="805"/>
                  </a:cxn>
                  <a:cxn ang="0">
                    <a:pos x="2135" y="776"/>
                  </a:cxn>
                  <a:cxn ang="0">
                    <a:pos x="2294" y="707"/>
                  </a:cxn>
                  <a:cxn ang="0">
                    <a:pos x="2418" y="647"/>
                  </a:cxn>
                  <a:cxn ang="0">
                    <a:pos x="2513" y="606"/>
                  </a:cxn>
                  <a:cxn ang="0">
                    <a:pos x="2577" y="577"/>
                  </a:cxn>
                  <a:cxn ang="0">
                    <a:pos x="4163" y="496"/>
                  </a:cxn>
                  <a:cxn ang="0">
                    <a:pos x="4146" y="465"/>
                  </a:cxn>
                  <a:cxn ang="0">
                    <a:pos x="4120" y="401"/>
                  </a:cxn>
                  <a:cxn ang="0">
                    <a:pos x="4073" y="309"/>
                  </a:cxn>
                  <a:cxn ang="0">
                    <a:pos x="3276" y="277"/>
                  </a:cxn>
                  <a:cxn ang="0">
                    <a:pos x="3340" y="248"/>
                  </a:cxn>
                  <a:cxn ang="0">
                    <a:pos x="3467" y="193"/>
                  </a:cxn>
                  <a:cxn ang="0">
                    <a:pos x="3597" y="144"/>
                  </a:cxn>
                  <a:cxn ang="0">
                    <a:pos x="3756" y="75"/>
                  </a:cxn>
                  <a:cxn ang="0">
                    <a:pos x="3917" y="6"/>
                  </a:cxn>
                </a:cxnLst>
                <a:rect l="0" t="0" r="r" b="b"/>
                <a:pathLst>
                  <a:path w="9360" h="1914">
                    <a:moveTo>
                      <a:pt x="8467" y="1890"/>
                    </a:moveTo>
                    <a:lnTo>
                      <a:pt x="8470" y="1888"/>
                    </a:lnTo>
                    <a:lnTo>
                      <a:pt x="8496" y="1911"/>
                    </a:lnTo>
                    <a:lnTo>
                      <a:pt x="8493" y="1914"/>
                    </a:lnTo>
                    <a:lnTo>
                      <a:pt x="8467" y="1890"/>
                    </a:lnTo>
                    <a:close/>
                    <a:moveTo>
                      <a:pt x="8516" y="1902"/>
                    </a:moveTo>
                    <a:lnTo>
                      <a:pt x="8542" y="1876"/>
                    </a:lnTo>
                    <a:lnTo>
                      <a:pt x="8545" y="1879"/>
                    </a:lnTo>
                    <a:lnTo>
                      <a:pt x="8522" y="1905"/>
                    </a:lnTo>
                    <a:lnTo>
                      <a:pt x="8516" y="1902"/>
                    </a:lnTo>
                    <a:close/>
                    <a:moveTo>
                      <a:pt x="8415" y="1847"/>
                    </a:moveTo>
                    <a:lnTo>
                      <a:pt x="8418" y="1841"/>
                    </a:lnTo>
                    <a:lnTo>
                      <a:pt x="8444" y="1864"/>
                    </a:lnTo>
                    <a:lnTo>
                      <a:pt x="8441" y="1867"/>
                    </a:lnTo>
                    <a:lnTo>
                      <a:pt x="8415" y="1847"/>
                    </a:lnTo>
                    <a:close/>
                    <a:moveTo>
                      <a:pt x="8566" y="1850"/>
                    </a:moveTo>
                    <a:lnTo>
                      <a:pt x="8589" y="1827"/>
                    </a:lnTo>
                    <a:lnTo>
                      <a:pt x="8594" y="1830"/>
                    </a:lnTo>
                    <a:lnTo>
                      <a:pt x="8571" y="1856"/>
                    </a:lnTo>
                    <a:lnTo>
                      <a:pt x="8566" y="1850"/>
                    </a:lnTo>
                    <a:close/>
                    <a:moveTo>
                      <a:pt x="8360" y="1801"/>
                    </a:moveTo>
                    <a:lnTo>
                      <a:pt x="8366" y="1798"/>
                    </a:lnTo>
                    <a:lnTo>
                      <a:pt x="8392" y="1818"/>
                    </a:lnTo>
                    <a:lnTo>
                      <a:pt x="8389" y="1824"/>
                    </a:lnTo>
                    <a:lnTo>
                      <a:pt x="8360" y="1801"/>
                    </a:lnTo>
                    <a:close/>
                    <a:moveTo>
                      <a:pt x="8615" y="1801"/>
                    </a:moveTo>
                    <a:lnTo>
                      <a:pt x="8638" y="1775"/>
                    </a:lnTo>
                    <a:lnTo>
                      <a:pt x="8641" y="1781"/>
                    </a:lnTo>
                    <a:lnTo>
                      <a:pt x="8618" y="1804"/>
                    </a:lnTo>
                    <a:lnTo>
                      <a:pt x="8615" y="1801"/>
                    </a:lnTo>
                    <a:close/>
                    <a:moveTo>
                      <a:pt x="8308" y="1755"/>
                    </a:moveTo>
                    <a:lnTo>
                      <a:pt x="8314" y="1752"/>
                    </a:lnTo>
                    <a:lnTo>
                      <a:pt x="8340" y="1775"/>
                    </a:lnTo>
                    <a:lnTo>
                      <a:pt x="8334" y="1778"/>
                    </a:lnTo>
                    <a:lnTo>
                      <a:pt x="8308" y="1755"/>
                    </a:lnTo>
                    <a:close/>
                    <a:moveTo>
                      <a:pt x="6188" y="1752"/>
                    </a:moveTo>
                    <a:lnTo>
                      <a:pt x="6191" y="1746"/>
                    </a:lnTo>
                    <a:lnTo>
                      <a:pt x="6214" y="1772"/>
                    </a:lnTo>
                    <a:lnTo>
                      <a:pt x="6211" y="1778"/>
                    </a:lnTo>
                    <a:lnTo>
                      <a:pt x="6188" y="1752"/>
                    </a:lnTo>
                    <a:close/>
                    <a:moveTo>
                      <a:pt x="6234" y="1761"/>
                    </a:moveTo>
                    <a:lnTo>
                      <a:pt x="6257" y="1735"/>
                    </a:lnTo>
                    <a:lnTo>
                      <a:pt x="6263" y="1737"/>
                    </a:lnTo>
                    <a:lnTo>
                      <a:pt x="6237" y="1763"/>
                    </a:lnTo>
                    <a:lnTo>
                      <a:pt x="6234" y="1761"/>
                    </a:lnTo>
                    <a:close/>
                    <a:moveTo>
                      <a:pt x="8661" y="1752"/>
                    </a:moveTo>
                    <a:lnTo>
                      <a:pt x="8687" y="1726"/>
                    </a:lnTo>
                    <a:lnTo>
                      <a:pt x="8690" y="1729"/>
                    </a:lnTo>
                    <a:lnTo>
                      <a:pt x="8667" y="1755"/>
                    </a:lnTo>
                    <a:lnTo>
                      <a:pt x="8661" y="1752"/>
                    </a:lnTo>
                    <a:close/>
                    <a:moveTo>
                      <a:pt x="8256" y="1712"/>
                    </a:moveTo>
                    <a:lnTo>
                      <a:pt x="8259" y="1706"/>
                    </a:lnTo>
                    <a:lnTo>
                      <a:pt x="8285" y="1729"/>
                    </a:lnTo>
                    <a:lnTo>
                      <a:pt x="8282" y="1735"/>
                    </a:lnTo>
                    <a:lnTo>
                      <a:pt x="8256" y="1712"/>
                    </a:lnTo>
                    <a:close/>
                    <a:moveTo>
                      <a:pt x="6142" y="1697"/>
                    </a:moveTo>
                    <a:lnTo>
                      <a:pt x="6148" y="1694"/>
                    </a:lnTo>
                    <a:lnTo>
                      <a:pt x="6171" y="1720"/>
                    </a:lnTo>
                    <a:lnTo>
                      <a:pt x="6165" y="1723"/>
                    </a:lnTo>
                    <a:lnTo>
                      <a:pt x="6142" y="1697"/>
                    </a:lnTo>
                    <a:close/>
                    <a:moveTo>
                      <a:pt x="6283" y="1709"/>
                    </a:moveTo>
                    <a:lnTo>
                      <a:pt x="6306" y="1686"/>
                    </a:lnTo>
                    <a:lnTo>
                      <a:pt x="6309" y="1688"/>
                    </a:lnTo>
                    <a:lnTo>
                      <a:pt x="6286" y="1714"/>
                    </a:lnTo>
                    <a:lnTo>
                      <a:pt x="6283" y="1709"/>
                    </a:lnTo>
                    <a:close/>
                    <a:moveTo>
                      <a:pt x="8710" y="1700"/>
                    </a:moveTo>
                    <a:lnTo>
                      <a:pt x="8733" y="1677"/>
                    </a:lnTo>
                    <a:lnTo>
                      <a:pt x="8739" y="1680"/>
                    </a:lnTo>
                    <a:lnTo>
                      <a:pt x="8713" y="1706"/>
                    </a:lnTo>
                    <a:lnTo>
                      <a:pt x="8710" y="1700"/>
                    </a:lnTo>
                    <a:close/>
                    <a:moveTo>
                      <a:pt x="0" y="1691"/>
                    </a:moveTo>
                    <a:lnTo>
                      <a:pt x="0" y="1691"/>
                    </a:lnTo>
                    <a:lnTo>
                      <a:pt x="0" y="1694"/>
                    </a:lnTo>
                    <a:lnTo>
                      <a:pt x="0" y="1697"/>
                    </a:lnTo>
                    <a:lnTo>
                      <a:pt x="0" y="1691"/>
                    </a:lnTo>
                    <a:close/>
                    <a:moveTo>
                      <a:pt x="8204" y="1665"/>
                    </a:moveTo>
                    <a:lnTo>
                      <a:pt x="8207" y="1662"/>
                    </a:lnTo>
                    <a:lnTo>
                      <a:pt x="8233" y="1683"/>
                    </a:lnTo>
                    <a:lnTo>
                      <a:pt x="8230" y="1688"/>
                    </a:lnTo>
                    <a:lnTo>
                      <a:pt x="8204" y="1665"/>
                    </a:lnTo>
                    <a:close/>
                    <a:moveTo>
                      <a:pt x="32" y="1677"/>
                    </a:moveTo>
                    <a:lnTo>
                      <a:pt x="64" y="1662"/>
                    </a:lnTo>
                    <a:lnTo>
                      <a:pt x="64" y="1668"/>
                    </a:lnTo>
                    <a:lnTo>
                      <a:pt x="32" y="1683"/>
                    </a:lnTo>
                    <a:lnTo>
                      <a:pt x="32" y="1677"/>
                    </a:lnTo>
                    <a:close/>
                    <a:moveTo>
                      <a:pt x="6098" y="1645"/>
                    </a:moveTo>
                    <a:lnTo>
                      <a:pt x="6101" y="1642"/>
                    </a:lnTo>
                    <a:lnTo>
                      <a:pt x="6124" y="1668"/>
                    </a:lnTo>
                    <a:lnTo>
                      <a:pt x="6122" y="1671"/>
                    </a:lnTo>
                    <a:lnTo>
                      <a:pt x="6098" y="1645"/>
                    </a:lnTo>
                    <a:close/>
                    <a:moveTo>
                      <a:pt x="6330" y="1660"/>
                    </a:moveTo>
                    <a:lnTo>
                      <a:pt x="6356" y="1634"/>
                    </a:lnTo>
                    <a:lnTo>
                      <a:pt x="6358" y="1639"/>
                    </a:lnTo>
                    <a:lnTo>
                      <a:pt x="6335" y="1662"/>
                    </a:lnTo>
                    <a:lnTo>
                      <a:pt x="6330" y="1660"/>
                    </a:lnTo>
                    <a:close/>
                    <a:moveTo>
                      <a:pt x="8759" y="1651"/>
                    </a:moveTo>
                    <a:lnTo>
                      <a:pt x="8782" y="1625"/>
                    </a:lnTo>
                    <a:lnTo>
                      <a:pt x="8785" y="1631"/>
                    </a:lnTo>
                    <a:lnTo>
                      <a:pt x="8762" y="1654"/>
                    </a:lnTo>
                    <a:lnTo>
                      <a:pt x="8759" y="1651"/>
                    </a:lnTo>
                    <a:close/>
                    <a:moveTo>
                      <a:pt x="95" y="1648"/>
                    </a:moveTo>
                    <a:lnTo>
                      <a:pt x="127" y="1636"/>
                    </a:lnTo>
                    <a:lnTo>
                      <a:pt x="130" y="1639"/>
                    </a:lnTo>
                    <a:lnTo>
                      <a:pt x="95" y="1654"/>
                    </a:lnTo>
                    <a:lnTo>
                      <a:pt x="95" y="1648"/>
                    </a:lnTo>
                    <a:close/>
                    <a:moveTo>
                      <a:pt x="8152" y="1622"/>
                    </a:moveTo>
                    <a:lnTo>
                      <a:pt x="8155" y="1616"/>
                    </a:lnTo>
                    <a:lnTo>
                      <a:pt x="8181" y="1639"/>
                    </a:lnTo>
                    <a:lnTo>
                      <a:pt x="8178" y="1642"/>
                    </a:lnTo>
                    <a:lnTo>
                      <a:pt x="8152" y="1622"/>
                    </a:lnTo>
                    <a:close/>
                    <a:moveTo>
                      <a:pt x="159" y="1622"/>
                    </a:moveTo>
                    <a:lnTo>
                      <a:pt x="191" y="1608"/>
                    </a:lnTo>
                    <a:lnTo>
                      <a:pt x="194" y="1613"/>
                    </a:lnTo>
                    <a:lnTo>
                      <a:pt x="162" y="1628"/>
                    </a:lnTo>
                    <a:lnTo>
                      <a:pt x="159" y="1622"/>
                    </a:lnTo>
                    <a:close/>
                    <a:moveTo>
                      <a:pt x="6052" y="1593"/>
                    </a:moveTo>
                    <a:lnTo>
                      <a:pt x="6058" y="1587"/>
                    </a:lnTo>
                    <a:lnTo>
                      <a:pt x="6081" y="1616"/>
                    </a:lnTo>
                    <a:lnTo>
                      <a:pt x="6075" y="1619"/>
                    </a:lnTo>
                    <a:lnTo>
                      <a:pt x="6052" y="1593"/>
                    </a:lnTo>
                    <a:close/>
                    <a:moveTo>
                      <a:pt x="6379" y="1610"/>
                    </a:moveTo>
                    <a:lnTo>
                      <a:pt x="6402" y="1585"/>
                    </a:lnTo>
                    <a:lnTo>
                      <a:pt x="6408" y="1590"/>
                    </a:lnTo>
                    <a:lnTo>
                      <a:pt x="6382" y="1613"/>
                    </a:lnTo>
                    <a:lnTo>
                      <a:pt x="6379" y="1610"/>
                    </a:lnTo>
                    <a:close/>
                    <a:moveTo>
                      <a:pt x="8805" y="1602"/>
                    </a:moveTo>
                    <a:lnTo>
                      <a:pt x="8828" y="1576"/>
                    </a:lnTo>
                    <a:lnTo>
                      <a:pt x="8834" y="1579"/>
                    </a:lnTo>
                    <a:lnTo>
                      <a:pt x="8811" y="1605"/>
                    </a:lnTo>
                    <a:lnTo>
                      <a:pt x="8805" y="1602"/>
                    </a:lnTo>
                    <a:close/>
                    <a:moveTo>
                      <a:pt x="222" y="1593"/>
                    </a:moveTo>
                    <a:lnTo>
                      <a:pt x="254" y="1582"/>
                    </a:lnTo>
                    <a:lnTo>
                      <a:pt x="257" y="1585"/>
                    </a:lnTo>
                    <a:lnTo>
                      <a:pt x="225" y="1599"/>
                    </a:lnTo>
                    <a:lnTo>
                      <a:pt x="222" y="1593"/>
                    </a:lnTo>
                    <a:close/>
                    <a:moveTo>
                      <a:pt x="8098" y="1576"/>
                    </a:moveTo>
                    <a:lnTo>
                      <a:pt x="8103" y="1570"/>
                    </a:lnTo>
                    <a:lnTo>
                      <a:pt x="8129" y="1593"/>
                    </a:lnTo>
                    <a:lnTo>
                      <a:pt x="8124" y="1599"/>
                    </a:lnTo>
                    <a:lnTo>
                      <a:pt x="8098" y="1576"/>
                    </a:lnTo>
                    <a:close/>
                    <a:moveTo>
                      <a:pt x="286" y="1567"/>
                    </a:moveTo>
                    <a:lnTo>
                      <a:pt x="318" y="1553"/>
                    </a:lnTo>
                    <a:lnTo>
                      <a:pt x="321" y="1559"/>
                    </a:lnTo>
                    <a:lnTo>
                      <a:pt x="289" y="1573"/>
                    </a:lnTo>
                    <a:lnTo>
                      <a:pt x="286" y="1567"/>
                    </a:lnTo>
                    <a:close/>
                    <a:moveTo>
                      <a:pt x="6009" y="1538"/>
                    </a:moveTo>
                    <a:lnTo>
                      <a:pt x="6012" y="1535"/>
                    </a:lnTo>
                    <a:lnTo>
                      <a:pt x="6035" y="1561"/>
                    </a:lnTo>
                    <a:lnTo>
                      <a:pt x="6029" y="1567"/>
                    </a:lnTo>
                    <a:lnTo>
                      <a:pt x="6009" y="1538"/>
                    </a:lnTo>
                    <a:close/>
                    <a:moveTo>
                      <a:pt x="6428" y="1561"/>
                    </a:moveTo>
                    <a:lnTo>
                      <a:pt x="6451" y="1535"/>
                    </a:lnTo>
                    <a:lnTo>
                      <a:pt x="6457" y="1538"/>
                    </a:lnTo>
                    <a:lnTo>
                      <a:pt x="6431" y="1564"/>
                    </a:lnTo>
                    <a:lnTo>
                      <a:pt x="6428" y="1561"/>
                    </a:lnTo>
                    <a:close/>
                    <a:moveTo>
                      <a:pt x="8854" y="1550"/>
                    </a:moveTo>
                    <a:lnTo>
                      <a:pt x="8878" y="1527"/>
                    </a:lnTo>
                    <a:lnTo>
                      <a:pt x="8883" y="1530"/>
                    </a:lnTo>
                    <a:lnTo>
                      <a:pt x="8857" y="1556"/>
                    </a:lnTo>
                    <a:lnTo>
                      <a:pt x="8854" y="1550"/>
                    </a:lnTo>
                    <a:close/>
                    <a:moveTo>
                      <a:pt x="8046" y="1530"/>
                    </a:moveTo>
                    <a:lnTo>
                      <a:pt x="8048" y="1527"/>
                    </a:lnTo>
                    <a:lnTo>
                      <a:pt x="8077" y="1550"/>
                    </a:lnTo>
                    <a:lnTo>
                      <a:pt x="8072" y="1553"/>
                    </a:lnTo>
                    <a:lnTo>
                      <a:pt x="8046" y="1530"/>
                    </a:lnTo>
                    <a:close/>
                    <a:moveTo>
                      <a:pt x="350" y="1538"/>
                    </a:moveTo>
                    <a:lnTo>
                      <a:pt x="381" y="1527"/>
                    </a:lnTo>
                    <a:lnTo>
                      <a:pt x="384" y="1530"/>
                    </a:lnTo>
                    <a:lnTo>
                      <a:pt x="352" y="1544"/>
                    </a:lnTo>
                    <a:lnTo>
                      <a:pt x="350" y="1538"/>
                    </a:lnTo>
                    <a:close/>
                    <a:moveTo>
                      <a:pt x="413" y="1512"/>
                    </a:moveTo>
                    <a:lnTo>
                      <a:pt x="445" y="1498"/>
                    </a:lnTo>
                    <a:lnTo>
                      <a:pt x="448" y="1504"/>
                    </a:lnTo>
                    <a:lnTo>
                      <a:pt x="416" y="1518"/>
                    </a:lnTo>
                    <a:lnTo>
                      <a:pt x="413" y="1512"/>
                    </a:lnTo>
                    <a:close/>
                    <a:moveTo>
                      <a:pt x="6477" y="1509"/>
                    </a:moveTo>
                    <a:lnTo>
                      <a:pt x="6500" y="1486"/>
                    </a:lnTo>
                    <a:lnTo>
                      <a:pt x="6503" y="1489"/>
                    </a:lnTo>
                    <a:lnTo>
                      <a:pt x="6480" y="1515"/>
                    </a:lnTo>
                    <a:lnTo>
                      <a:pt x="6477" y="1509"/>
                    </a:lnTo>
                    <a:close/>
                    <a:moveTo>
                      <a:pt x="5963" y="1486"/>
                    </a:moveTo>
                    <a:lnTo>
                      <a:pt x="5968" y="1484"/>
                    </a:lnTo>
                    <a:lnTo>
                      <a:pt x="5989" y="1509"/>
                    </a:lnTo>
                    <a:lnTo>
                      <a:pt x="5986" y="1512"/>
                    </a:lnTo>
                    <a:lnTo>
                      <a:pt x="5963" y="1486"/>
                    </a:lnTo>
                    <a:close/>
                    <a:moveTo>
                      <a:pt x="7994" y="1486"/>
                    </a:moveTo>
                    <a:lnTo>
                      <a:pt x="7996" y="1481"/>
                    </a:lnTo>
                    <a:lnTo>
                      <a:pt x="8022" y="1504"/>
                    </a:lnTo>
                    <a:lnTo>
                      <a:pt x="8020" y="1507"/>
                    </a:lnTo>
                    <a:lnTo>
                      <a:pt x="7994" y="1486"/>
                    </a:lnTo>
                    <a:close/>
                    <a:moveTo>
                      <a:pt x="8901" y="1501"/>
                    </a:moveTo>
                    <a:lnTo>
                      <a:pt x="8927" y="1475"/>
                    </a:lnTo>
                    <a:lnTo>
                      <a:pt x="8930" y="1481"/>
                    </a:lnTo>
                    <a:lnTo>
                      <a:pt x="8906" y="1507"/>
                    </a:lnTo>
                    <a:lnTo>
                      <a:pt x="8901" y="1501"/>
                    </a:lnTo>
                    <a:close/>
                    <a:moveTo>
                      <a:pt x="477" y="1484"/>
                    </a:moveTo>
                    <a:lnTo>
                      <a:pt x="508" y="1472"/>
                    </a:lnTo>
                    <a:lnTo>
                      <a:pt x="511" y="1475"/>
                    </a:lnTo>
                    <a:lnTo>
                      <a:pt x="480" y="1489"/>
                    </a:lnTo>
                    <a:lnTo>
                      <a:pt x="477" y="1484"/>
                    </a:lnTo>
                    <a:close/>
                    <a:moveTo>
                      <a:pt x="4666" y="1463"/>
                    </a:moveTo>
                    <a:lnTo>
                      <a:pt x="4692" y="1440"/>
                    </a:lnTo>
                    <a:lnTo>
                      <a:pt x="4697" y="1446"/>
                    </a:lnTo>
                    <a:lnTo>
                      <a:pt x="4668" y="1466"/>
                    </a:lnTo>
                    <a:lnTo>
                      <a:pt x="4666" y="1463"/>
                    </a:lnTo>
                    <a:close/>
                    <a:moveTo>
                      <a:pt x="6523" y="1460"/>
                    </a:moveTo>
                    <a:lnTo>
                      <a:pt x="6549" y="1437"/>
                    </a:lnTo>
                    <a:lnTo>
                      <a:pt x="6552" y="1440"/>
                    </a:lnTo>
                    <a:lnTo>
                      <a:pt x="6529" y="1466"/>
                    </a:lnTo>
                    <a:lnTo>
                      <a:pt x="6523" y="1460"/>
                    </a:lnTo>
                    <a:close/>
                    <a:moveTo>
                      <a:pt x="7942" y="1440"/>
                    </a:moveTo>
                    <a:lnTo>
                      <a:pt x="7944" y="1437"/>
                    </a:lnTo>
                    <a:lnTo>
                      <a:pt x="7970" y="1458"/>
                    </a:lnTo>
                    <a:lnTo>
                      <a:pt x="7968" y="1463"/>
                    </a:lnTo>
                    <a:lnTo>
                      <a:pt x="7942" y="1440"/>
                    </a:lnTo>
                    <a:close/>
                    <a:moveTo>
                      <a:pt x="540" y="1458"/>
                    </a:moveTo>
                    <a:lnTo>
                      <a:pt x="572" y="1443"/>
                    </a:lnTo>
                    <a:lnTo>
                      <a:pt x="575" y="1449"/>
                    </a:lnTo>
                    <a:lnTo>
                      <a:pt x="543" y="1463"/>
                    </a:lnTo>
                    <a:lnTo>
                      <a:pt x="540" y="1458"/>
                    </a:lnTo>
                    <a:close/>
                    <a:moveTo>
                      <a:pt x="5919" y="1434"/>
                    </a:moveTo>
                    <a:lnTo>
                      <a:pt x="5922" y="1432"/>
                    </a:lnTo>
                    <a:lnTo>
                      <a:pt x="5945" y="1458"/>
                    </a:lnTo>
                    <a:lnTo>
                      <a:pt x="5940" y="1460"/>
                    </a:lnTo>
                    <a:lnTo>
                      <a:pt x="5919" y="1434"/>
                    </a:lnTo>
                    <a:close/>
                    <a:moveTo>
                      <a:pt x="4628" y="1426"/>
                    </a:moveTo>
                    <a:lnTo>
                      <a:pt x="4634" y="1423"/>
                    </a:lnTo>
                    <a:lnTo>
                      <a:pt x="4651" y="1455"/>
                    </a:lnTo>
                    <a:lnTo>
                      <a:pt x="4645" y="1458"/>
                    </a:lnTo>
                    <a:lnTo>
                      <a:pt x="4628" y="1426"/>
                    </a:lnTo>
                    <a:close/>
                    <a:moveTo>
                      <a:pt x="8950" y="1452"/>
                    </a:moveTo>
                    <a:lnTo>
                      <a:pt x="8973" y="1426"/>
                    </a:lnTo>
                    <a:lnTo>
                      <a:pt x="8979" y="1432"/>
                    </a:lnTo>
                    <a:lnTo>
                      <a:pt x="8953" y="1455"/>
                    </a:lnTo>
                    <a:lnTo>
                      <a:pt x="8950" y="1452"/>
                    </a:lnTo>
                    <a:close/>
                    <a:moveTo>
                      <a:pt x="604" y="1429"/>
                    </a:moveTo>
                    <a:lnTo>
                      <a:pt x="636" y="1417"/>
                    </a:lnTo>
                    <a:lnTo>
                      <a:pt x="638" y="1420"/>
                    </a:lnTo>
                    <a:lnTo>
                      <a:pt x="607" y="1434"/>
                    </a:lnTo>
                    <a:lnTo>
                      <a:pt x="604" y="1429"/>
                    </a:lnTo>
                    <a:close/>
                    <a:moveTo>
                      <a:pt x="4720" y="1420"/>
                    </a:moveTo>
                    <a:lnTo>
                      <a:pt x="4746" y="1397"/>
                    </a:lnTo>
                    <a:lnTo>
                      <a:pt x="4749" y="1403"/>
                    </a:lnTo>
                    <a:lnTo>
                      <a:pt x="4723" y="1423"/>
                    </a:lnTo>
                    <a:lnTo>
                      <a:pt x="4720" y="1420"/>
                    </a:lnTo>
                    <a:close/>
                    <a:moveTo>
                      <a:pt x="7887" y="1394"/>
                    </a:moveTo>
                    <a:lnTo>
                      <a:pt x="7892" y="1391"/>
                    </a:lnTo>
                    <a:lnTo>
                      <a:pt x="7918" y="1414"/>
                    </a:lnTo>
                    <a:lnTo>
                      <a:pt x="7916" y="1417"/>
                    </a:lnTo>
                    <a:lnTo>
                      <a:pt x="7887" y="1394"/>
                    </a:lnTo>
                    <a:close/>
                    <a:moveTo>
                      <a:pt x="6572" y="1411"/>
                    </a:moveTo>
                    <a:lnTo>
                      <a:pt x="6595" y="1385"/>
                    </a:lnTo>
                    <a:lnTo>
                      <a:pt x="6601" y="1391"/>
                    </a:lnTo>
                    <a:lnTo>
                      <a:pt x="6575" y="1414"/>
                    </a:lnTo>
                    <a:lnTo>
                      <a:pt x="6572" y="1411"/>
                    </a:lnTo>
                    <a:close/>
                    <a:moveTo>
                      <a:pt x="5873" y="1382"/>
                    </a:moveTo>
                    <a:lnTo>
                      <a:pt x="5879" y="1377"/>
                    </a:lnTo>
                    <a:lnTo>
                      <a:pt x="5899" y="1403"/>
                    </a:lnTo>
                    <a:lnTo>
                      <a:pt x="5896" y="1408"/>
                    </a:lnTo>
                    <a:lnTo>
                      <a:pt x="5873" y="1382"/>
                    </a:lnTo>
                    <a:close/>
                    <a:moveTo>
                      <a:pt x="667" y="1403"/>
                    </a:moveTo>
                    <a:lnTo>
                      <a:pt x="699" y="1388"/>
                    </a:lnTo>
                    <a:lnTo>
                      <a:pt x="702" y="1394"/>
                    </a:lnTo>
                    <a:lnTo>
                      <a:pt x="670" y="1408"/>
                    </a:lnTo>
                    <a:lnTo>
                      <a:pt x="667" y="1403"/>
                    </a:lnTo>
                    <a:close/>
                    <a:moveTo>
                      <a:pt x="8999" y="1403"/>
                    </a:moveTo>
                    <a:lnTo>
                      <a:pt x="9022" y="1377"/>
                    </a:lnTo>
                    <a:lnTo>
                      <a:pt x="9025" y="1380"/>
                    </a:lnTo>
                    <a:lnTo>
                      <a:pt x="9002" y="1406"/>
                    </a:lnTo>
                    <a:lnTo>
                      <a:pt x="8999" y="1403"/>
                    </a:lnTo>
                    <a:close/>
                    <a:moveTo>
                      <a:pt x="4599" y="1362"/>
                    </a:moveTo>
                    <a:lnTo>
                      <a:pt x="4602" y="1362"/>
                    </a:lnTo>
                    <a:lnTo>
                      <a:pt x="4619" y="1391"/>
                    </a:lnTo>
                    <a:lnTo>
                      <a:pt x="4614" y="1394"/>
                    </a:lnTo>
                    <a:lnTo>
                      <a:pt x="4599" y="1362"/>
                    </a:lnTo>
                    <a:close/>
                    <a:moveTo>
                      <a:pt x="4775" y="1377"/>
                    </a:moveTo>
                    <a:lnTo>
                      <a:pt x="4801" y="1354"/>
                    </a:lnTo>
                    <a:lnTo>
                      <a:pt x="4804" y="1359"/>
                    </a:lnTo>
                    <a:lnTo>
                      <a:pt x="4778" y="1380"/>
                    </a:lnTo>
                    <a:lnTo>
                      <a:pt x="4775" y="1377"/>
                    </a:lnTo>
                    <a:close/>
                    <a:moveTo>
                      <a:pt x="731" y="1374"/>
                    </a:moveTo>
                    <a:lnTo>
                      <a:pt x="763" y="1359"/>
                    </a:lnTo>
                    <a:lnTo>
                      <a:pt x="766" y="1365"/>
                    </a:lnTo>
                    <a:lnTo>
                      <a:pt x="734" y="1380"/>
                    </a:lnTo>
                    <a:lnTo>
                      <a:pt x="731" y="1374"/>
                    </a:lnTo>
                    <a:close/>
                    <a:moveTo>
                      <a:pt x="7835" y="1351"/>
                    </a:moveTo>
                    <a:lnTo>
                      <a:pt x="7840" y="1345"/>
                    </a:lnTo>
                    <a:lnTo>
                      <a:pt x="7866" y="1368"/>
                    </a:lnTo>
                    <a:lnTo>
                      <a:pt x="7861" y="1374"/>
                    </a:lnTo>
                    <a:lnTo>
                      <a:pt x="7835" y="1351"/>
                    </a:lnTo>
                    <a:close/>
                    <a:moveTo>
                      <a:pt x="6621" y="1362"/>
                    </a:moveTo>
                    <a:lnTo>
                      <a:pt x="6644" y="1336"/>
                    </a:lnTo>
                    <a:lnTo>
                      <a:pt x="6647" y="1342"/>
                    </a:lnTo>
                    <a:lnTo>
                      <a:pt x="6624" y="1365"/>
                    </a:lnTo>
                    <a:lnTo>
                      <a:pt x="6621" y="1362"/>
                    </a:lnTo>
                    <a:close/>
                    <a:moveTo>
                      <a:pt x="9045" y="1351"/>
                    </a:moveTo>
                    <a:lnTo>
                      <a:pt x="9071" y="1328"/>
                    </a:lnTo>
                    <a:lnTo>
                      <a:pt x="9074" y="1331"/>
                    </a:lnTo>
                    <a:lnTo>
                      <a:pt x="9051" y="1357"/>
                    </a:lnTo>
                    <a:lnTo>
                      <a:pt x="9045" y="1351"/>
                    </a:lnTo>
                    <a:close/>
                    <a:moveTo>
                      <a:pt x="5830" y="1328"/>
                    </a:moveTo>
                    <a:lnTo>
                      <a:pt x="5833" y="1325"/>
                    </a:lnTo>
                    <a:lnTo>
                      <a:pt x="5856" y="1351"/>
                    </a:lnTo>
                    <a:lnTo>
                      <a:pt x="5850" y="1354"/>
                    </a:lnTo>
                    <a:lnTo>
                      <a:pt x="5830" y="1328"/>
                    </a:lnTo>
                    <a:close/>
                    <a:moveTo>
                      <a:pt x="794" y="1348"/>
                    </a:moveTo>
                    <a:lnTo>
                      <a:pt x="826" y="1333"/>
                    </a:lnTo>
                    <a:lnTo>
                      <a:pt x="829" y="1339"/>
                    </a:lnTo>
                    <a:lnTo>
                      <a:pt x="797" y="1354"/>
                    </a:lnTo>
                    <a:lnTo>
                      <a:pt x="794" y="1348"/>
                    </a:lnTo>
                    <a:close/>
                    <a:moveTo>
                      <a:pt x="4827" y="1333"/>
                    </a:moveTo>
                    <a:lnTo>
                      <a:pt x="4856" y="1310"/>
                    </a:lnTo>
                    <a:lnTo>
                      <a:pt x="4859" y="1316"/>
                    </a:lnTo>
                    <a:lnTo>
                      <a:pt x="4833" y="1336"/>
                    </a:lnTo>
                    <a:lnTo>
                      <a:pt x="4827" y="1333"/>
                    </a:lnTo>
                    <a:close/>
                    <a:moveTo>
                      <a:pt x="4567" y="1302"/>
                    </a:moveTo>
                    <a:lnTo>
                      <a:pt x="4573" y="1299"/>
                    </a:lnTo>
                    <a:lnTo>
                      <a:pt x="4588" y="1331"/>
                    </a:lnTo>
                    <a:lnTo>
                      <a:pt x="4582" y="1333"/>
                    </a:lnTo>
                    <a:lnTo>
                      <a:pt x="4567" y="1302"/>
                    </a:lnTo>
                    <a:close/>
                    <a:moveTo>
                      <a:pt x="7783" y="1305"/>
                    </a:moveTo>
                    <a:lnTo>
                      <a:pt x="7786" y="1302"/>
                    </a:lnTo>
                    <a:lnTo>
                      <a:pt x="7812" y="1322"/>
                    </a:lnTo>
                    <a:lnTo>
                      <a:pt x="7809" y="1328"/>
                    </a:lnTo>
                    <a:lnTo>
                      <a:pt x="7783" y="1305"/>
                    </a:lnTo>
                    <a:close/>
                    <a:moveTo>
                      <a:pt x="858" y="1319"/>
                    </a:moveTo>
                    <a:lnTo>
                      <a:pt x="890" y="1305"/>
                    </a:lnTo>
                    <a:lnTo>
                      <a:pt x="893" y="1310"/>
                    </a:lnTo>
                    <a:lnTo>
                      <a:pt x="861" y="1325"/>
                    </a:lnTo>
                    <a:lnTo>
                      <a:pt x="858" y="1319"/>
                    </a:lnTo>
                    <a:close/>
                    <a:moveTo>
                      <a:pt x="6668" y="1313"/>
                    </a:moveTo>
                    <a:lnTo>
                      <a:pt x="6694" y="1287"/>
                    </a:lnTo>
                    <a:lnTo>
                      <a:pt x="6696" y="1290"/>
                    </a:lnTo>
                    <a:lnTo>
                      <a:pt x="6673" y="1316"/>
                    </a:lnTo>
                    <a:lnTo>
                      <a:pt x="6668" y="1313"/>
                    </a:lnTo>
                    <a:close/>
                    <a:moveTo>
                      <a:pt x="9094" y="1302"/>
                    </a:moveTo>
                    <a:lnTo>
                      <a:pt x="9117" y="1276"/>
                    </a:lnTo>
                    <a:lnTo>
                      <a:pt x="9123" y="1281"/>
                    </a:lnTo>
                    <a:lnTo>
                      <a:pt x="9097" y="1305"/>
                    </a:lnTo>
                    <a:lnTo>
                      <a:pt x="9094" y="1302"/>
                    </a:lnTo>
                    <a:close/>
                    <a:moveTo>
                      <a:pt x="5784" y="1276"/>
                    </a:moveTo>
                    <a:lnTo>
                      <a:pt x="5789" y="1273"/>
                    </a:lnTo>
                    <a:lnTo>
                      <a:pt x="5810" y="1299"/>
                    </a:lnTo>
                    <a:lnTo>
                      <a:pt x="5807" y="1302"/>
                    </a:lnTo>
                    <a:lnTo>
                      <a:pt x="5784" y="1276"/>
                    </a:lnTo>
                    <a:close/>
                    <a:moveTo>
                      <a:pt x="922" y="1293"/>
                    </a:moveTo>
                    <a:lnTo>
                      <a:pt x="953" y="1279"/>
                    </a:lnTo>
                    <a:lnTo>
                      <a:pt x="956" y="1284"/>
                    </a:lnTo>
                    <a:lnTo>
                      <a:pt x="924" y="1299"/>
                    </a:lnTo>
                    <a:lnTo>
                      <a:pt x="922" y="1293"/>
                    </a:lnTo>
                    <a:close/>
                    <a:moveTo>
                      <a:pt x="4882" y="1290"/>
                    </a:moveTo>
                    <a:lnTo>
                      <a:pt x="4911" y="1267"/>
                    </a:lnTo>
                    <a:lnTo>
                      <a:pt x="4914" y="1273"/>
                    </a:lnTo>
                    <a:lnTo>
                      <a:pt x="4885" y="1293"/>
                    </a:lnTo>
                    <a:lnTo>
                      <a:pt x="4882" y="1290"/>
                    </a:lnTo>
                    <a:close/>
                    <a:moveTo>
                      <a:pt x="7751" y="1279"/>
                    </a:moveTo>
                    <a:lnTo>
                      <a:pt x="7725" y="1270"/>
                    </a:lnTo>
                    <a:lnTo>
                      <a:pt x="7728" y="1264"/>
                    </a:lnTo>
                    <a:lnTo>
                      <a:pt x="7757" y="1273"/>
                    </a:lnTo>
                    <a:lnTo>
                      <a:pt x="7757" y="1276"/>
                    </a:lnTo>
                    <a:lnTo>
                      <a:pt x="7760" y="1279"/>
                    </a:lnTo>
                    <a:lnTo>
                      <a:pt x="7757" y="1281"/>
                    </a:lnTo>
                    <a:lnTo>
                      <a:pt x="7751" y="1279"/>
                    </a:lnTo>
                    <a:close/>
                    <a:moveTo>
                      <a:pt x="4536" y="1241"/>
                    </a:moveTo>
                    <a:lnTo>
                      <a:pt x="4541" y="1238"/>
                    </a:lnTo>
                    <a:lnTo>
                      <a:pt x="4556" y="1267"/>
                    </a:lnTo>
                    <a:lnTo>
                      <a:pt x="4553" y="1270"/>
                    </a:lnTo>
                    <a:lnTo>
                      <a:pt x="4536" y="1241"/>
                    </a:lnTo>
                    <a:close/>
                    <a:moveTo>
                      <a:pt x="985" y="1264"/>
                    </a:moveTo>
                    <a:lnTo>
                      <a:pt x="1017" y="1250"/>
                    </a:lnTo>
                    <a:lnTo>
                      <a:pt x="1020" y="1256"/>
                    </a:lnTo>
                    <a:lnTo>
                      <a:pt x="988" y="1270"/>
                    </a:lnTo>
                    <a:lnTo>
                      <a:pt x="985" y="1264"/>
                    </a:lnTo>
                    <a:close/>
                    <a:moveTo>
                      <a:pt x="6717" y="1261"/>
                    </a:moveTo>
                    <a:lnTo>
                      <a:pt x="6740" y="1238"/>
                    </a:lnTo>
                    <a:lnTo>
                      <a:pt x="6746" y="1241"/>
                    </a:lnTo>
                    <a:lnTo>
                      <a:pt x="6722" y="1267"/>
                    </a:lnTo>
                    <a:lnTo>
                      <a:pt x="6717" y="1261"/>
                    </a:lnTo>
                    <a:close/>
                    <a:moveTo>
                      <a:pt x="7661" y="1244"/>
                    </a:moveTo>
                    <a:lnTo>
                      <a:pt x="7664" y="1238"/>
                    </a:lnTo>
                    <a:lnTo>
                      <a:pt x="7696" y="1250"/>
                    </a:lnTo>
                    <a:lnTo>
                      <a:pt x="7693" y="1256"/>
                    </a:lnTo>
                    <a:lnTo>
                      <a:pt x="7661" y="1244"/>
                    </a:lnTo>
                    <a:close/>
                    <a:moveTo>
                      <a:pt x="9140" y="1253"/>
                    </a:moveTo>
                    <a:lnTo>
                      <a:pt x="9166" y="1227"/>
                    </a:lnTo>
                    <a:lnTo>
                      <a:pt x="9169" y="1230"/>
                    </a:lnTo>
                    <a:lnTo>
                      <a:pt x="9146" y="1256"/>
                    </a:lnTo>
                    <a:lnTo>
                      <a:pt x="9140" y="1253"/>
                    </a:lnTo>
                    <a:close/>
                    <a:moveTo>
                      <a:pt x="4937" y="1247"/>
                    </a:moveTo>
                    <a:lnTo>
                      <a:pt x="4963" y="1224"/>
                    </a:lnTo>
                    <a:lnTo>
                      <a:pt x="4969" y="1230"/>
                    </a:lnTo>
                    <a:lnTo>
                      <a:pt x="4940" y="1253"/>
                    </a:lnTo>
                    <a:lnTo>
                      <a:pt x="4937" y="1247"/>
                    </a:lnTo>
                    <a:close/>
                    <a:moveTo>
                      <a:pt x="5740" y="1224"/>
                    </a:moveTo>
                    <a:lnTo>
                      <a:pt x="5743" y="1218"/>
                    </a:lnTo>
                    <a:lnTo>
                      <a:pt x="5766" y="1247"/>
                    </a:lnTo>
                    <a:lnTo>
                      <a:pt x="5760" y="1250"/>
                    </a:lnTo>
                    <a:lnTo>
                      <a:pt x="5740" y="1224"/>
                    </a:lnTo>
                    <a:close/>
                    <a:moveTo>
                      <a:pt x="1049" y="1238"/>
                    </a:moveTo>
                    <a:lnTo>
                      <a:pt x="1080" y="1224"/>
                    </a:lnTo>
                    <a:lnTo>
                      <a:pt x="1083" y="1230"/>
                    </a:lnTo>
                    <a:lnTo>
                      <a:pt x="1052" y="1241"/>
                    </a:lnTo>
                    <a:lnTo>
                      <a:pt x="1049" y="1238"/>
                    </a:lnTo>
                    <a:close/>
                    <a:moveTo>
                      <a:pt x="7598" y="1218"/>
                    </a:moveTo>
                    <a:lnTo>
                      <a:pt x="7598" y="1215"/>
                    </a:lnTo>
                    <a:lnTo>
                      <a:pt x="7630" y="1227"/>
                    </a:lnTo>
                    <a:lnTo>
                      <a:pt x="7630" y="1232"/>
                    </a:lnTo>
                    <a:lnTo>
                      <a:pt x="7598" y="1218"/>
                    </a:lnTo>
                    <a:close/>
                    <a:moveTo>
                      <a:pt x="6766" y="1212"/>
                    </a:moveTo>
                    <a:lnTo>
                      <a:pt x="6789" y="1189"/>
                    </a:lnTo>
                    <a:lnTo>
                      <a:pt x="6795" y="1192"/>
                    </a:lnTo>
                    <a:lnTo>
                      <a:pt x="6769" y="1218"/>
                    </a:lnTo>
                    <a:lnTo>
                      <a:pt x="6766" y="1212"/>
                    </a:lnTo>
                    <a:close/>
                    <a:moveTo>
                      <a:pt x="1112" y="1209"/>
                    </a:moveTo>
                    <a:lnTo>
                      <a:pt x="1144" y="1195"/>
                    </a:lnTo>
                    <a:lnTo>
                      <a:pt x="1147" y="1201"/>
                    </a:lnTo>
                    <a:lnTo>
                      <a:pt x="1115" y="1215"/>
                    </a:lnTo>
                    <a:lnTo>
                      <a:pt x="1112" y="1209"/>
                    </a:lnTo>
                    <a:close/>
                    <a:moveTo>
                      <a:pt x="4504" y="1178"/>
                    </a:moveTo>
                    <a:lnTo>
                      <a:pt x="4510" y="1175"/>
                    </a:lnTo>
                    <a:lnTo>
                      <a:pt x="4527" y="1206"/>
                    </a:lnTo>
                    <a:lnTo>
                      <a:pt x="4521" y="1209"/>
                    </a:lnTo>
                    <a:lnTo>
                      <a:pt x="4504" y="1178"/>
                    </a:lnTo>
                    <a:close/>
                    <a:moveTo>
                      <a:pt x="4992" y="1204"/>
                    </a:moveTo>
                    <a:lnTo>
                      <a:pt x="5018" y="1180"/>
                    </a:lnTo>
                    <a:lnTo>
                      <a:pt x="5021" y="1186"/>
                    </a:lnTo>
                    <a:lnTo>
                      <a:pt x="4995" y="1209"/>
                    </a:lnTo>
                    <a:lnTo>
                      <a:pt x="4992" y="1204"/>
                    </a:lnTo>
                    <a:close/>
                    <a:moveTo>
                      <a:pt x="7531" y="1195"/>
                    </a:moveTo>
                    <a:lnTo>
                      <a:pt x="7534" y="1189"/>
                    </a:lnTo>
                    <a:lnTo>
                      <a:pt x="7566" y="1201"/>
                    </a:lnTo>
                    <a:lnTo>
                      <a:pt x="7563" y="1206"/>
                    </a:lnTo>
                    <a:lnTo>
                      <a:pt x="7531" y="1195"/>
                    </a:lnTo>
                    <a:close/>
                    <a:moveTo>
                      <a:pt x="9190" y="1201"/>
                    </a:moveTo>
                    <a:lnTo>
                      <a:pt x="9213" y="1178"/>
                    </a:lnTo>
                    <a:lnTo>
                      <a:pt x="9218" y="1180"/>
                    </a:lnTo>
                    <a:lnTo>
                      <a:pt x="9195" y="1206"/>
                    </a:lnTo>
                    <a:lnTo>
                      <a:pt x="9190" y="1201"/>
                    </a:lnTo>
                    <a:close/>
                    <a:moveTo>
                      <a:pt x="5694" y="1169"/>
                    </a:moveTo>
                    <a:lnTo>
                      <a:pt x="5700" y="1166"/>
                    </a:lnTo>
                    <a:lnTo>
                      <a:pt x="5720" y="1192"/>
                    </a:lnTo>
                    <a:lnTo>
                      <a:pt x="5717" y="1198"/>
                    </a:lnTo>
                    <a:lnTo>
                      <a:pt x="5694" y="1169"/>
                    </a:lnTo>
                    <a:close/>
                    <a:moveTo>
                      <a:pt x="1176" y="1183"/>
                    </a:moveTo>
                    <a:lnTo>
                      <a:pt x="1208" y="1169"/>
                    </a:lnTo>
                    <a:lnTo>
                      <a:pt x="1210" y="1175"/>
                    </a:lnTo>
                    <a:lnTo>
                      <a:pt x="1179" y="1186"/>
                    </a:lnTo>
                    <a:lnTo>
                      <a:pt x="1176" y="1183"/>
                    </a:lnTo>
                    <a:close/>
                    <a:moveTo>
                      <a:pt x="7468" y="1169"/>
                    </a:moveTo>
                    <a:lnTo>
                      <a:pt x="7468" y="1163"/>
                    </a:lnTo>
                    <a:lnTo>
                      <a:pt x="7502" y="1178"/>
                    </a:lnTo>
                    <a:lnTo>
                      <a:pt x="7500" y="1183"/>
                    </a:lnTo>
                    <a:lnTo>
                      <a:pt x="7468" y="1169"/>
                    </a:lnTo>
                    <a:close/>
                    <a:moveTo>
                      <a:pt x="6815" y="1163"/>
                    </a:moveTo>
                    <a:lnTo>
                      <a:pt x="6838" y="1137"/>
                    </a:lnTo>
                    <a:lnTo>
                      <a:pt x="6841" y="1143"/>
                    </a:lnTo>
                    <a:lnTo>
                      <a:pt x="6818" y="1166"/>
                    </a:lnTo>
                    <a:lnTo>
                      <a:pt x="6815" y="1163"/>
                    </a:lnTo>
                    <a:close/>
                    <a:moveTo>
                      <a:pt x="5044" y="1160"/>
                    </a:moveTo>
                    <a:lnTo>
                      <a:pt x="5073" y="1140"/>
                    </a:lnTo>
                    <a:lnTo>
                      <a:pt x="5076" y="1143"/>
                    </a:lnTo>
                    <a:lnTo>
                      <a:pt x="5050" y="1166"/>
                    </a:lnTo>
                    <a:lnTo>
                      <a:pt x="5044" y="1160"/>
                    </a:lnTo>
                    <a:close/>
                    <a:moveTo>
                      <a:pt x="1239" y="1155"/>
                    </a:moveTo>
                    <a:lnTo>
                      <a:pt x="1271" y="1140"/>
                    </a:lnTo>
                    <a:lnTo>
                      <a:pt x="1274" y="1146"/>
                    </a:lnTo>
                    <a:lnTo>
                      <a:pt x="1242" y="1160"/>
                    </a:lnTo>
                    <a:lnTo>
                      <a:pt x="1239" y="1155"/>
                    </a:lnTo>
                    <a:close/>
                    <a:moveTo>
                      <a:pt x="7401" y="1146"/>
                    </a:moveTo>
                    <a:lnTo>
                      <a:pt x="7404" y="1140"/>
                    </a:lnTo>
                    <a:lnTo>
                      <a:pt x="7436" y="1152"/>
                    </a:lnTo>
                    <a:lnTo>
                      <a:pt x="7436" y="1157"/>
                    </a:lnTo>
                    <a:lnTo>
                      <a:pt x="7401" y="1146"/>
                    </a:lnTo>
                    <a:close/>
                    <a:moveTo>
                      <a:pt x="9239" y="1152"/>
                    </a:moveTo>
                    <a:lnTo>
                      <a:pt x="9262" y="1126"/>
                    </a:lnTo>
                    <a:lnTo>
                      <a:pt x="9265" y="1131"/>
                    </a:lnTo>
                    <a:lnTo>
                      <a:pt x="9242" y="1155"/>
                    </a:lnTo>
                    <a:lnTo>
                      <a:pt x="9239" y="1152"/>
                    </a:lnTo>
                    <a:close/>
                    <a:moveTo>
                      <a:pt x="4475" y="1117"/>
                    </a:moveTo>
                    <a:lnTo>
                      <a:pt x="4478" y="1114"/>
                    </a:lnTo>
                    <a:lnTo>
                      <a:pt x="4495" y="1143"/>
                    </a:lnTo>
                    <a:lnTo>
                      <a:pt x="4489" y="1146"/>
                    </a:lnTo>
                    <a:lnTo>
                      <a:pt x="4475" y="1117"/>
                    </a:lnTo>
                    <a:close/>
                    <a:moveTo>
                      <a:pt x="5648" y="1117"/>
                    </a:moveTo>
                    <a:lnTo>
                      <a:pt x="5654" y="1114"/>
                    </a:lnTo>
                    <a:lnTo>
                      <a:pt x="5677" y="1140"/>
                    </a:lnTo>
                    <a:lnTo>
                      <a:pt x="5671" y="1143"/>
                    </a:lnTo>
                    <a:lnTo>
                      <a:pt x="5648" y="1117"/>
                    </a:lnTo>
                    <a:close/>
                    <a:moveTo>
                      <a:pt x="1303" y="1129"/>
                    </a:moveTo>
                    <a:lnTo>
                      <a:pt x="1335" y="1114"/>
                    </a:lnTo>
                    <a:lnTo>
                      <a:pt x="1338" y="1120"/>
                    </a:lnTo>
                    <a:lnTo>
                      <a:pt x="1306" y="1131"/>
                    </a:lnTo>
                    <a:lnTo>
                      <a:pt x="1303" y="1129"/>
                    </a:lnTo>
                    <a:close/>
                    <a:moveTo>
                      <a:pt x="7338" y="1120"/>
                    </a:moveTo>
                    <a:lnTo>
                      <a:pt x="7341" y="1114"/>
                    </a:lnTo>
                    <a:lnTo>
                      <a:pt x="7372" y="1129"/>
                    </a:lnTo>
                    <a:lnTo>
                      <a:pt x="7370" y="1131"/>
                    </a:lnTo>
                    <a:lnTo>
                      <a:pt x="7338" y="1120"/>
                    </a:lnTo>
                    <a:close/>
                    <a:moveTo>
                      <a:pt x="5099" y="1117"/>
                    </a:moveTo>
                    <a:lnTo>
                      <a:pt x="5128" y="1097"/>
                    </a:lnTo>
                    <a:lnTo>
                      <a:pt x="5131" y="1100"/>
                    </a:lnTo>
                    <a:lnTo>
                      <a:pt x="5102" y="1123"/>
                    </a:lnTo>
                    <a:lnTo>
                      <a:pt x="5099" y="1117"/>
                    </a:lnTo>
                    <a:close/>
                    <a:moveTo>
                      <a:pt x="6861" y="1114"/>
                    </a:moveTo>
                    <a:lnTo>
                      <a:pt x="6887" y="1088"/>
                    </a:lnTo>
                    <a:lnTo>
                      <a:pt x="6890" y="1094"/>
                    </a:lnTo>
                    <a:lnTo>
                      <a:pt x="6867" y="1117"/>
                    </a:lnTo>
                    <a:lnTo>
                      <a:pt x="6861" y="1114"/>
                    </a:lnTo>
                    <a:close/>
                    <a:moveTo>
                      <a:pt x="7274" y="1094"/>
                    </a:moveTo>
                    <a:lnTo>
                      <a:pt x="7274" y="1091"/>
                    </a:lnTo>
                    <a:lnTo>
                      <a:pt x="7306" y="1103"/>
                    </a:lnTo>
                    <a:lnTo>
                      <a:pt x="7306" y="1108"/>
                    </a:lnTo>
                    <a:lnTo>
                      <a:pt x="7274" y="1094"/>
                    </a:lnTo>
                    <a:close/>
                    <a:moveTo>
                      <a:pt x="9285" y="1103"/>
                    </a:moveTo>
                    <a:lnTo>
                      <a:pt x="9311" y="1077"/>
                    </a:lnTo>
                    <a:lnTo>
                      <a:pt x="9314" y="1079"/>
                    </a:lnTo>
                    <a:lnTo>
                      <a:pt x="9291" y="1105"/>
                    </a:lnTo>
                    <a:lnTo>
                      <a:pt x="9285" y="1103"/>
                    </a:lnTo>
                    <a:close/>
                    <a:moveTo>
                      <a:pt x="1366" y="1100"/>
                    </a:moveTo>
                    <a:lnTo>
                      <a:pt x="1398" y="1085"/>
                    </a:lnTo>
                    <a:lnTo>
                      <a:pt x="1401" y="1091"/>
                    </a:lnTo>
                    <a:lnTo>
                      <a:pt x="1369" y="1105"/>
                    </a:lnTo>
                    <a:lnTo>
                      <a:pt x="1366" y="1100"/>
                    </a:lnTo>
                    <a:close/>
                    <a:moveTo>
                      <a:pt x="5604" y="1065"/>
                    </a:moveTo>
                    <a:lnTo>
                      <a:pt x="5607" y="1059"/>
                    </a:lnTo>
                    <a:lnTo>
                      <a:pt x="5630" y="1088"/>
                    </a:lnTo>
                    <a:lnTo>
                      <a:pt x="5628" y="1091"/>
                    </a:lnTo>
                    <a:lnTo>
                      <a:pt x="5604" y="1065"/>
                    </a:lnTo>
                    <a:close/>
                    <a:moveTo>
                      <a:pt x="4443" y="1053"/>
                    </a:moveTo>
                    <a:lnTo>
                      <a:pt x="4449" y="1051"/>
                    </a:lnTo>
                    <a:lnTo>
                      <a:pt x="4463" y="1082"/>
                    </a:lnTo>
                    <a:lnTo>
                      <a:pt x="4458" y="1085"/>
                    </a:lnTo>
                    <a:lnTo>
                      <a:pt x="4443" y="1053"/>
                    </a:lnTo>
                    <a:close/>
                    <a:moveTo>
                      <a:pt x="7208" y="1071"/>
                    </a:moveTo>
                    <a:lnTo>
                      <a:pt x="7211" y="1065"/>
                    </a:lnTo>
                    <a:lnTo>
                      <a:pt x="7242" y="1077"/>
                    </a:lnTo>
                    <a:lnTo>
                      <a:pt x="7240" y="1082"/>
                    </a:lnTo>
                    <a:lnTo>
                      <a:pt x="7208" y="1071"/>
                    </a:lnTo>
                    <a:close/>
                    <a:moveTo>
                      <a:pt x="5154" y="1074"/>
                    </a:moveTo>
                    <a:lnTo>
                      <a:pt x="5180" y="1053"/>
                    </a:lnTo>
                    <a:lnTo>
                      <a:pt x="5186" y="1056"/>
                    </a:lnTo>
                    <a:lnTo>
                      <a:pt x="5157" y="1079"/>
                    </a:lnTo>
                    <a:lnTo>
                      <a:pt x="5154" y="1074"/>
                    </a:lnTo>
                    <a:close/>
                    <a:moveTo>
                      <a:pt x="1430" y="1074"/>
                    </a:moveTo>
                    <a:lnTo>
                      <a:pt x="1462" y="1059"/>
                    </a:lnTo>
                    <a:lnTo>
                      <a:pt x="1465" y="1065"/>
                    </a:lnTo>
                    <a:lnTo>
                      <a:pt x="1433" y="1077"/>
                    </a:lnTo>
                    <a:lnTo>
                      <a:pt x="1430" y="1074"/>
                    </a:lnTo>
                    <a:close/>
                    <a:moveTo>
                      <a:pt x="6910" y="1065"/>
                    </a:moveTo>
                    <a:lnTo>
                      <a:pt x="6933" y="1039"/>
                    </a:lnTo>
                    <a:lnTo>
                      <a:pt x="6939" y="1042"/>
                    </a:lnTo>
                    <a:lnTo>
                      <a:pt x="6913" y="1068"/>
                    </a:lnTo>
                    <a:lnTo>
                      <a:pt x="6910" y="1065"/>
                    </a:lnTo>
                    <a:close/>
                    <a:moveTo>
                      <a:pt x="7144" y="1045"/>
                    </a:moveTo>
                    <a:lnTo>
                      <a:pt x="7144" y="1039"/>
                    </a:lnTo>
                    <a:lnTo>
                      <a:pt x="7179" y="1053"/>
                    </a:lnTo>
                    <a:lnTo>
                      <a:pt x="7176" y="1059"/>
                    </a:lnTo>
                    <a:lnTo>
                      <a:pt x="7144" y="1045"/>
                    </a:lnTo>
                    <a:close/>
                    <a:moveTo>
                      <a:pt x="9334" y="1051"/>
                    </a:moveTo>
                    <a:lnTo>
                      <a:pt x="9357" y="1028"/>
                    </a:lnTo>
                    <a:lnTo>
                      <a:pt x="9360" y="1033"/>
                    </a:lnTo>
                    <a:lnTo>
                      <a:pt x="9337" y="1056"/>
                    </a:lnTo>
                    <a:lnTo>
                      <a:pt x="9334" y="1051"/>
                    </a:lnTo>
                    <a:close/>
                    <a:moveTo>
                      <a:pt x="1494" y="1045"/>
                    </a:moveTo>
                    <a:lnTo>
                      <a:pt x="1525" y="1030"/>
                    </a:lnTo>
                    <a:lnTo>
                      <a:pt x="1528" y="1036"/>
                    </a:lnTo>
                    <a:lnTo>
                      <a:pt x="1496" y="1051"/>
                    </a:lnTo>
                    <a:lnTo>
                      <a:pt x="1494" y="1045"/>
                    </a:lnTo>
                    <a:close/>
                    <a:moveTo>
                      <a:pt x="5558" y="1010"/>
                    </a:moveTo>
                    <a:lnTo>
                      <a:pt x="5564" y="1007"/>
                    </a:lnTo>
                    <a:lnTo>
                      <a:pt x="5587" y="1033"/>
                    </a:lnTo>
                    <a:lnTo>
                      <a:pt x="5581" y="1039"/>
                    </a:lnTo>
                    <a:lnTo>
                      <a:pt x="5558" y="1010"/>
                    </a:lnTo>
                    <a:close/>
                    <a:moveTo>
                      <a:pt x="5209" y="1030"/>
                    </a:moveTo>
                    <a:lnTo>
                      <a:pt x="5235" y="1010"/>
                    </a:lnTo>
                    <a:lnTo>
                      <a:pt x="5238" y="1013"/>
                    </a:lnTo>
                    <a:lnTo>
                      <a:pt x="5212" y="1036"/>
                    </a:lnTo>
                    <a:lnTo>
                      <a:pt x="5209" y="1030"/>
                    </a:lnTo>
                    <a:close/>
                    <a:moveTo>
                      <a:pt x="7078" y="1022"/>
                    </a:moveTo>
                    <a:lnTo>
                      <a:pt x="7081" y="1016"/>
                    </a:lnTo>
                    <a:lnTo>
                      <a:pt x="7112" y="1028"/>
                    </a:lnTo>
                    <a:lnTo>
                      <a:pt x="7110" y="1033"/>
                    </a:lnTo>
                    <a:lnTo>
                      <a:pt x="7078" y="1022"/>
                    </a:lnTo>
                    <a:close/>
                    <a:moveTo>
                      <a:pt x="4411" y="993"/>
                    </a:moveTo>
                    <a:lnTo>
                      <a:pt x="4417" y="990"/>
                    </a:lnTo>
                    <a:lnTo>
                      <a:pt x="4432" y="1022"/>
                    </a:lnTo>
                    <a:lnTo>
                      <a:pt x="4426" y="1022"/>
                    </a:lnTo>
                    <a:lnTo>
                      <a:pt x="4411" y="993"/>
                    </a:lnTo>
                    <a:close/>
                    <a:moveTo>
                      <a:pt x="1557" y="1019"/>
                    </a:moveTo>
                    <a:lnTo>
                      <a:pt x="1589" y="1004"/>
                    </a:lnTo>
                    <a:lnTo>
                      <a:pt x="1592" y="1010"/>
                    </a:lnTo>
                    <a:lnTo>
                      <a:pt x="1560" y="1022"/>
                    </a:lnTo>
                    <a:lnTo>
                      <a:pt x="1557" y="1019"/>
                    </a:lnTo>
                    <a:close/>
                    <a:moveTo>
                      <a:pt x="6959" y="1013"/>
                    </a:moveTo>
                    <a:lnTo>
                      <a:pt x="6982" y="990"/>
                    </a:lnTo>
                    <a:lnTo>
                      <a:pt x="6988" y="993"/>
                    </a:lnTo>
                    <a:lnTo>
                      <a:pt x="6962" y="1019"/>
                    </a:lnTo>
                    <a:lnTo>
                      <a:pt x="6959" y="1013"/>
                    </a:lnTo>
                    <a:close/>
                    <a:moveTo>
                      <a:pt x="7014" y="996"/>
                    </a:moveTo>
                    <a:lnTo>
                      <a:pt x="7017" y="990"/>
                    </a:lnTo>
                    <a:lnTo>
                      <a:pt x="7049" y="1004"/>
                    </a:lnTo>
                    <a:lnTo>
                      <a:pt x="7046" y="1007"/>
                    </a:lnTo>
                    <a:lnTo>
                      <a:pt x="7014" y="996"/>
                    </a:lnTo>
                    <a:close/>
                    <a:moveTo>
                      <a:pt x="1624" y="990"/>
                    </a:moveTo>
                    <a:lnTo>
                      <a:pt x="1655" y="976"/>
                    </a:lnTo>
                    <a:lnTo>
                      <a:pt x="1655" y="981"/>
                    </a:lnTo>
                    <a:lnTo>
                      <a:pt x="1624" y="996"/>
                    </a:lnTo>
                    <a:lnTo>
                      <a:pt x="1624" y="990"/>
                    </a:lnTo>
                    <a:close/>
                    <a:moveTo>
                      <a:pt x="5261" y="987"/>
                    </a:moveTo>
                    <a:lnTo>
                      <a:pt x="5290" y="967"/>
                    </a:lnTo>
                    <a:lnTo>
                      <a:pt x="5292" y="970"/>
                    </a:lnTo>
                    <a:lnTo>
                      <a:pt x="5266" y="993"/>
                    </a:lnTo>
                    <a:lnTo>
                      <a:pt x="5261" y="987"/>
                    </a:lnTo>
                    <a:close/>
                    <a:moveTo>
                      <a:pt x="5515" y="958"/>
                    </a:moveTo>
                    <a:lnTo>
                      <a:pt x="5518" y="955"/>
                    </a:lnTo>
                    <a:lnTo>
                      <a:pt x="5541" y="981"/>
                    </a:lnTo>
                    <a:lnTo>
                      <a:pt x="5538" y="984"/>
                    </a:lnTo>
                    <a:lnTo>
                      <a:pt x="5515" y="958"/>
                    </a:lnTo>
                    <a:close/>
                    <a:moveTo>
                      <a:pt x="1687" y="964"/>
                    </a:moveTo>
                    <a:lnTo>
                      <a:pt x="1719" y="950"/>
                    </a:lnTo>
                    <a:lnTo>
                      <a:pt x="1719" y="955"/>
                    </a:lnTo>
                    <a:lnTo>
                      <a:pt x="1687" y="967"/>
                    </a:lnTo>
                    <a:lnTo>
                      <a:pt x="1687" y="964"/>
                    </a:lnTo>
                    <a:close/>
                    <a:moveTo>
                      <a:pt x="4380" y="929"/>
                    </a:moveTo>
                    <a:lnTo>
                      <a:pt x="4385" y="927"/>
                    </a:lnTo>
                    <a:lnTo>
                      <a:pt x="4400" y="958"/>
                    </a:lnTo>
                    <a:lnTo>
                      <a:pt x="4397" y="961"/>
                    </a:lnTo>
                    <a:lnTo>
                      <a:pt x="4380" y="929"/>
                    </a:lnTo>
                    <a:close/>
                    <a:moveTo>
                      <a:pt x="5316" y="944"/>
                    </a:moveTo>
                    <a:lnTo>
                      <a:pt x="5344" y="924"/>
                    </a:lnTo>
                    <a:lnTo>
                      <a:pt x="5347" y="927"/>
                    </a:lnTo>
                    <a:lnTo>
                      <a:pt x="5318" y="950"/>
                    </a:lnTo>
                    <a:lnTo>
                      <a:pt x="5316" y="944"/>
                    </a:lnTo>
                    <a:close/>
                    <a:moveTo>
                      <a:pt x="1751" y="935"/>
                    </a:moveTo>
                    <a:lnTo>
                      <a:pt x="1782" y="921"/>
                    </a:lnTo>
                    <a:lnTo>
                      <a:pt x="1782" y="927"/>
                    </a:lnTo>
                    <a:lnTo>
                      <a:pt x="1751" y="941"/>
                    </a:lnTo>
                    <a:lnTo>
                      <a:pt x="1751" y="935"/>
                    </a:lnTo>
                    <a:close/>
                    <a:moveTo>
                      <a:pt x="5469" y="906"/>
                    </a:moveTo>
                    <a:lnTo>
                      <a:pt x="5474" y="903"/>
                    </a:lnTo>
                    <a:lnTo>
                      <a:pt x="5498" y="929"/>
                    </a:lnTo>
                    <a:lnTo>
                      <a:pt x="5492" y="932"/>
                    </a:lnTo>
                    <a:lnTo>
                      <a:pt x="5469" y="906"/>
                    </a:lnTo>
                    <a:close/>
                    <a:moveTo>
                      <a:pt x="1814" y="906"/>
                    </a:moveTo>
                    <a:lnTo>
                      <a:pt x="1846" y="895"/>
                    </a:lnTo>
                    <a:lnTo>
                      <a:pt x="1846" y="901"/>
                    </a:lnTo>
                    <a:lnTo>
                      <a:pt x="1814" y="912"/>
                    </a:lnTo>
                    <a:lnTo>
                      <a:pt x="1814" y="906"/>
                    </a:lnTo>
                    <a:close/>
                    <a:moveTo>
                      <a:pt x="5370" y="901"/>
                    </a:moveTo>
                    <a:lnTo>
                      <a:pt x="5396" y="880"/>
                    </a:lnTo>
                    <a:lnTo>
                      <a:pt x="5402" y="883"/>
                    </a:lnTo>
                    <a:lnTo>
                      <a:pt x="5373" y="906"/>
                    </a:lnTo>
                    <a:lnTo>
                      <a:pt x="5370" y="901"/>
                    </a:lnTo>
                    <a:close/>
                    <a:moveTo>
                      <a:pt x="4351" y="869"/>
                    </a:moveTo>
                    <a:lnTo>
                      <a:pt x="4354" y="866"/>
                    </a:lnTo>
                    <a:lnTo>
                      <a:pt x="4371" y="898"/>
                    </a:lnTo>
                    <a:lnTo>
                      <a:pt x="4365" y="901"/>
                    </a:lnTo>
                    <a:lnTo>
                      <a:pt x="4351" y="869"/>
                    </a:lnTo>
                    <a:close/>
                    <a:moveTo>
                      <a:pt x="1878" y="880"/>
                    </a:moveTo>
                    <a:lnTo>
                      <a:pt x="1910" y="866"/>
                    </a:lnTo>
                    <a:lnTo>
                      <a:pt x="1910" y="872"/>
                    </a:lnTo>
                    <a:lnTo>
                      <a:pt x="1878" y="886"/>
                    </a:lnTo>
                    <a:lnTo>
                      <a:pt x="1878" y="880"/>
                    </a:lnTo>
                    <a:close/>
                    <a:moveTo>
                      <a:pt x="5431" y="860"/>
                    </a:moveTo>
                    <a:lnTo>
                      <a:pt x="5428" y="863"/>
                    </a:lnTo>
                    <a:lnTo>
                      <a:pt x="5425" y="857"/>
                    </a:lnTo>
                    <a:lnTo>
                      <a:pt x="5431" y="851"/>
                    </a:lnTo>
                    <a:lnTo>
                      <a:pt x="5451" y="875"/>
                    </a:lnTo>
                    <a:lnTo>
                      <a:pt x="5448" y="880"/>
                    </a:lnTo>
                    <a:lnTo>
                      <a:pt x="5431" y="860"/>
                    </a:lnTo>
                    <a:close/>
                    <a:moveTo>
                      <a:pt x="1941" y="851"/>
                    </a:moveTo>
                    <a:lnTo>
                      <a:pt x="1973" y="840"/>
                    </a:lnTo>
                    <a:lnTo>
                      <a:pt x="1973" y="846"/>
                    </a:lnTo>
                    <a:lnTo>
                      <a:pt x="1941" y="857"/>
                    </a:lnTo>
                    <a:lnTo>
                      <a:pt x="1941" y="851"/>
                    </a:lnTo>
                    <a:close/>
                    <a:moveTo>
                      <a:pt x="4319" y="805"/>
                    </a:moveTo>
                    <a:lnTo>
                      <a:pt x="4325" y="805"/>
                    </a:lnTo>
                    <a:lnTo>
                      <a:pt x="4339" y="834"/>
                    </a:lnTo>
                    <a:lnTo>
                      <a:pt x="4333" y="837"/>
                    </a:lnTo>
                    <a:lnTo>
                      <a:pt x="4319" y="805"/>
                    </a:lnTo>
                    <a:close/>
                    <a:moveTo>
                      <a:pt x="2005" y="825"/>
                    </a:moveTo>
                    <a:lnTo>
                      <a:pt x="2037" y="811"/>
                    </a:lnTo>
                    <a:lnTo>
                      <a:pt x="2040" y="817"/>
                    </a:lnTo>
                    <a:lnTo>
                      <a:pt x="2005" y="831"/>
                    </a:lnTo>
                    <a:lnTo>
                      <a:pt x="2005" y="825"/>
                    </a:lnTo>
                    <a:close/>
                    <a:moveTo>
                      <a:pt x="2068" y="797"/>
                    </a:moveTo>
                    <a:lnTo>
                      <a:pt x="2100" y="785"/>
                    </a:lnTo>
                    <a:lnTo>
                      <a:pt x="2103" y="791"/>
                    </a:lnTo>
                    <a:lnTo>
                      <a:pt x="2071" y="802"/>
                    </a:lnTo>
                    <a:lnTo>
                      <a:pt x="2068" y="797"/>
                    </a:lnTo>
                    <a:close/>
                    <a:moveTo>
                      <a:pt x="2132" y="771"/>
                    </a:moveTo>
                    <a:lnTo>
                      <a:pt x="2164" y="756"/>
                    </a:lnTo>
                    <a:lnTo>
                      <a:pt x="2167" y="762"/>
                    </a:lnTo>
                    <a:lnTo>
                      <a:pt x="2135" y="776"/>
                    </a:lnTo>
                    <a:lnTo>
                      <a:pt x="2132" y="771"/>
                    </a:lnTo>
                    <a:close/>
                    <a:moveTo>
                      <a:pt x="4287" y="745"/>
                    </a:moveTo>
                    <a:lnTo>
                      <a:pt x="4293" y="742"/>
                    </a:lnTo>
                    <a:lnTo>
                      <a:pt x="4307" y="774"/>
                    </a:lnTo>
                    <a:lnTo>
                      <a:pt x="4302" y="776"/>
                    </a:lnTo>
                    <a:lnTo>
                      <a:pt x="4287" y="745"/>
                    </a:lnTo>
                    <a:close/>
                    <a:moveTo>
                      <a:pt x="2196" y="742"/>
                    </a:moveTo>
                    <a:lnTo>
                      <a:pt x="2227" y="730"/>
                    </a:lnTo>
                    <a:lnTo>
                      <a:pt x="2230" y="733"/>
                    </a:lnTo>
                    <a:lnTo>
                      <a:pt x="2198" y="748"/>
                    </a:lnTo>
                    <a:lnTo>
                      <a:pt x="2196" y="742"/>
                    </a:lnTo>
                    <a:close/>
                    <a:moveTo>
                      <a:pt x="2259" y="716"/>
                    </a:moveTo>
                    <a:lnTo>
                      <a:pt x="2291" y="701"/>
                    </a:lnTo>
                    <a:lnTo>
                      <a:pt x="2294" y="707"/>
                    </a:lnTo>
                    <a:lnTo>
                      <a:pt x="2262" y="722"/>
                    </a:lnTo>
                    <a:lnTo>
                      <a:pt x="2259" y="716"/>
                    </a:lnTo>
                    <a:close/>
                    <a:moveTo>
                      <a:pt x="4255" y="684"/>
                    </a:moveTo>
                    <a:lnTo>
                      <a:pt x="4261" y="681"/>
                    </a:lnTo>
                    <a:lnTo>
                      <a:pt x="4276" y="710"/>
                    </a:lnTo>
                    <a:lnTo>
                      <a:pt x="4273" y="713"/>
                    </a:lnTo>
                    <a:lnTo>
                      <a:pt x="4255" y="684"/>
                    </a:lnTo>
                    <a:close/>
                    <a:moveTo>
                      <a:pt x="2323" y="687"/>
                    </a:moveTo>
                    <a:lnTo>
                      <a:pt x="2354" y="675"/>
                    </a:lnTo>
                    <a:lnTo>
                      <a:pt x="2357" y="678"/>
                    </a:lnTo>
                    <a:lnTo>
                      <a:pt x="2326" y="693"/>
                    </a:lnTo>
                    <a:lnTo>
                      <a:pt x="2323" y="687"/>
                    </a:lnTo>
                    <a:close/>
                    <a:moveTo>
                      <a:pt x="2386" y="661"/>
                    </a:moveTo>
                    <a:lnTo>
                      <a:pt x="2418" y="647"/>
                    </a:lnTo>
                    <a:lnTo>
                      <a:pt x="2421" y="652"/>
                    </a:lnTo>
                    <a:lnTo>
                      <a:pt x="2389" y="667"/>
                    </a:lnTo>
                    <a:lnTo>
                      <a:pt x="2386" y="661"/>
                    </a:lnTo>
                    <a:close/>
                    <a:moveTo>
                      <a:pt x="4224" y="621"/>
                    </a:moveTo>
                    <a:lnTo>
                      <a:pt x="4229" y="618"/>
                    </a:lnTo>
                    <a:lnTo>
                      <a:pt x="4247" y="649"/>
                    </a:lnTo>
                    <a:lnTo>
                      <a:pt x="4241" y="652"/>
                    </a:lnTo>
                    <a:lnTo>
                      <a:pt x="4224" y="621"/>
                    </a:lnTo>
                    <a:close/>
                    <a:moveTo>
                      <a:pt x="2450" y="632"/>
                    </a:moveTo>
                    <a:lnTo>
                      <a:pt x="2482" y="621"/>
                    </a:lnTo>
                    <a:lnTo>
                      <a:pt x="2484" y="623"/>
                    </a:lnTo>
                    <a:lnTo>
                      <a:pt x="2453" y="638"/>
                    </a:lnTo>
                    <a:lnTo>
                      <a:pt x="2450" y="632"/>
                    </a:lnTo>
                    <a:close/>
                    <a:moveTo>
                      <a:pt x="2513" y="606"/>
                    </a:moveTo>
                    <a:lnTo>
                      <a:pt x="2545" y="592"/>
                    </a:lnTo>
                    <a:lnTo>
                      <a:pt x="2548" y="597"/>
                    </a:lnTo>
                    <a:lnTo>
                      <a:pt x="2516" y="612"/>
                    </a:lnTo>
                    <a:lnTo>
                      <a:pt x="2513" y="606"/>
                    </a:lnTo>
                    <a:close/>
                    <a:moveTo>
                      <a:pt x="4195" y="560"/>
                    </a:moveTo>
                    <a:lnTo>
                      <a:pt x="4198" y="557"/>
                    </a:lnTo>
                    <a:lnTo>
                      <a:pt x="4215" y="586"/>
                    </a:lnTo>
                    <a:lnTo>
                      <a:pt x="4209" y="589"/>
                    </a:lnTo>
                    <a:lnTo>
                      <a:pt x="4195" y="560"/>
                    </a:lnTo>
                    <a:close/>
                    <a:moveTo>
                      <a:pt x="2577" y="577"/>
                    </a:moveTo>
                    <a:lnTo>
                      <a:pt x="2609" y="566"/>
                    </a:lnTo>
                    <a:lnTo>
                      <a:pt x="2612" y="569"/>
                    </a:lnTo>
                    <a:lnTo>
                      <a:pt x="2580" y="583"/>
                    </a:lnTo>
                    <a:lnTo>
                      <a:pt x="2577" y="577"/>
                    </a:lnTo>
                    <a:close/>
                    <a:moveTo>
                      <a:pt x="2640" y="551"/>
                    </a:moveTo>
                    <a:lnTo>
                      <a:pt x="2672" y="537"/>
                    </a:lnTo>
                    <a:lnTo>
                      <a:pt x="2675" y="543"/>
                    </a:lnTo>
                    <a:lnTo>
                      <a:pt x="2643" y="557"/>
                    </a:lnTo>
                    <a:lnTo>
                      <a:pt x="2640" y="551"/>
                    </a:lnTo>
                    <a:close/>
                    <a:moveTo>
                      <a:pt x="2704" y="522"/>
                    </a:moveTo>
                    <a:lnTo>
                      <a:pt x="2736" y="511"/>
                    </a:lnTo>
                    <a:lnTo>
                      <a:pt x="2739" y="514"/>
                    </a:lnTo>
                    <a:lnTo>
                      <a:pt x="2707" y="528"/>
                    </a:lnTo>
                    <a:lnTo>
                      <a:pt x="2704" y="522"/>
                    </a:lnTo>
                    <a:close/>
                    <a:moveTo>
                      <a:pt x="4163" y="496"/>
                    </a:moveTo>
                    <a:lnTo>
                      <a:pt x="4169" y="494"/>
                    </a:lnTo>
                    <a:lnTo>
                      <a:pt x="4183" y="525"/>
                    </a:lnTo>
                    <a:lnTo>
                      <a:pt x="4177" y="528"/>
                    </a:lnTo>
                    <a:lnTo>
                      <a:pt x="4163" y="496"/>
                    </a:lnTo>
                    <a:close/>
                    <a:moveTo>
                      <a:pt x="2768" y="496"/>
                    </a:moveTo>
                    <a:lnTo>
                      <a:pt x="2799" y="482"/>
                    </a:lnTo>
                    <a:lnTo>
                      <a:pt x="2802" y="488"/>
                    </a:lnTo>
                    <a:lnTo>
                      <a:pt x="2770" y="502"/>
                    </a:lnTo>
                    <a:lnTo>
                      <a:pt x="2768" y="496"/>
                    </a:lnTo>
                    <a:close/>
                    <a:moveTo>
                      <a:pt x="2831" y="468"/>
                    </a:moveTo>
                    <a:lnTo>
                      <a:pt x="2863" y="456"/>
                    </a:lnTo>
                    <a:lnTo>
                      <a:pt x="2866" y="459"/>
                    </a:lnTo>
                    <a:lnTo>
                      <a:pt x="2834" y="473"/>
                    </a:lnTo>
                    <a:lnTo>
                      <a:pt x="2831" y="468"/>
                    </a:lnTo>
                    <a:close/>
                    <a:moveTo>
                      <a:pt x="4131" y="436"/>
                    </a:moveTo>
                    <a:lnTo>
                      <a:pt x="4137" y="433"/>
                    </a:lnTo>
                    <a:lnTo>
                      <a:pt x="4151" y="465"/>
                    </a:lnTo>
                    <a:lnTo>
                      <a:pt x="4146" y="465"/>
                    </a:lnTo>
                    <a:lnTo>
                      <a:pt x="4131" y="436"/>
                    </a:lnTo>
                    <a:close/>
                    <a:moveTo>
                      <a:pt x="2895" y="442"/>
                    </a:moveTo>
                    <a:lnTo>
                      <a:pt x="2926" y="427"/>
                    </a:lnTo>
                    <a:lnTo>
                      <a:pt x="2929" y="433"/>
                    </a:lnTo>
                    <a:lnTo>
                      <a:pt x="2898" y="447"/>
                    </a:lnTo>
                    <a:lnTo>
                      <a:pt x="2895" y="442"/>
                    </a:lnTo>
                    <a:close/>
                    <a:moveTo>
                      <a:pt x="2958" y="413"/>
                    </a:moveTo>
                    <a:lnTo>
                      <a:pt x="2990" y="398"/>
                    </a:lnTo>
                    <a:lnTo>
                      <a:pt x="2993" y="404"/>
                    </a:lnTo>
                    <a:lnTo>
                      <a:pt x="2961" y="419"/>
                    </a:lnTo>
                    <a:lnTo>
                      <a:pt x="2958" y="413"/>
                    </a:lnTo>
                    <a:close/>
                    <a:moveTo>
                      <a:pt x="4099" y="372"/>
                    </a:moveTo>
                    <a:lnTo>
                      <a:pt x="4105" y="369"/>
                    </a:lnTo>
                    <a:lnTo>
                      <a:pt x="4120" y="401"/>
                    </a:lnTo>
                    <a:lnTo>
                      <a:pt x="4117" y="404"/>
                    </a:lnTo>
                    <a:lnTo>
                      <a:pt x="4099" y="372"/>
                    </a:lnTo>
                    <a:close/>
                    <a:moveTo>
                      <a:pt x="3022" y="387"/>
                    </a:moveTo>
                    <a:lnTo>
                      <a:pt x="3054" y="372"/>
                    </a:lnTo>
                    <a:lnTo>
                      <a:pt x="3056" y="378"/>
                    </a:lnTo>
                    <a:lnTo>
                      <a:pt x="3025" y="393"/>
                    </a:lnTo>
                    <a:lnTo>
                      <a:pt x="3022" y="387"/>
                    </a:lnTo>
                    <a:close/>
                    <a:moveTo>
                      <a:pt x="3085" y="358"/>
                    </a:moveTo>
                    <a:lnTo>
                      <a:pt x="3117" y="344"/>
                    </a:lnTo>
                    <a:lnTo>
                      <a:pt x="3120" y="349"/>
                    </a:lnTo>
                    <a:lnTo>
                      <a:pt x="3088" y="364"/>
                    </a:lnTo>
                    <a:lnTo>
                      <a:pt x="3085" y="358"/>
                    </a:lnTo>
                    <a:close/>
                    <a:moveTo>
                      <a:pt x="4070" y="312"/>
                    </a:moveTo>
                    <a:lnTo>
                      <a:pt x="4073" y="309"/>
                    </a:lnTo>
                    <a:lnTo>
                      <a:pt x="4091" y="341"/>
                    </a:lnTo>
                    <a:lnTo>
                      <a:pt x="4085" y="344"/>
                    </a:lnTo>
                    <a:lnTo>
                      <a:pt x="4070" y="312"/>
                    </a:lnTo>
                    <a:close/>
                    <a:moveTo>
                      <a:pt x="3149" y="332"/>
                    </a:moveTo>
                    <a:lnTo>
                      <a:pt x="3181" y="318"/>
                    </a:lnTo>
                    <a:lnTo>
                      <a:pt x="3184" y="323"/>
                    </a:lnTo>
                    <a:lnTo>
                      <a:pt x="3152" y="338"/>
                    </a:lnTo>
                    <a:lnTo>
                      <a:pt x="3149" y="332"/>
                    </a:lnTo>
                    <a:close/>
                    <a:moveTo>
                      <a:pt x="3212" y="303"/>
                    </a:moveTo>
                    <a:lnTo>
                      <a:pt x="3244" y="289"/>
                    </a:lnTo>
                    <a:lnTo>
                      <a:pt x="3247" y="294"/>
                    </a:lnTo>
                    <a:lnTo>
                      <a:pt x="3215" y="309"/>
                    </a:lnTo>
                    <a:lnTo>
                      <a:pt x="3212" y="303"/>
                    </a:lnTo>
                    <a:close/>
                    <a:moveTo>
                      <a:pt x="3276" y="277"/>
                    </a:moveTo>
                    <a:lnTo>
                      <a:pt x="3308" y="263"/>
                    </a:lnTo>
                    <a:lnTo>
                      <a:pt x="3311" y="268"/>
                    </a:lnTo>
                    <a:lnTo>
                      <a:pt x="3279" y="280"/>
                    </a:lnTo>
                    <a:lnTo>
                      <a:pt x="3276" y="277"/>
                    </a:lnTo>
                    <a:close/>
                    <a:moveTo>
                      <a:pt x="4039" y="248"/>
                    </a:moveTo>
                    <a:lnTo>
                      <a:pt x="4044" y="248"/>
                    </a:lnTo>
                    <a:lnTo>
                      <a:pt x="4059" y="277"/>
                    </a:lnTo>
                    <a:lnTo>
                      <a:pt x="4053" y="280"/>
                    </a:lnTo>
                    <a:lnTo>
                      <a:pt x="4039" y="248"/>
                    </a:lnTo>
                    <a:close/>
                    <a:moveTo>
                      <a:pt x="3340" y="248"/>
                    </a:moveTo>
                    <a:lnTo>
                      <a:pt x="3371" y="234"/>
                    </a:lnTo>
                    <a:lnTo>
                      <a:pt x="3374" y="240"/>
                    </a:lnTo>
                    <a:lnTo>
                      <a:pt x="3342" y="254"/>
                    </a:lnTo>
                    <a:lnTo>
                      <a:pt x="3340" y="248"/>
                    </a:lnTo>
                    <a:close/>
                    <a:moveTo>
                      <a:pt x="3403" y="222"/>
                    </a:moveTo>
                    <a:lnTo>
                      <a:pt x="3435" y="208"/>
                    </a:lnTo>
                    <a:lnTo>
                      <a:pt x="3438" y="214"/>
                    </a:lnTo>
                    <a:lnTo>
                      <a:pt x="3406" y="225"/>
                    </a:lnTo>
                    <a:lnTo>
                      <a:pt x="3403" y="222"/>
                    </a:lnTo>
                    <a:close/>
                    <a:moveTo>
                      <a:pt x="4007" y="188"/>
                    </a:moveTo>
                    <a:lnTo>
                      <a:pt x="4013" y="185"/>
                    </a:lnTo>
                    <a:lnTo>
                      <a:pt x="4027" y="217"/>
                    </a:lnTo>
                    <a:lnTo>
                      <a:pt x="4021" y="219"/>
                    </a:lnTo>
                    <a:lnTo>
                      <a:pt x="4007" y="188"/>
                    </a:lnTo>
                    <a:close/>
                    <a:moveTo>
                      <a:pt x="3467" y="193"/>
                    </a:moveTo>
                    <a:lnTo>
                      <a:pt x="3498" y="179"/>
                    </a:lnTo>
                    <a:lnTo>
                      <a:pt x="3501" y="185"/>
                    </a:lnTo>
                    <a:lnTo>
                      <a:pt x="3470" y="199"/>
                    </a:lnTo>
                    <a:lnTo>
                      <a:pt x="3467" y="193"/>
                    </a:lnTo>
                    <a:close/>
                    <a:moveTo>
                      <a:pt x="3533" y="167"/>
                    </a:moveTo>
                    <a:lnTo>
                      <a:pt x="3565" y="153"/>
                    </a:lnTo>
                    <a:lnTo>
                      <a:pt x="3565" y="159"/>
                    </a:lnTo>
                    <a:lnTo>
                      <a:pt x="3533" y="170"/>
                    </a:lnTo>
                    <a:lnTo>
                      <a:pt x="3533" y="167"/>
                    </a:lnTo>
                    <a:close/>
                    <a:moveTo>
                      <a:pt x="3975" y="127"/>
                    </a:moveTo>
                    <a:lnTo>
                      <a:pt x="3981" y="124"/>
                    </a:lnTo>
                    <a:lnTo>
                      <a:pt x="3995" y="153"/>
                    </a:lnTo>
                    <a:lnTo>
                      <a:pt x="3992" y="156"/>
                    </a:lnTo>
                    <a:lnTo>
                      <a:pt x="3975" y="127"/>
                    </a:lnTo>
                    <a:close/>
                    <a:moveTo>
                      <a:pt x="3597" y="139"/>
                    </a:moveTo>
                    <a:lnTo>
                      <a:pt x="3628" y="124"/>
                    </a:lnTo>
                    <a:lnTo>
                      <a:pt x="3628" y="130"/>
                    </a:lnTo>
                    <a:lnTo>
                      <a:pt x="3597" y="144"/>
                    </a:lnTo>
                    <a:lnTo>
                      <a:pt x="3597" y="139"/>
                    </a:lnTo>
                    <a:close/>
                    <a:moveTo>
                      <a:pt x="3660" y="113"/>
                    </a:moveTo>
                    <a:lnTo>
                      <a:pt x="3692" y="98"/>
                    </a:lnTo>
                    <a:lnTo>
                      <a:pt x="3692" y="104"/>
                    </a:lnTo>
                    <a:lnTo>
                      <a:pt x="3660" y="116"/>
                    </a:lnTo>
                    <a:lnTo>
                      <a:pt x="3660" y="113"/>
                    </a:lnTo>
                    <a:close/>
                    <a:moveTo>
                      <a:pt x="3943" y="64"/>
                    </a:moveTo>
                    <a:lnTo>
                      <a:pt x="3949" y="61"/>
                    </a:lnTo>
                    <a:lnTo>
                      <a:pt x="3966" y="92"/>
                    </a:lnTo>
                    <a:lnTo>
                      <a:pt x="3961" y="95"/>
                    </a:lnTo>
                    <a:lnTo>
                      <a:pt x="3943" y="64"/>
                    </a:lnTo>
                    <a:close/>
                    <a:moveTo>
                      <a:pt x="3724" y="84"/>
                    </a:moveTo>
                    <a:lnTo>
                      <a:pt x="3756" y="69"/>
                    </a:lnTo>
                    <a:lnTo>
                      <a:pt x="3756" y="75"/>
                    </a:lnTo>
                    <a:lnTo>
                      <a:pt x="3724" y="90"/>
                    </a:lnTo>
                    <a:lnTo>
                      <a:pt x="3724" y="84"/>
                    </a:lnTo>
                    <a:close/>
                    <a:moveTo>
                      <a:pt x="3787" y="58"/>
                    </a:moveTo>
                    <a:lnTo>
                      <a:pt x="3819" y="43"/>
                    </a:lnTo>
                    <a:lnTo>
                      <a:pt x="3819" y="49"/>
                    </a:lnTo>
                    <a:lnTo>
                      <a:pt x="3787" y="61"/>
                    </a:lnTo>
                    <a:lnTo>
                      <a:pt x="3787" y="58"/>
                    </a:lnTo>
                    <a:close/>
                    <a:moveTo>
                      <a:pt x="3851" y="29"/>
                    </a:moveTo>
                    <a:lnTo>
                      <a:pt x="3883" y="15"/>
                    </a:lnTo>
                    <a:lnTo>
                      <a:pt x="3883" y="20"/>
                    </a:lnTo>
                    <a:lnTo>
                      <a:pt x="3851" y="35"/>
                    </a:lnTo>
                    <a:lnTo>
                      <a:pt x="3851" y="29"/>
                    </a:lnTo>
                    <a:close/>
                    <a:moveTo>
                      <a:pt x="3917" y="6"/>
                    </a:moveTo>
                    <a:lnTo>
                      <a:pt x="3917" y="6"/>
                    </a:lnTo>
                    <a:lnTo>
                      <a:pt x="3914" y="3"/>
                    </a:lnTo>
                    <a:lnTo>
                      <a:pt x="3917" y="0"/>
                    </a:lnTo>
                    <a:lnTo>
                      <a:pt x="3935" y="29"/>
                    </a:lnTo>
                    <a:lnTo>
                      <a:pt x="3929" y="32"/>
                    </a:lnTo>
                    <a:lnTo>
                      <a:pt x="3917"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grpSp>
      <p:sp>
        <p:nvSpPr>
          <p:cNvPr id="104" name="Freeform 24"/>
          <p:cNvSpPr>
            <a:spLocks/>
          </p:cNvSpPr>
          <p:nvPr userDrawn="1"/>
        </p:nvSpPr>
        <p:spPr bwMode="auto">
          <a:xfrm>
            <a:off x="339726" y="6242050"/>
            <a:ext cx="4489450" cy="6350"/>
          </a:xfrm>
          <a:custGeom>
            <a:avLst/>
            <a:gdLst/>
            <a:ahLst/>
            <a:cxnLst>
              <a:cxn ang="0">
                <a:pos x="0" y="6"/>
              </a:cxn>
              <a:cxn ang="0">
                <a:pos x="0" y="0"/>
              </a:cxn>
              <a:cxn ang="0">
                <a:pos x="4172" y="0"/>
              </a:cxn>
              <a:cxn ang="0">
                <a:pos x="4172" y="6"/>
              </a:cxn>
              <a:cxn ang="0">
                <a:pos x="0" y="6"/>
              </a:cxn>
              <a:cxn ang="0">
                <a:pos x="0" y="6"/>
              </a:cxn>
            </a:cxnLst>
            <a:rect l="0" t="0" r="r" b="b"/>
            <a:pathLst>
              <a:path w="4172" h="6">
                <a:moveTo>
                  <a:pt x="0" y="6"/>
                </a:moveTo>
                <a:lnTo>
                  <a:pt x="0" y="0"/>
                </a:lnTo>
                <a:lnTo>
                  <a:pt x="4172" y="0"/>
                </a:lnTo>
                <a:lnTo>
                  <a:pt x="4172" y="6"/>
                </a:lnTo>
                <a:lnTo>
                  <a:pt x="0"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20"/>
          <p:cNvSpPr>
            <a:spLocks noEditPoints="1"/>
          </p:cNvSpPr>
          <p:nvPr/>
        </p:nvSpPr>
        <p:spPr bwMode="auto">
          <a:xfrm>
            <a:off x="8086861" y="0"/>
            <a:ext cx="5779" cy="6858000"/>
          </a:xfrm>
          <a:custGeom>
            <a:avLst/>
            <a:gdLst/>
            <a:ahLst/>
            <a:cxnLst>
              <a:cxn ang="0">
                <a:pos x="11" y="14814"/>
              </a:cxn>
              <a:cxn ang="0">
                <a:pos x="0" y="14459"/>
              </a:cxn>
              <a:cxn ang="0">
                <a:pos x="0" y="14388"/>
              </a:cxn>
              <a:cxn ang="0">
                <a:pos x="11" y="14105"/>
              </a:cxn>
              <a:cxn ang="0">
                <a:pos x="0" y="13750"/>
              </a:cxn>
              <a:cxn ang="0">
                <a:pos x="0" y="13679"/>
              </a:cxn>
              <a:cxn ang="0">
                <a:pos x="11" y="13396"/>
              </a:cxn>
              <a:cxn ang="0">
                <a:pos x="0" y="13042"/>
              </a:cxn>
              <a:cxn ang="0">
                <a:pos x="0" y="12971"/>
              </a:cxn>
              <a:cxn ang="0">
                <a:pos x="11" y="12687"/>
              </a:cxn>
              <a:cxn ang="0">
                <a:pos x="0" y="12333"/>
              </a:cxn>
              <a:cxn ang="0">
                <a:pos x="0" y="12262"/>
              </a:cxn>
              <a:cxn ang="0">
                <a:pos x="11" y="11978"/>
              </a:cxn>
              <a:cxn ang="0">
                <a:pos x="0" y="11624"/>
              </a:cxn>
              <a:cxn ang="0">
                <a:pos x="0" y="11553"/>
              </a:cxn>
              <a:cxn ang="0">
                <a:pos x="11" y="11270"/>
              </a:cxn>
              <a:cxn ang="0">
                <a:pos x="0" y="10915"/>
              </a:cxn>
              <a:cxn ang="0">
                <a:pos x="0" y="10844"/>
              </a:cxn>
              <a:cxn ang="0">
                <a:pos x="11" y="10561"/>
              </a:cxn>
              <a:cxn ang="0">
                <a:pos x="0" y="10206"/>
              </a:cxn>
              <a:cxn ang="0">
                <a:pos x="0" y="10136"/>
              </a:cxn>
              <a:cxn ang="0">
                <a:pos x="11" y="9852"/>
              </a:cxn>
              <a:cxn ang="0">
                <a:pos x="0" y="9498"/>
              </a:cxn>
              <a:cxn ang="0">
                <a:pos x="0" y="9427"/>
              </a:cxn>
              <a:cxn ang="0">
                <a:pos x="11" y="9143"/>
              </a:cxn>
              <a:cxn ang="0">
                <a:pos x="0" y="8789"/>
              </a:cxn>
              <a:cxn ang="0">
                <a:pos x="0" y="8718"/>
              </a:cxn>
              <a:cxn ang="0">
                <a:pos x="11" y="8434"/>
              </a:cxn>
              <a:cxn ang="0">
                <a:pos x="0" y="8080"/>
              </a:cxn>
              <a:cxn ang="0">
                <a:pos x="0" y="8009"/>
              </a:cxn>
              <a:cxn ang="0">
                <a:pos x="11" y="7726"/>
              </a:cxn>
              <a:cxn ang="0">
                <a:pos x="0" y="7371"/>
              </a:cxn>
              <a:cxn ang="0">
                <a:pos x="0" y="7300"/>
              </a:cxn>
              <a:cxn ang="0">
                <a:pos x="11" y="7017"/>
              </a:cxn>
              <a:cxn ang="0">
                <a:pos x="0" y="6663"/>
              </a:cxn>
              <a:cxn ang="0">
                <a:pos x="0" y="6592"/>
              </a:cxn>
              <a:cxn ang="0">
                <a:pos x="11" y="6308"/>
              </a:cxn>
              <a:cxn ang="0">
                <a:pos x="0" y="5954"/>
              </a:cxn>
              <a:cxn ang="0">
                <a:pos x="0" y="5883"/>
              </a:cxn>
              <a:cxn ang="0">
                <a:pos x="11" y="5599"/>
              </a:cxn>
              <a:cxn ang="0">
                <a:pos x="0" y="5245"/>
              </a:cxn>
              <a:cxn ang="0">
                <a:pos x="0" y="5174"/>
              </a:cxn>
              <a:cxn ang="0">
                <a:pos x="11" y="4891"/>
              </a:cxn>
              <a:cxn ang="0">
                <a:pos x="0" y="4536"/>
              </a:cxn>
              <a:cxn ang="0">
                <a:pos x="0" y="4465"/>
              </a:cxn>
              <a:cxn ang="0">
                <a:pos x="11" y="4182"/>
              </a:cxn>
              <a:cxn ang="0">
                <a:pos x="0" y="3827"/>
              </a:cxn>
              <a:cxn ang="0">
                <a:pos x="0" y="3757"/>
              </a:cxn>
              <a:cxn ang="0">
                <a:pos x="11" y="3473"/>
              </a:cxn>
              <a:cxn ang="0">
                <a:pos x="0" y="3119"/>
              </a:cxn>
              <a:cxn ang="0">
                <a:pos x="0" y="3048"/>
              </a:cxn>
              <a:cxn ang="0">
                <a:pos x="11" y="2764"/>
              </a:cxn>
              <a:cxn ang="0">
                <a:pos x="0" y="2410"/>
              </a:cxn>
              <a:cxn ang="0">
                <a:pos x="0" y="2339"/>
              </a:cxn>
              <a:cxn ang="0">
                <a:pos x="11" y="2055"/>
              </a:cxn>
              <a:cxn ang="0">
                <a:pos x="0" y="1701"/>
              </a:cxn>
              <a:cxn ang="0">
                <a:pos x="0" y="1630"/>
              </a:cxn>
              <a:cxn ang="0">
                <a:pos x="11" y="1347"/>
              </a:cxn>
              <a:cxn ang="0">
                <a:pos x="0" y="992"/>
              </a:cxn>
              <a:cxn ang="0">
                <a:pos x="0" y="921"/>
              </a:cxn>
              <a:cxn ang="0">
                <a:pos x="11" y="638"/>
              </a:cxn>
              <a:cxn ang="0">
                <a:pos x="0" y="284"/>
              </a:cxn>
              <a:cxn ang="0">
                <a:pos x="0" y="213"/>
              </a:cxn>
            </a:cxnLst>
            <a:rect l="0" t="0" r="r" b="b"/>
            <a:pathLst>
              <a:path w="11" h="14896">
                <a:moveTo>
                  <a:pt x="0" y="14896"/>
                </a:moveTo>
                <a:lnTo>
                  <a:pt x="0" y="14884"/>
                </a:lnTo>
                <a:lnTo>
                  <a:pt x="11" y="14884"/>
                </a:lnTo>
                <a:lnTo>
                  <a:pt x="11" y="14896"/>
                </a:lnTo>
                <a:lnTo>
                  <a:pt x="0" y="14896"/>
                </a:lnTo>
                <a:close/>
                <a:moveTo>
                  <a:pt x="0" y="14814"/>
                </a:moveTo>
                <a:lnTo>
                  <a:pt x="0" y="14743"/>
                </a:lnTo>
                <a:lnTo>
                  <a:pt x="11" y="14743"/>
                </a:lnTo>
                <a:lnTo>
                  <a:pt x="11" y="14814"/>
                </a:lnTo>
                <a:lnTo>
                  <a:pt x="0" y="14814"/>
                </a:lnTo>
                <a:close/>
                <a:moveTo>
                  <a:pt x="0" y="14672"/>
                </a:moveTo>
                <a:lnTo>
                  <a:pt x="0" y="14601"/>
                </a:lnTo>
                <a:lnTo>
                  <a:pt x="11" y="14601"/>
                </a:lnTo>
                <a:lnTo>
                  <a:pt x="11" y="14672"/>
                </a:lnTo>
                <a:lnTo>
                  <a:pt x="0" y="14672"/>
                </a:lnTo>
                <a:close/>
                <a:moveTo>
                  <a:pt x="0" y="14530"/>
                </a:moveTo>
                <a:lnTo>
                  <a:pt x="0" y="14459"/>
                </a:lnTo>
                <a:lnTo>
                  <a:pt x="11" y="14459"/>
                </a:lnTo>
                <a:lnTo>
                  <a:pt x="11" y="14530"/>
                </a:lnTo>
                <a:lnTo>
                  <a:pt x="0" y="14530"/>
                </a:lnTo>
                <a:close/>
                <a:moveTo>
                  <a:pt x="0" y="14388"/>
                </a:moveTo>
                <a:lnTo>
                  <a:pt x="0" y="14317"/>
                </a:lnTo>
                <a:lnTo>
                  <a:pt x="11" y="14317"/>
                </a:lnTo>
                <a:lnTo>
                  <a:pt x="11" y="14388"/>
                </a:lnTo>
                <a:lnTo>
                  <a:pt x="0" y="14388"/>
                </a:lnTo>
                <a:close/>
                <a:moveTo>
                  <a:pt x="0" y="14247"/>
                </a:moveTo>
                <a:lnTo>
                  <a:pt x="0" y="14176"/>
                </a:lnTo>
                <a:lnTo>
                  <a:pt x="11" y="14176"/>
                </a:lnTo>
                <a:lnTo>
                  <a:pt x="11" y="14247"/>
                </a:lnTo>
                <a:lnTo>
                  <a:pt x="0" y="14247"/>
                </a:lnTo>
                <a:close/>
                <a:moveTo>
                  <a:pt x="0" y="14105"/>
                </a:moveTo>
                <a:lnTo>
                  <a:pt x="0" y="14034"/>
                </a:lnTo>
                <a:lnTo>
                  <a:pt x="11" y="14034"/>
                </a:lnTo>
                <a:lnTo>
                  <a:pt x="11" y="14105"/>
                </a:lnTo>
                <a:lnTo>
                  <a:pt x="0" y="14105"/>
                </a:lnTo>
                <a:close/>
                <a:moveTo>
                  <a:pt x="0" y="13963"/>
                </a:moveTo>
                <a:lnTo>
                  <a:pt x="0" y="13892"/>
                </a:lnTo>
                <a:lnTo>
                  <a:pt x="11" y="13892"/>
                </a:lnTo>
                <a:lnTo>
                  <a:pt x="11" y="13963"/>
                </a:lnTo>
                <a:lnTo>
                  <a:pt x="0" y="13963"/>
                </a:lnTo>
                <a:close/>
                <a:moveTo>
                  <a:pt x="0" y="13821"/>
                </a:moveTo>
                <a:lnTo>
                  <a:pt x="0" y="13750"/>
                </a:lnTo>
                <a:lnTo>
                  <a:pt x="11" y="13750"/>
                </a:lnTo>
                <a:lnTo>
                  <a:pt x="11" y="13821"/>
                </a:lnTo>
                <a:lnTo>
                  <a:pt x="0" y="13821"/>
                </a:lnTo>
                <a:close/>
                <a:moveTo>
                  <a:pt x="0" y="13679"/>
                </a:moveTo>
                <a:lnTo>
                  <a:pt x="0" y="13609"/>
                </a:lnTo>
                <a:lnTo>
                  <a:pt x="11" y="13609"/>
                </a:lnTo>
                <a:lnTo>
                  <a:pt x="11" y="13679"/>
                </a:lnTo>
                <a:lnTo>
                  <a:pt x="0" y="13679"/>
                </a:lnTo>
                <a:close/>
                <a:moveTo>
                  <a:pt x="0" y="13538"/>
                </a:moveTo>
                <a:lnTo>
                  <a:pt x="0" y="13467"/>
                </a:lnTo>
                <a:lnTo>
                  <a:pt x="11" y="13467"/>
                </a:lnTo>
                <a:lnTo>
                  <a:pt x="11" y="13538"/>
                </a:lnTo>
                <a:lnTo>
                  <a:pt x="0" y="13538"/>
                </a:lnTo>
                <a:close/>
                <a:moveTo>
                  <a:pt x="0" y="13396"/>
                </a:moveTo>
                <a:lnTo>
                  <a:pt x="0" y="13325"/>
                </a:lnTo>
                <a:lnTo>
                  <a:pt x="11" y="13325"/>
                </a:lnTo>
                <a:lnTo>
                  <a:pt x="11" y="13396"/>
                </a:lnTo>
                <a:lnTo>
                  <a:pt x="0" y="13396"/>
                </a:lnTo>
                <a:close/>
                <a:moveTo>
                  <a:pt x="0" y="13254"/>
                </a:moveTo>
                <a:lnTo>
                  <a:pt x="0" y="13183"/>
                </a:lnTo>
                <a:lnTo>
                  <a:pt x="11" y="13183"/>
                </a:lnTo>
                <a:lnTo>
                  <a:pt x="11" y="13254"/>
                </a:lnTo>
                <a:lnTo>
                  <a:pt x="0" y="13254"/>
                </a:lnTo>
                <a:close/>
                <a:moveTo>
                  <a:pt x="0" y="13112"/>
                </a:moveTo>
                <a:lnTo>
                  <a:pt x="0" y="13042"/>
                </a:lnTo>
                <a:lnTo>
                  <a:pt x="11" y="13042"/>
                </a:lnTo>
                <a:lnTo>
                  <a:pt x="11" y="13112"/>
                </a:lnTo>
                <a:lnTo>
                  <a:pt x="0" y="13112"/>
                </a:lnTo>
                <a:close/>
                <a:moveTo>
                  <a:pt x="0" y="12971"/>
                </a:moveTo>
                <a:lnTo>
                  <a:pt x="0" y="12900"/>
                </a:lnTo>
                <a:lnTo>
                  <a:pt x="11" y="12900"/>
                </a:lnTo>
                <a:lnTo>
                  <a:pt x="11" y="12971"/>
                </a:lnTo>
                <a:lnTo>
                  <a:pt x="0" y="12971"/>
                </a:lnTo>
                <a:close/>
                <a:moveTo>
                  <a:pt x="0" y="12829"/>
                </a:moveTo>
                <a:lnTo>
                  <a:pt x="0" y="12758"/>
                </a:lnTo>
                <a:lnTo>
                  <a:pt x="11" y="12758"/>
                </a:lnTo>
                <a:lnTo>
                  <a:pt x="11" y="12829"/>
                </a:lnTo>
                <a:lnTo>
                  <a:pt x="0" y="12829"/>
                </a:lnTo>
                <a:close/>
                <a:moveTo>
                  <a:pt x="0" y="12687"/>
                </a:moveTo>
                <a:lnTo>
                  <a:pt x="0" y="12616"/>
                </a:lnTo>
                <a:lnTo>
                  <a:pt x="11" y="12616"/>
                </a:lnTo>
                <a:lnTo>
                  <a:pt x="11" y="12687"/>
                </a:lnTo>
                <a:lnTo>
                  <a:pt x="0" y="12687"/>
                </a:lnTo>
                <a:close/>
                <a:moveTo>
                  <a:pt x="0" y="12545"/>
                </a:moveTo>
                <a:lnTo>
                  <a:pt x="0" y="12475"/>
                </a:lnTo>
                <a:lnTo>
                  <a:pt x="11" y="12475"/>
                </a:lnTo>
                <a:lnTo>
                  <a:pt x="11" y="12545"/>
                </a:lnTo>
                <a:lnTo>
                  <a:pt x="0" y="12545"/>
                </a:lnTo>
                <a:close/>
                <a:moveTo>
                  <a:pt x="0" y="12404"/>
                </a:moveTo>
                <a:lnTo>
                  <a:pt x="0" y="12333"/>
                </a:lnTo>
                <a:lnTo>
                  <a:pt x="11" y="12333"/>
                </a:lnTo>
                <a:lnTo>
                  <a:pt x="11" y="12404"/>
                </a:lnTo>
                <a:lnTo>
                  <a:pt x="0" y="12404"/>
                </a:lnTo>
                <a:close/>
                <a:moveTo>
                  <a:pt x="0" y="12262"/>
                </a:moveTo>
                <a:lnTo>
                  <a:pt x="0" y="12191"/>
                </a:lnTo>
                <a:lnTo>
                  <a:pt x="11" y="12191"/>
                </a:lnTo>
                <a:lnTo>
                  <a:pt x="11" y="12262"/>
                </a:lnTo>
                <a:lnTo>
                  <a:pt x="0" y="12262"/>
                </a:lnTo>
                <a:close/>
                <a:moveTo>
                  <a:pt x="0" y="12120"/>
                </a:moveTo>
                <a:lnTo>
                  <a:pt x="0" y="12049"/>
                </a:lnTo>
                <a:lnTo>
                  <a:pt x="11" y="12049"/>
                </a:lnTo>
                <a:lnTo>
                  <a:pt x="11" y="12120"/>
                </a:lnTo>
                <a:lnTo>
                  <a:pt x="0" y="12120"/>
                </a:lnTo>
                <a:close/>
                <a:moveTo>
                  <a:pt x="0" y="11978"/>
                </a:moveTo>
                <a:lnTo>
                  <a:pt x="0" y="11908"/>
                </a:lnTo>
                <a:lnTo>
                  <a:pt x="11" y="11908"/>
                </a:lnTo>
                <a:lnTo>
                  <a:pt x="11" y="11978"/>
                </a:lnTo>
                <a:lnTo>
                  <a:pt x="0" y="11978"/>
                </a:lnTo>
                <a:close/>
                <a:moveTo>
                  <a:pt x="0" y="11837"/>
                </a:moveTo>
                <a:lnTo>
                  <a:pt x="0" y="11766"/>
                </a:lnTo>
                <a:lnTo>
                  <a:pt x="11" y="11766"/>
                </a:lnTo>
                <a:lnTo>
                  <a:pt x="11" y="11837"/>
                </a:lnTo>
                <a:lnTo>
                  <a:pt x="0" y="11837"/>
                </a:lnTo>
                <a:close/>
                <a:moveTo>
                  <a:pt x="0" y="11695"/>
                </a:moveTo>
                <a:lnTo>
                  <a:pt x="0" y="11624"/>
                </a:lnTo>
                <a:lnTo>
                  <a:pt x="11" y="11624"/>
                </a:lnTo>
                <a:lnTo>
                  <a:pt x="11" y="11695"/>
                </a:lnTo>
                <a:lnTo>
                  <a:pt x="0" y="11695"/>
                </a:lnTo>
                <a:close/>
                <a:moveTo>
                  <a:pt x="0" y="11553"/>
                </a:moveTo>
                <a:lnTo>
                  <a:pt x="0" y="11482"/>
                </a:lnTo>
                <a:lnTo>
                  <a:pt x="11" y="11482"/>
                </a:lnTo>
                <a:lnTo>
                  <a:pt x="11" y="11553"/>
                </a:lnTo>
                <a:lnTo>
                  <a:pt x="0" y="11553"/>
                </a:lnTo>
                <a:close/>
                <a:moveTo>
                  <a:pt x="0" y="11411"/>
                </a:moveTo>
                <a:lnTo>
                  <a:pt x="0" y="11341"/>
                </a:lnTo>
                <a:lnTo>
                  <a:pt x="11" y="11341"/>
                </a:lnTo>
                <a:lnTo>
                  <a:pt x="11" y="11411"/>
                </a:lnTo>
                <a:lnTo>
                  <a:pt x="0" y="11411"/>
                </a:lnTo>
                <a:close/>
                <a:moveTo>
                  <a:pt x="0" y="11270"/>
                </a:moveTo>
                <a:lnTo>
                  <a:pt x="0" y="11199"/>
                </a:lnTo>
                <a:lnTo>
                  <a:pt x="11" y="11199"/>
                </a:lnTo>
                <a:lnTo>
                  <a:pt x="11" y="11270"/>
                </a:lnTo>
                <a:lnTo>
                  <a:pt x="0" y="11270"/>
                </a:lnTo>
                <a:close/>
                <a:moveTo>
                  <a:pt x="0" y="11128"/>
                </a:moveTo>
                <a:lnTo>
                  <a:pt x="0" y="11057"/>
                </a:lnTo>
                <a:lnTo>
                  <a:pt x="11" y="11057"/>
                </a:lnTo>
                <a:lnTo>
                  <a:pt x="11" y="11128"/>
                </a:lnTo>
                <a:lnTo>
                  <a:pt x="0" y="11128"/>
                </a:lnTo>
                <a:close/>
                <a:moveTo>
                  <a:pt x="0" y="10986"/>
                </a:moveTo>
                <a:lnTo>
                  <a:pt x="0" y="10915"/>
                </a:lnTo>
                <a:lnTo>
                  <a:pt x="11" y="10915"/>
                </a:lnTo>
                <a:lnTo>
                  <a:pt x="11" y="10986"/>
                </a:lnTo>
                <a:lnTo>
                  <a:pt x="0" y="10986"/>
                </a:lnTo>
                <a:close/>
                <a:moveTo>
                  <a:pt x="0" y="10844"/>
                </a:moveTo>
                <a:lnTo>
                  <a:pt x="0" y="10773"/>
                </a:lnTo>
                <a:lnTo>
                  <a:pt x="11" y="10773"/>
                </a:lnTo>
                <a:lnTo>
                  <a:pt x="11" y="10844"/>
                </a:lnTo>
                <a:lnTo>
                  <a:pt x="0" y="10844"/>
                </a:lnTo>
                <a:close/>
                <a:moveTo>
                  <a:pt x="0" y="10703"/>
                </a:moveTo>
                <a:lnTo>
                  <a:pt x="0" y="10632"/>
                </a:lnTo>
                <a:lnTo>
                  <a:pt x="11" y="10632"/>
                </a:lnTo>
                <a:lnTo>
                  <a:pt x="11" y="10703"/>
                </a:lnTo>
                <a:lnTo>
                  <a:pt x="0" y="10703"/>
                </a:lnTo>
                <a:close/>
                <a:moveTo>
                  <a:pt x="0" y="10561"/>
                </a:moveTo>
                <a:lnTo>
                  <a:pt x="0" y="10490"/>
                </a:lnTo>
                <a:lnTo>
                  <a:pt x="11" y="10490"/>
                </a:lnTo>
                <a:lnTo>
                  <a:pt x="11" y="10561"/>
                </a:lnTo>
                <a:lnTo>
                  <a:pt x="0" y="10561"/>
                </a:lnTo>
                <a:close/>
                <a:moveTo>
                  <a:pt x="0" y="10419"/>
                </a:moveTo>
                <a:lnTo>
                  <a:pt x="0" y="10348"/>
                </a:lnTo>
                <a:lnTo>
                  <a:pt x="11" y="10348"/>
                </a:lnTo>
                <a:lnTo>
                  <a:pt x="11" y="10419"/>
                </a:lnTo>
                <a:lnTo>
                  <a:pt x="0" y="10419"/>
                </a:lnTo>
                <a:close/>
                <a:moveTo>
                  <a:pt x="0" y="10277"/>
                </a:moveTo>
                <a:lnTo>
                  <a:pt x="0" y="10206"/>
                </a:lnTo>
                <a:lnTo>
                  <a:pt x="11" y="10206"/>
                </a:lnTo>
                <a:lnTo>
                  <a:pt x="11" y="10277"/>
                </a:lnTo>
                <a:lnTo>
                  <a:pt x="0" y="10277"/>
                </a:lnTo>
                <a:close/>
                <a:moveTo>
                  <a:pt x="0" y="10136"/>
                </a:moveTo>
                <a:lnTo>
                  <a:pt x="0" y="10065"/>
                </a:lnTo>
                <a:lnTo>
                  <a:pt x="11" y="10065"/>
                </a:lnTo>
                <a:lnTo>
                  <a:pt x="11" y="10136"/>
                </a:lnTo>
                <a:lnTo>
                  <a:pt x="0" y="10136"/>
                </a:lnTo>
                <a:close/>
                <a:moveTo>
                  <a:pt x="0" y="9994"/>
                </a:moveTo>
                <a:lnTo>
                  <a:pt x="0" y="9923"/>
                </a:lnTo>
                <a:lnTo>
                  <a:pt x="11" y="9923"/>
                </a:lnTo>
                <a:lnTo>
                  <a:pt x="11" y="9994"/>
                </a:lnTo>
                <a:lnTo>
                  <a:pt x="0" y="9994"/>
                </a:lnTo>
                <a:close/>
                <a:moveTo>
                  <a:pt x="0" y="9852"/>
                </a:moveTo>
                <a:lnTo>
                  <a:pt x="0" y="9781"/>
                </a:lnTo>
                <a:lnTo>
                  <a:pt x="11" y="9781"/>
                </a:lnTo>
                <a:lnTo>
                  <a:pt x="11" y="9852"/>
                </a:lnTo>
                <a:lnTo>
                  <a:pt x="0" y="9852"/>
                </a:lnTo>
                <a:close/>
                <a:moveTo>
                  <a:pt x="0" y="9710"/>
                </a:moveTo>
                <a:lnTo>
                  <a:pt x="0" y="9639"/>
                </a:lnTo>
                <a:lnTo>
                  <a:pt x="11" y="9639"/>
                </a:lnTo>
                <a:lnTo>
                  <a:pt x="11" y="9710"/>
                </a:lnTo>
                <a:lnTo>
                  <a:pt x="0" y="9710"/>
                </a:lnTo>
                <a:close/>
                <a:moveTo>
                  <a:pt x="0" y="9569"/>
                </a:moveTo>
                <a:lnTo>
                  <a:pt x="0" y="9498"/>
                </a:lnTo>
                <a:lnTo>
                  <a:pt x="11" y="9498"/>
                </a:lnTo>
                <a:lnTo>
                  <a:pt x="11" y="9569"/>
                </a:lnTo>
                <a:lnTo>
                  <a:pt x="0" y="9569"/>
                </a:lnTo>
                <a:close/>
                <a:moveTo>
                  <a:pt x="0" y="9427"/>
                </a:moveTo>
                <a:lnTo>
                  <a:pt x="0" y="9356"/>
                </a:lnTo>
                <a:lnTo>
                  <a:pt x="11" y="9356"/>
                </a:lnTo>
                <a:lnTo>
                  <a:pt x="11" y="9427"/>
                </a:lnTo>
                <a:lnTo>
                  <a:pt x="0" y="9427"/>
                </a:lnTo>
                <a:close/>
                <a:moveTo>
                  <a:pt x="0" y="9285"/>
                </a:moveTo>
                <a:lnTo>
                  <a:pt x="0" y="9214"/>
                </a:lnTo>
                <a:lnTo>
                  <a:pt x="11" y="9214"/>
                </a:lnTo>
                <a:lnTo>
                  <a:pt x="11" y="9285"/>
                </a:lnTo>
                <a:lnTo>
                  <a:pt x="0" y="9285"/>
                </a:lnTo>
                <a:close/>
                <a:moveTo>
                  <a:pt x="0" y="9143"/>
                </a:moveTo>
                <a:lnTo>
                  <a:pt x="0" y="9072"/>
                </a:lnTo>
                <a:lnTo>
                  <a:pt x="11" y="9072"/>
                </a:lnTo>
                <a:lnTo>
                  <a:pt x="11" y="9143"/>
                </a:lnTo>
                <a:lnTo>
                  <a:pt x="0" y="9143"/>
                </a:lnTo>
                <a:close/>
                <a:moveTo>
                  <a:pt x="0" y="9002"/>
                </a:moveTo>
                <a:lnTo>
                  <a:pt x="0" y="8931"/>
                </a:lnTo>
                <a:lnTo>
                  <a:pt x="11" y="8931"/>
                </a:lnTo>
                <a:lnTo>
                  <a:pt x="11" y="9002"/>
                </a:lnTo>
                <a:lnTo>
                  <a:pt x="0" y="9002"/>
                </a:lnTo>
                <a:close/>
                <a:moveTo>
                  <a:pt x="0" y="8860"/>
                </a:moveTo>
                <a:lnTo>
                  <a:pt x="0" y="8789"/>
                </a:lnTo>
                <a:lnTo>
                  <a:pt x="11" y="8789"/>
                </a:lnTo>
                <a:lnTo>
                  <a:pt x="11" y="8860"/>
                </a:lnTo>
                <a:lnTo>
                  <a:pt x="0" y="8860"/>
                </a:lnTo>
                <a:close/>
                <a:moveTo>
                  <a:pt x="0" y="8718"/>
                </a:moveTo>
                <a:lnTo>
                  <a:pt x="0" y="8647"/>
                </a:lnTo>
                <a:lnTo>
                  <a:pt x="11" y="8647"/>
                </a:lnTo>
                <a:lnTo>
                  <a:pt x="11" y="8718"/>
                </a:lnTo>
                <a:lnTo>
                  <a:pt x="0" y="8718"/>
                </a:lnTo>
                <a:close/>
                <a:moveTo>
                  <a:pt x="0" y="8576"/>
                </a:moveTo>
                <a:lnTo>
                  <a:pt x="0" y="8505"/>
                </a:lnTo>
                <a:lnTo>
                  <a:pt x="11" y="8505"/>
                </a:lnTo>
                <a:lnTo>
                  <a:pt x="11" y="8576"/>
                </a:lnTo>
                <a:lnTo>
                  <a:pt x="0" y="8576"/>
                </a:lnTo>
                <a:close/>
                <a:moveTo>
                  <a:pt x="0" y="8434"/>
                </a:moveTo>
                <a:lnTo>
                  <a:pt x="0" y="8364"/>
                </a:lnTo>
                <a:lnTo>
                  <a:pt x="11" y="8364"/>
                </a:lnTo>
                <a:lnTo>
                  <a:pt x="11" y="8434"/>
                </a:lnTo>
                <a:lnTo>
                  <a:pt x="0" y="8434"/>
                </a:lnTo>
                <a:close/>
                <a:moveTo>
                  <a:pt x="0" y="8293"/>
                </a:moveTo>
                <a:lnTo>
                  <a:pt x="0" y="8222"/>
                </a:lnTo>
                <a:lnTo>
                  <a:pt x="11" y="8222"/>
                </a:lnTo>
                <a:lnTo>
                  <a:pt x="11" y="8293"/>
                </a:lnTo>
                <a:lnTo>
                  <a:pt x="0" y="8293"/>
                </a:lnTo>
                <a:close/>
                <a:moveTo>
                  <a:pt x="0" y="8151"/>
                </a:moveTo>
                <a:lnTo>
                  <a:pt x="0" y="8080"/>
                </a:lnTo>
                <a:lnTo>
                  <a:pt x="11" y="8080"/>
                </a:lnTo>
                <a:lnTo>
                  <a:pt x="11" y="8151"/>
                </a:lnTo>
                <a:lnTo>
                  <a:pt x="0" y="8151"/>
                </a:lnTo>
                <a:close/>
                <a:moveTo>
                  <a:pt x="0" y="8009"/>
                </a:moveTo>
                <a:lnTo>
                  <a:pt x="0" y="7938"/>
                </a:lnTo>
                <a:lnTo>
                  <a:pt x="11" y="7938"/>
                </a:lnTo>
                <a:lnTo>
                  <a:pt x="11" y="8009"/>
                </a:lnTo>
                <a:lnTo>
                  <a:pt x="0" y="8009"/>
                </a:lnTo>
                <a:close/>
                <a:moveTo>
                  <a:pt x="0" y="7867"/>
                </a:moveTo>
                <a:lnTo>
                  <a:pt x="0" y="7797"/>
                </a:lnTo>
                <a:lnTo>
                  <a:pt x="11" y="7797"/>
                </a:lnTo>
                <a:lnTo>
                  <a:pt x="11" y="7867"/>
                </a:lnTo>
                <a:lnTo>
                  <a:pt x="0" y="7867"/>
                </a:lnTo>
                <a:close/>
                <a:moveTo>
                  <a:pt x="0" y="7726"/>
                </a:moveTo>
                <a:lnTo>
                  <a:pt x="0" y="7655"/>
                </a:lnTo>
                <a:lnTo>
                  <a:pt x="11" y="7655"/>
                </a:lnTo>
                <a:lnTo>
                  <a:pt x="11" y="7726"/>
                </a:lnTo>
                <a:lnTo>
                  <a:pt x="0" y="7726"/>
                </a:lnTo>
                <a:close/>
                <a:moveTo>
                  <a:pt x="0" y="7584"/>
                </a:moveTo>
                <a:lnTo>
                  <a:pt x="0" y="7513"/>
                </a:lnTo>
                <a:lnTo>
                  <a:pt x="11" y="7513"/>
                </a:lnTo>
                <a:lnTo>
                  <a:pt x="11" y="7584"/>
                </a:lnTo>
                <a:lnTo>
                  <a:pt x="0" y="7584"/>
                </a:lnTo>
                <a:close/>
                <a:moveTo>
                  <a:pt x="0" y="7442"/>
                </a:moveTo>
                <a:lnTo>
                  <a:pt x="0" y="7371"/>
                </a:lnTo>
                <a:lnTo>
                  <a:pt x="11" y="7371"/>
                </a:lnTo>
                <a:lnTo>
                  <a:pt x="11" y="7442"/>
                </a:lnTo>
                <a:lnTo>
                  <a:pt x="0" y="7442"/>
                </a:lnTo>
                <a:close/>
                <a:moveTo>
                  <a:pt x="0" y="7300"/>
                </a:moveTo>
                <a:lnTo>
                  <a:pt x="0" y="7230"/>
                </a:lnTo>
                <a:lnTo>
                  <a:pt x="11" y="7230"/>
                </a:lnTo>
                <a:lnTo>
                  <a:pt x="11" y="7300"/>
                </a:lnTo>
                <a:lnTo>
                  <a:pt x="0" y="7300"/>
                </a:lnTo>
                <a:close/>
                <a:moveTo>
                  <a:pt x="0" y="7159"/>
                </a:moveTo>
                <a:lnTo>
                  <a:pt x="0" y="7088"/>
                </a:lnTo>
                <a:lnTo>
                  <a:pt x="11" y="7088"/>
                </a:lnTo>
                <a:lnTo>
                  <a:pt x="11" y="7159"/>
                </a:lnTo>
                <a:lnTo>
                  <a:pt x="0" y="7159"/>
                </a:lnTo>
                <a:close/>
                <a:moveTo>
                  <a:pt x="0" y="7017"/>
                </a:moveTo>
                <a:lnTo>
                  <a:pt x="0" y="6946"/>
                </a:lnTo>
                <a:lnTo>
                  <a:pt x="11" y="6946"/>
                </a:lnTo>
                <a:lnTo>
                  <a:pt x="11" y="7017"/>
                </a:lnTo>
                <a:lnTo>
                  <a:pt x="0" y="7017"/>
                </a:lnTo>
                <a:close/>
                <a:moveTo>
                  <a:pt x="0" y="6875"/>
                </a:moveTo>
                <a:lnTo>
                  <a:pt x="0" y="6804"/>
                </a:lnTo>
                <a:lnTo>
                  <a:pt x="11" y="6804"/>
                </a:lnTo>
                <a:lnTo>
                  <a:pt x="11" y="6875"/>
                </a:lnTo>
                <a:lnTo>
                  <a:pt x="0" y="6875"/>
                </a:lnTo>
                <a:close/>
                <a:moveTo>
                  <a:pt x="0" y="6733"/>
                </a:moveTo>
                <a:lnTo>
                  <a:pt x="0" y="6663"/>
                </a:lnTo>
                <a:lnTo>
                  <a:pt x="11" y="6663"/>
                </a:lnTo>
                <a:lnTo>
                  <a:pt x="11" y="6733"/>
                </a:lnTo>
                <a:lnTo>
                  <a:pt x="0" y="6733"/>
                </a:lnTo>
                <a:close/>
                <a:moveTo>
                  <a:pt x="0" y="6592"/>
                </a:moveTo>
                <a:lnTo>
                  <a:pt x="0" y="6521"/>
                </a:lnTo>
                <a:lnTo>
                  <a:pt x="11" y="6521"/>
                </a:lnTo>
                <a:lnTo>
                  <a:pt x="11" y="6592"/>
                </a:lnTo>
                <a:lnTo>
                  <a:pt x="0" y="6592"/>
                </a:lnTo>
                <a:close/>
                <a:moveTo>
                  <a:pt x="0" y="6450"/>
                </a:moveTo>
                <a:lnTo>
                  <a:pt x="0" y="6379"/>
                </a:lnTo>
                <a:lnTo>
                  <a:pt x="11" y="6379"/>
                </a:lnTo>
                <a:lnTo>
                  <a:pt x="11" y="6450"/>
                </a:lnTo>
                <a:lnTo>
                  <a:pt x="0" y="6450"/>
                </a:lnTo>
                <a:close/>
                <a:moveTo>
                  <a:pt x="0" y="6308"/>
                </a:moveTo>
                <a:lnTo>
                  <a:pt x="0" y="6237"/>
                </a:lnTo>
                <a:lnTo>
                  <a:pt x="11" y="6237"/>
                </a:lnTo>
                <a:lnTo>
                  <a:pt x="11" y="6308"/>
                </a:lnTo>
                <a:lnTo>
                  <a:pt x="0" y="6308"/>
                </a:lnTo>
                <a:close/>
                <a:moveTo>
                  <a:pt x="0" y="6166"/>
                </a:moveTo>
                <a:lnTo>
                  <a:pt x="0" y="6096"/>
                </a:lnTo>
                <a:lnTo>
                  <a:pt x="11" y="6096"/>
                </a:lnTo>
                <a:lnTo>
                  <a:pt x="11" y="6166"/>
                </a:lnTo>
                <a:lnTo>
                  <a:pt x="0" y="6166"/>
                </a:lnTo>
                <a:close/>
                <a:moveTo>
                  <a:pt x="0" y="6025"/>
                </a:moveTo>
                <a:lnTo>
                  <a:pt x="0" y="5954"/>
                </a:lnTo>
                <a:lnTo>
                  <a:pt x="11" y="5954"/>
                </a:lnTo>
                <a:lnTo>
                  <a:pt x="11" y="6025"/>
                </a:lnTo>
                <a:lnTo>
                  <a:pt x="0" y="6025"/>
                </a:lnTo>
                <a:close/>
                <a:moveTo>
                  <a:pt x="0" y="5883"/>
                </a:moveTo>
                <a:lnTo>
                  <a:pt x="0" y="5812"/>
                </a:lnTo>
                <a:lnTo>
                  <a:pt x="11" y="5812"/>
                </a:lnTo>
                <a:lnTo>
                  <a:pt x="11" y="5883"/>
                </a:lnTo>
                <a:lnTo>
                  <a:pt x="0" y="5883"/>
                </a:lnTo>
                <a:close/>
                <a:moveTo>
                  <a:pt x="0" y="5741"/>
                </a:moveTo>
                <a:lnTo>
                  <a:pt x="0" y="5670"/>
                </a:lnTo>
                <a:lnTo>
                  <a:pt x="11" y="5670"/>
                </a:lnTo>
                <a:lnTo>
                  <a:pt x="11" y="5741"/>
                </a:lnTo>
                <a:lnTo>
                  <a:pt x="0" y="5741"/>
                </a:lnTo>
                <a:close/>
                <a:moveTo>
                  <a:pt x="0" y="5599"/>
                </a:moveTo>
                <a:lnTo>
                  <a:pt x="0" y="5528"/>
                </a:lnTo>
                <a:lnTo>
                  <a:pt x="11" y="5528"/>
                </a:lnTo>
                <a:lnTo>
                  <a:pt x="11" y="5599"/>
                </a:lnTo>
                <a:lnTo>
                  <a:pt x="0" y="5599"/>
                </a:lnTo>
                <a:close/>
                <a:moveTo>
                  <a:pt x="0" y="5458"/>
                </a:moveTo>
                <a:lnTo>
                  <a:pt x="0" y="5387"/>
                </a:lnTo>
                <a:lnTo>
                  <a:pt x="11" y="5387"/>
                </a:lnTo>
                <a:lnTo>
                  <a:pt x="11" y="5458"/>
                </a:lnTo>
                <a:lnTo>
                  <a:pt x="0" y="5458"/>
                </a:lnTo>
                <a:close/>
                <a:moveTo>
                  <a:pt x="0" y="5316"/>
                </a:moveTo>
                <a:lnTo>
                  <a:pt x="0" y="5245"/>
                </a:lnTo>
                <a:lnTo>
                  <a:pt x="11" y="5245"/>
                </a:lnTo>
                <a:lnTo>
                  <a:pt x="11" y="5316"/>
                </a:lnTo>
                <a:lnTo>
                  <a:pt x="0" y="5316"/>
                </a:lnTo>
                <a:close/>
                <a:moveTo>
                  <a:pt x="0" y="5174"/>
                </a:moveTo>
                <a:lnTo>
                  <a:pt x="0" y="5103"/>
                </a:lnTo>
                <a:lnTo>
                  <a:pt x="11" y="5103"/>
                </a:lnTo>
                <a:lnTo>
                  <a:pt x="11" y="5174"/>
                </a:lnTo>
                <a:lnTo>
                  <a:pt x="0" y="5174"/>
                </a:lnTo>
                <a:close/>
                <a:moveTo>
                  <a:pt x="0" y="5032"/>
                </a:moveTo>
                <a:lnTo>
                  <a:pt x="0" y="4961"/>
                </a:lnTo>
                <a:lnTo>
                  <a:pt x="11" y="4961"/>
                </a:lnTo>
                <a:lnTo>
                  <a:pt x="11" y="5032"/>
                </a:lnTo>
                <a:lnTo>
                  <a:pt x="0" y="5032"/>
                </a:lnTo>
                <a:close/>
                <a:moveTo>
                  <a:pt x="0" y="4891"/>
                </a:moveTo>
                <a:lnTo>
                  <a:pt x="0" y="4820"/>
                </a:lnTo>
                <a:lnTo>
                  <a:pt x="11" y="4820"/>
                </a:lnTo>
                <a:lnTo>
                  <a:pt x="11" y="4891"/>
                </a:lnTo>
                <a:lnTo>
                  <a:pt x="0" y="4891"/>
                </a:lnTo>
                <a:close/>
                <a:moveTo>
                  <a:pt x="0" y="4749"/>
                </a:moveTo>
                <a:lnTo>
                  <a:pt x="0" y="4678"/>
                </a:lnTo>
                <a:lnTo>
                  <a:pt x="11" y="4678"/>
                </a:lnTo>
                <a:lnTo>
                  <a:pt x="11" y="4749"/>
                </a:lnTo>
                <a:lnTo>
                  <a:pt x="0" y="4749"/>
                </a:lnTo>
                <a:close/>
                <a:moveTo>
                  <a:pt x="0" y="4607"/>
                </a:moveTo>
                <a:lnTo>
                  <a:pt x="0" y="4536"/>
                </a:lnTo>
                <a:lnTo>
                  <a:pt x="11" y="4536"/>
                </a:lnTo>
                <a:lnTo>
                  <a:pt x="11" y="4607"/>
                </a:lnTo>
                <a:lnTo>
                  <a:pt x="0" y="4607"/>
                </a:lnTo>
                <a:close/>
                <a:moveTo>
                  <a:pt x="0" y="4465"/>
                </a:moveTo>
                <a:lnTo>
                  <a:pt x="0" y="4394"/>
                </a:lnTo>
                <a:lnTo>
                  <a:pt x="11" y="4394"/>
                </a:lnTo>
                <a:lnTo>
                  <a:pt x="11" y="4465"/>
                </a:lnTo>
                <a:lnTo>
                  <a:pt x="0" y="4465"/>
                </a:lnTo>
                <a:close/>
                <a:moveTo>
                  <a:pt x="0" y="4324"/>
                </a:moveTo>
                <a:lnTo>
                  <a:pt x="0" y="4253"/>
                </a:lnTo>
                <a:lnTo>
                  <a:pt x="11" y="4253"/>
                </a:lnTo>
                <a:lnTo>
                  <a:pt x="11" y="4324"/>
                </a:lnTo>
                <a:lnTo>
                  <a:pt x="0" y="4324"/>
                </a:lnTo>
                <a:close/>
                <a:moveTo>
                  <a:pt x="0" y="4182"/>
                </a:moveTo>
                <a:lnTo>
                  <a:pt x="0" y="4111"/>
                </a:lnTo>
                <a:lnTo>
                  <a:pt x="11" y="4111"/>
                </a:lnTo>
                <a:lnTo>
                  <a:pt x="11" y="4182"/>
                </a:lnTo>
                <a:lnTo>
                  <a:pt x="0" y="4182"/>
                </a:lnTo>
                <a:close/>
                <a:moveTo>
                  <a:pt x="0" y="4040"/>
                </a:moveTo>
                <a:lnTo>
                  <a:pt x="0" y="3969"/>
                </a:lnTo>
                <a:lnTo>
                  <a:pt x="11" y="3969"/>
                </a:lnTo>
                <a:lnTo>
                  <a:pt x="11" y="4040"/>
                </a:lnTo>
                <a:lnTo>
                  <a:pt x="0" y="4040"/>
                </a:lnTo>
                <a:close/>
                <a:moveTo>
                  <a:pt x="0" y="3898"/>
                </a:moveTo>
                <a:lnTo>
                  <a:pt x="0" y="3827"/>
                </a:lnTo>
                <a:lnTo>
                  <a:pt x="11" y="3827"/>
                </a:lnTo>
                <a:lnTo>
                  <a:pt x="11" y="3898"/>
                </a:lnTo>
                <a:lnTo>
                  <a:pt x="0" y="3898"/>
                </a:lnTo>
                <a:close/>
                <a:moveTo>
                  <a:pt x="0" y="3757"/>
                </a:moveTo>
                <a:lnTo>
                  <a:pt x="0" y="3686"/>
                </a:lnTo>
                <a:lnTo>
                  <a:pt x="11" y="3686"/>
                </a:lnTo>
                <a:lnTo>
                  <a:pt x="11" y="3757"/>
                </a:lnTo>
                <a:lnTo>
                  <a:pt x="0" y="3757"/>
                </a:lnTo>
                <a:close/>
                <a:moveTo>
                  <a:pt x="0" y="3615"/>
                </a:moveTo>
                <a:lnTo>
                  <a:pt x="0" y="3544"/>
                </a:lnTo>
                <a:lnTo>
                  <a:pt x="11" y="3544"/>
                </a:lnTo>
                <a:lnTo>
                  <a:pt x="11" y="3615"/>
                </a:lnTo>
                <a:lnTo>
                  <a:pt x="0" y="3615"/>
                </a:lnTo>
                <a:close/>
                <a:moveTo>
                  <a:pt x="0" y="3473"/>
                </a:moveTo>
                <a:lnTo>
                  <a:pt x="0" y="3402"/>
                </a:lnTo>
                <a:lnTo>
                  <a:pt x="11" y="3402"/>
                </a:lnTo>
                <a:lnTo>
                  <a:pt x="11" y="3473"/>
                </a:lnTo>
                <a:lnTo>
                  <a:pt x="0" y="3473"/>
                </a:lnTo>
                <a:close/>
                <a:moveTo>
                  <a:pt x="0" y="3331"/>
                </a:moveTo>
                <a:lnTo>
                  <a:pt x="0" y="3260"/>
                </a:lnTo>
                <a:lnTo>
                  <a:pt x="11" y="3260"/>
                </a:lnTo>
                <a:lnTo>
                  <a:pt x="11" y="3331"/>
                </a:lnTo>
                <a:lnTo>
                  <a:pt x="0" y="3331"/>
                </a:lnTo>
                <a:close/>
                <a:moveTo>
                  <a:pt x="0" y="3190"/>
                </a:moveTo>
                <a:lnTo>
                  <a:pt x="0" y="3119"/>
                </a:lnTo>
                <a:lnTo>
                  <a:pt x="11" y="3119"/>
                </a:lnTo>
                <a:lnTo>
                  <a:pt x="11" y="3190"/>
                </a:lnTo>
                <a:lnTo>
                  <a:pt x="0" y="3190"/>
                </a:lnTo>
                <a:close/>
                <a:moveTo>
                  <a:pt x="0" y="3048"/>
                </a:moveTo>
                <a:lnTo>
                  <a:pt x="0" y="2977"/>
                </a:lnTo>
                <a:lnTo>
                  <a:pt x="11" y="2977"/>
                </a:lnTo>
                <a:lnTo>
                  <a:pt x="11" y="3048"/>
                </a:lnTo>
                <a:lnTo>
                  <a:pt x="0" y="3048"/>
                </a:lnTo>
                <a:close/>
                <a:moveTo>
                  <a:pt x="0" y="2906"/>
                </a:moveTo>
                <a:lnTo>
                  <a:pt x="0" y="2835"/>
                </a:lnTo>
                <a:lnTo>
                  <a:pt x="11" y="2835"/>
                </a:lnTo>
                <a:lnTo>
                  <a:pt x="11" y="2906"/>
                </a:lnTo>
                <a:lnTo>
                  <a:pt x="0" y="2906"/>
                </a:lnTo>
                <a:close/>
                <a:moveTo>
                  <a:pt x="0" y="2764"/>
                </a:moveTo>
                <a:lnTo>
                  <a:pt x="0" y="2693"/>
                </a:lnTo>
                <a:lnTo>
                  <a:pt x="11" y="2693"/>
                </a:lnTo>
                <a:lnTo>
                  <a:pt x="11" y="2764"/>
                </a:lnTo>
                <a:lnTo>
                  <a:pt x="0" y="2764"/>
                </a:lnTo>
                <a:close/>
                <a:moveTo>
                  <a:pt x="0" y="2622"/>
                </a:moveTo>
                <a:lnTo>
                  <a:pt x="0" y="2552"/>
                </a:lnTo>
                <a:lnTo>
                  <a:pt x="11" y="2552"/>
                </a:lnTo>
                <a:lnTo>
                  <a:pt x="11" y="2622"/>
                </a:lnTo>
                <a:lnTo>
                  <a:pt x="0" y="2622"/>
                </a:lnTo>
                <a:close/>
                <a:moveTo>
                  <a:pt x="0" y="2481"/>
                </a:moveTo>
                <a:lnTo>
                  <a:pt x="0" y="2410"/>
                </a:lnTo>
                <a:lnTo>
                  <a:pt x="11" y="2410"/>
                </a:lnTo>
                <a:lnTo>
                  <a:pt x="11" y="2481"/>
                </a:lnTo>
                <a:lnTo>
                  <a:pt x="0" y="2481"/>
                </a:lnTo>
                <a:close/>
                <a:moveTo>
                  <a:pt x="0" y="2339"/>
                </a:moveTo>
                <a:lnTo>
                  <a:pt x="0" y="2268"/>
                </a:lnTo>
                <a:lnTo>
                  <a:pt x="11" y="2268"/>
                </a:lnTo>
                <a:lnTo>
                  <a:pt x="11" y="2339"/>
                </a:lnTo>
                <a:lnTo>
                  <a:pt x="0" y="2339"/>
                </a:lnTo>
                <a:close/>
                <a:moveTo>
                  <a:pt x="0" y="2197"/>
                </a:moveTo>
                <a:lnTo>
                  <a:pt x="0" y="2126"/>
                </a:lnTo>
                <a:lnTo>
                  <a:pt x="11" y="2126"/>
                </a:lnTo>
                <a:lnTo>
                  <a:pt x="11" y="2197"/>
                </a:lnTo>
                <a:lnTo>
                  <a:pt x="0" y="2197"/>
                </a:lnTo>
                <a:close/>
                <a:moveTo>
                  <a:pt x="0" y="2055"/>
                </a:moveTo>
                <a:lnTo>
                  <a:pt x="0" y="1985"/>
                </a:lnTo>
                <a:lnTo>
                  <a:pt x="11" y="1985"/>
                </a:lnTo>
                <a:lnTo>
                  <a:pt x="11" y="2055"/>
                </a:lnTo>
                <a:lnTo>
                  <a:pt x="0" y="2055"/>
                </a:lnTo>
                <a:close/>
                <a:moveTo>
                  <a:pt x="0" y="1914"/>
                </a:moveTo>
                <a:lnTo>
                  <a:pt x="0" y="1843"/>
                </a:lnTo>
                <a:lnTo>
                  <a:pt x="11" y="1843"/>
                </a:lnTo>
                <a:lnTo>
                  <a:pt x="11" y="1914"/>
                </a:lnTo>
                <a:lnTo>
                  <a:pt x="0" y="1914"/>
                </a:lnTo>
                <a:close/>
                <a:moveTo>
                  <a:pt x="0" y="1772"/>
                </a:moveTo>
                <a:lnTo>
                  <a:pt x="0" y="1701"/>
                </a:lnTo>
                <a:lnTo>
                  <a:pt x="11" y="1701"/>
                </a:lnTo>
                <a:lnTo>
                  <a:pt x="11" y="1772"/>
                </a:lnTo>
                <a:lnTo>
                  <a:pt x="0" y="1772"/>
                </a:lnTo>
                <a:close/>
                <a:moveTo>
                  <a:pt x="0" y="1630"/>
                </a:moveTo>
                <a:lnTo>
                  <a:pt x="0" y="1559"/>
                </a:lnTo>
                <a:lnTo>
                  <a:pt x="11" y="1559"/>
                </a:lnTo>
                <a:lnTo>
                  <a:pt x="11" y="1630"/>
                </a:lnTo>
                <a:lnTo>
                  <a:pt x="0" y="1630"/>
                </a:lnTo>
                <a:close/>
                <a:moveTo>
                  <a:pt x="0" y="1488"/>
                </a:moveTo>
                <a:lnTo>
                  <a:pt x="0" y="1418"/>
                </a:lnTo>
                <a:lnTo>
                  <a:pt x="11" y="1418"/>
                </a:lnTo>
                <a:lnTo>
                  <a:pt x="11" y="1488"/>
                </a:lnTo>
                <a:lnTo>
                  <a:pt x="0" y="1488"/>
                </a:lnTo>
                <a:close/>
                <a:moveTo>
                  <a:pt x="0" y="1347"/>
                </a:moveTo>
                <a:lnTo>
                  <a:pt x="0" y="1276"/>
                </a:lnTo>
                <a:lnTo>
                  <a:pt x="11" y="1276"/>
                </a:lnTo>
                <a:lnTo>
                  <a:pt x="11" y="1347"/>
                </a:lnTo>
                <a:lnTo>
                  <a:pt x="0" y="1347"/>
                </a:lnTo>
                <a:close/>
                <a:moveTo>
                  <a:pt x="0" y="1205"/>
                </a:moveTo>
                <a:lnTo>
                  <a:pt x="0" y="1134"/>
                </a:lnTo>
                <a:lnTo>
                  <a:pt x="11" y="1134"/>
                </a:lnTo>
                <a:lnTo>
                  <a:pt x="11" y="1205"/>
                </a:lnTo>
                <a:lnTo>
                  <a:pt x="0" y="1205"/>
                </a:lnTo>
                <a:close/>
                <a:moveTo>
                  <a:pt x="0" y="1063"/>
                </a:moveTo>
                <a:lnTo>
                  <a:pt x="0" y="992"/>
                </a:lnTo>
                <a:lnTo>
                  <a:pt x="11" y="992"/>
                </a:lnTo>
                <a:lnTo>
                  <a:pt x="11" y="1063"/>
                </a:lnTo>
                <a:lnTo>
                  <a:pt x="0" y="1063"/>
                </a:lnTo>
                <a:close/>
                <a:moveTo>
                  <a:pt x="0" y="921"/>
                </a:moveTo>
                <a:lnTo>
                  <a:pt x="0" y="851"/>
                </a:lnTo>
                <a:lnTo>
                  <a:pt x="11" y="851"/>
                </a:lnTo>
                <a:lnTo>
                  <a:pt x="11" y="921"/>
                </a:lnTo>
                <a:lnTo>
                  <a:pt x="0" y="921"/>
                </a:lnTo>
                <a:close/>
                <a:moveTo>
                  <a:pt x="0" y="780"/>
                </a:moveTo>
                <a:lnTo>
                  <a:pt x="0" y="709"/>
                </a:lnTo>
                <a:lnTo>
                  <a:pt x="11" y="709"/>
                </a:lnTo>
                <a:lnTo>
                  <a:pt x="11" y="780"/>
                </a:lnTo>
                <a:lnTo>
                  <a:pt x="0" y="780"/>
                </a:lnTo>
                <a:close/>
                <a:moveTo>
                  <a:pt x="0" y="638"/>
                </a:moveTo>
                <a:lnTo>
                  <a:pt x="0" y="567"/>
                </a:lnTo>
                <a:lnTo>
                  <a:pt x="11" y="567"/>
                </a:lnTo>
                <a:lnTo>
                  <a:pt x="11" y="638"/>
                </a:lnTo>
                <a:lnTo>
                  <a:pt x="0" y="638"/>
                </a:lnTo>
                <a:close/>
                <a:moveTo>
                  <a:pt x="0" y="496"/>
                </a:moveTo>
                <a:lnTo>
                  <a:pt x="0" y="425"/>
                </a:lnTo>
                <a:lnTo>
                  <a:pt x="11" y="425"/>
                </a:lnTo>
                <a:lnTo>
                  <a:pt x="11" y="496"/>
                </a:lnTo>
                <a:lnTo>
                  <a:pt x="0" y="496"/>
                </a:lnTo>
                <a:close/>
                <a:moveTo>
                  <a:pt x="0" y="354"/>
                </a:moveTo>
                <a:lnTo>
                  <a:pt x="0" y="284"/>
                </a:lnTo>
                <a:lnTo>
                  <a:pt x="11" y="284"/>
                </a:lnTo>
                <a:lnTo>
                  <a:pt x="11" y="354"/>
                </a:lnTo>
                <a:lnTo>
                  <a:pt x="0" y="354"/>
                </a:lnTo>
                <a:close/>
                <a:moveTo>
                  <a:pt x="0" y="213"/>
                </a:moveTo>
                <a:lnTo>
                  <a:pt x="0" y="142"/>
                </a:lnTo>
                <a:lnTo>
                  <a:pt x="11" y="142"/>
                </a:lnTo>
                <a:lnTo>
                  <a:pt x="11" y="213"/>
                </a:lnTo>
                <a:lnTo>
                  <a:pt x="0" y="213"/>
                </a:lnTo>
                <a:close/>
                <a:moveTo>
                  <a:pt x="0" y="71"/>
                </a:moveTo>
                <a:lnTo>
                  <a:pt x="0" y="0"/>
                </a:lnTo>
                <a:lnTo>
                  <a:pt x="11" y="0"/>
                </a:lnTo>
                <a:lnTo>
                  <a:pt x="11" y="71"/>
                </a:lnTo>
                <a:lnTo>
                  <a:pt x="0" y="7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21"/>
          <p:cNvSpPr>
            <a:spLocks noEditPoints="1"/>
          </p:cNvSpPr>
          <p:nvPr/>
        </p:nvSpPr>
        <p:spPr bwMode="auto">
          <a:xfrm>
            <a:off x="8909096" y="0"/>
            <a:ext cx="6305" cy="6858000"/>
          </a:xfrm>
          <a:custGeom>
            <a:avLst/>
            <a:gdLst/>
            <a:ahLst/>
            <a:cxnLst>
              <a:cxn ang="0">
                <a:pos x="12" y="14814"/>
              </a:cxn>
              <a:cxn ang="0">
                <a:pos x="0" y="14459"/>
              </a:cxn>
              <a:cxn ang="0">
                <a:pos x="0" y="14388"/>
              </a:cxn>
              <a:cxn ang="0">
                <a:pos x="12" y="14105"/>
              </a:cxn>
              <a:cxn ang="0">
                <a:pos x="0" y="13750"/>
              </a:cxn>
              <a:cxn ang="0">
                <a:pos x="0" y="13679"/>
              </a:cxn>
              <a:cxn ang="0">
                <a:pos x="12" y="13396"/>
              </a:cxn>
              <a:cxn ang="0">
                <a:pos x="0" y="13042"/>
              </a:cxn>
              <a:cxn ang="0">
                <a:pos x="0" y="12971"/>
              </a:cxn>
              <a:cxn ang="0">
                <a:pos x="12" y="12687"/>
              </a:cxn>
              <a:cxn ang="0">
                <a:pos x="0" y="12333"/>
              </a:cxn>
              <a:cxn ang="0">
                <a:pos x="0" y="12262"/>
              </a:cxn>
              <a:cxn ang="0">
                <a:pos x="12" y="11978"/>
              </a:cxn>
              <a:cxn ang="0">
                <a:pos x="0" y="11624"/>
              </a:cxn>
              <a:cxn ang="0">
                <a:pos x="0" y="11553"/>
              </a:cxn>
              <a:cxn ang="0">
                <a:pos x="12" y="11270"/>
              </a:cxn>
              <a:cxn ang="0">
                <a:pos x="0" y="10915"/>
              </a:cxn>
              <a:cxn ang="0">
                <a:pos x="0" y="10844"/>
              </a:cxn>
              <a:cxn ang="0">
                <a:pos x="12" y="10561"/>
              </a:cxn>
              <a:cxn ang="0">
                <a:pos x="0" y="10206"/>
              </a:cxn>
              <a:cxn ang="0">
                <a:pos x="0" y="10136"/>
              </a:cxn>
              <a:cxn ang="0">
                <a:pos x="12" y="9852"/>
              </a:cxn>
              <a:cxn ang="0">
                <a:pos x="0" y="9498"/>
              </a:cxn>
              <a:cxn ang="0">
                <a:pos x="0" y="9427"/>
              </a:cxn>
              <a:cxn ang="0">
                <a:pos x="12" y="9143"/>
              </a:cxn>
              <a:cxn ang="0">
                <a:pos x="0" y="8789"/>
              </a:cxn>
              <a:cxn ang="0">
                <a:pos x="0" y="8718"/>
              </a:cxn>
              <a:cxn ang="0">
                <a:pos x="12" y="8434"/>
              </a:cxn>
              <a:cxn ang="0">
                <a:pos x="0" y="8080"/>
              </a:cxn>
              <a:cxn ang="0">
                <a:pos x="0" y="8009"/>
              </a:cxn>
              <a:cxn ang="0">
                <a:pos x="12" y="7726"/>
              </a:cxn>
              <a:cxn ang="0">
                <a:pos x="0" y="7371"/>
              </a:cxn>
              <a:cxn ang="0">
                <a:pos x="0" y="7300"/>
              </a:cxn>
              <a:cxn ang="0">
                <a:pos x="12" y="7017"/>
              </a:cxn>
              <a:cxn ang="0">
                <a:pos x="0" y="6663"/>
              </a:cxn>
              <a:cxn ang="0">
                <a:pos x="0" y="6592"/>
              </a:cxn>
              <a:cxn ang="0">
                <a:pos x="12" y="6308"/>
              </a:cxn>
              <a:cxn ang="0">
                <a:pos x="0" y="5954"/>
              </a:cxn>
              <a:cxn ang="0">
                <a:pos x="0" y="5883"/>
              </a:cxn>
              <a:cxn ang="0">
                <a:pos x="12" y="5599"/>
              </a:cxn>
              <a:cxn ang="0">
                <a:pos x="0" y="5245"/>
              </a:cxn>
              <a:cxn ang="0">
                <a:pos x="0" y="5174"/>
              </a:cxn>
              <a:cxn ang="0">
                <a:pos x="12" y="4891"/>
              </a:cxn>
              <a:cxn ang="0">
                <a:pos x="0" y="4536"/>
              </a:cxn>
              <a:cxn ang="0">
                <a:pos x="0" y="4465"/>
              </a:cxn>
              <a:cxn ang="0">
                <a:pos x="12" y="4182"/>
              </a:cxn>
              <a:cxn ang="0">
                <a:pos x="0" y="3827"/>
              </a:cxn>
              <a:cxn ang="0">
                <a:pos x="0" y="3757"/>
              </a:cxn>
              <a:cxn ang="0">
                <a:pos x="12" y="3473"/>
              </a:cxn>
              <a:cxn ang="0">
                <a:pos x="0" y="3119"/>
              </a:cxn>
              <a:cxn ang="0">
                <a:pos x="0" y="3048"/>
              </a:cxn>
              <a:cxn ang="0">
                <a:pos x="12" y="2764"/>
              </a:cxn>
              <a:cxn ang="0">
                <a:pos x="0" y="2410"/>
              </a:cxn>
              <a:cxn ang="0">
                <a:pos x="0" y="2339"/>
              </a:cxn>
              <a:cxn ang="0">
                <a:pos x="12" y="2055"/>
              </a:cxn>
              <a:cxn ang="0">
                <a:pos x="0" y="1701"/>
              </a:cxn>
              <a:cxn ang="0">
                <a:pos x="0" y="1630"/>
              </a:cxn>
              <a:cxn ang="0">
                <a:pos x="12" y="1347"/>
              </a:cxn>
              <a:cxn ang="0">
                <a:pos x="0" y="992"/>
              </a:cxn>
              <a:cxn ang="0">
                <a:pos x="0" y="921"/>
              </a:cxn>
              <a:cxn ang="0">
                <a:pos x="12" y="638"/>
              </a:cxn>
              <a:cxn ang="0">
                <a:pos x="0" y="284"/>
              </a:cxn>
              <a:cxn ang="0">
                <a:pos x="0" y="213"/>
              </a:cxn>
            </a:cxnLst>
            <a:rect l="0" t="0" r="r" b="b"/>
            <a:pathLst>
              <a:path w="12" h="14896">
                <a:moveTo>
                  <a:pt x="0" y="14896"/>
                </a:moveTo>
                <a:lnTo>
                  <a:pt x="0" y="14884"/>
                </a:lnTo>
                <a:lnTo>
                  <a:pt x="12" y="14884"/>
                </a:lnTo>
                <a:lnTo>
                  <a:pt x="12" y="14896"/>
                </a:lnTo>
                <a:lnTo>
                  <a:pt x="0" y="14896"/>
                </a:lnTo>
                <a:close/>
                <a:moveTo>
                  <a:pt x="0" y="14814"/>
                </a:moveTo>
                <a:lnTo>
                  <a:pt x="0" y="14743"/>
                </a:lnTo>
                <a:lnTo>
                  <a:pt x="12" y="14743"/>
                </a:lnTo>
                <a:lnTo>
                  <a:pt x="12" y="14814"/>
                </a:lnTo>
                <a:lnTo>
                  <a:pt x="0" y="14814"/>
                </a:lnTo>
                <a:close/>
                <a:moveTo>
                  <a:pt x="0" y="14672"/>
                </a:moveTo>
                <a:lnTo>
                  <a:pt x="0" y="14601"/>
                </a:lnTo>
                <a:lnTo>
                  <a:pt x="12" y="14601"/>
                </a:lnTo>
                <a:lnTo>
                  <a:pt x="12" y="14672"/>
                </a:lnTo>
                <a:lnTo>
                  <a:pt x="0" y="14672"/>
                </a:lnTo>
                <a:close/>
                <a:moveTo>
                  <a:pt x="0" y="14530"/>
                </a:moveTo>
                <a:lnTo>
                  <a:pt x="0" y="14459"/>
                </a:lnTo>
                <a:lnTo>
                  <a:pt x="12" y="14459"/>
                </a:lnTo>
                <a:lnTo>
                  <a:pt x="12" y="14530"/>
                </a:lnTo>
                <a:lnTo>
                  <a:pt x="0" y="14530"/>
                </a:lnTo>
                <a:close/>
                <a:moveTo>
                  <a:pt x="0" y="14388"/>
                </a:moveTo>
                <a:lnTo>
                  <a:pt x="0" y="14317"/>
                </a:lnTo>
                <a:lnTo>
                  <a:pt x="12" y="14317"/>
                </a:lnTo>
                <a:lnTo>
                  <a:pt x="12" y="14388"/>
                </a:lnTo>
                <a:lnTo>
                  <a:pt x="0" y="14388"/>
                </a:lnTo>
                <a:close/>
                <a:moveTo>
                  <a:pt x="0" y="14247"/>
                </a:moveTo>
                <a:lnTo>
                  <a:pt x="0" y="14176"/>
                </a:lnTo>
                <a:lnTo>
                  <a:pt x="12" y="14176"/>
                </a:lnTo>
                <a:lnTo>
                  <a:pt x="12" y="14247"/>
                </a:lnTo>
                <a:lnTo>
                  <a:pt x="0" y="14247"/>
                </a:lnTo>
                <a:close/>
                <a:moveTo>
                  <a:pt x="0" y="14105"/>
                </a:moveTo>
                <a:lnTo>
                  <a:pt x="0" y="14034"/>
                </a:lnTo>
                <a:lnTo>
                  <a:pt x="12" y="14034"/>
                </a:lnTo>
                <a:lnTo>
                  <a:pt x="12" y="14105"/>
                </a:lnTo>
                <a:lnTo>
                  <a:pt x="0" y="14105"/>
                </a:lnTo>
                <a:close/>
                <a:moveTo>
                  <a:pt x="0" y="13963"/>
                </a:moveTo>
                <a:lnTo>
                  <a:pt x="0" y="13892"/>
                </a:lnTo>
                <a:lnTo>
                  <a:pt x="12" y="13892"/>
                </a:lnTo>
                <a:lnTo>
                  <a:pt x="12" y="13963"/>
                </a:lnTo>
                <a:lnTo>
                  <a:pt x="0" y="13963"/>
                </a:lnTo>
                <a:close/>
                <a:moveTo>
                  <a:pt x="0" y="13821"/>
                </a:moveTo>
                <a:lnTo>
                  <a:pt x="0" y="13750"/>
                </a:lnTo>
                <a:lnTo>
                  <a:pt x="12" y="13750"/>
                </a:lnTo>
                <a:lnTo>
                  <a:pt x="12" y="13821"/>
                </a:lnTo>
                <a:lnTo>
                  <a:pt x="0" y="13821"/>
                </a:lnTo>
                <a:close/>
                <a:moveTo>
                  <a:pt x="0" y="13679"/>
                </a:moveTo>
                <a:lnTo>
                  <a:pt x="0" y="13609"/>
                </a:lnTo>
                <a:lnTo>
                  <a:pt x="12" y="13609"/>
                </a:lnTo>
                <a:lnTo>
                  <a:pt x="12" y="13679"/>
                </a:lnTo>
                <a:lnTo>
                  <a:pt x="0" y="13679"/>
                </a:lnTo>
                <a:close/>
                <a:moveTo>
                  <a:pt x="0" y="13538"/>
                </a:moveTo>
                <a:lnTo>
                  <a:pt x="0" y="13467"/>
                </a:lnTo>
                <a:lnTo>
                  <a:pt x="12" y="13467"/>
                </a:lnTo>
                <a:lnTo>
                  <a:pt x="12" y="13538"/>
                </a:lnTo>
                <a:lnTo>
                  <a:pt x="0" y="13538"/>
                </a:lnTo>
                <a:close/>
                <a:moveTo>
                  <a:pt x="0" y="13396"/>
                </a:moveTo>
                <a:lnTo>
                  <a:pt x="0" y="13325"/>
                </a:lnTo>
                <a:lnTo>
                  <a:pt x="12" y="13325"/>
                </a:lnTo>
                <a:lnTo>
                  <a:pt x="12" y="13396"/>
                </a:lnTo>
                <a:lnTo>
                  <a:pt x="0" y="13396"/>
                </a:lnTo>
                <a:close/>
                <a:moveTo>
                  <a:pt x="0" y="13254"/>
                </a:moveTo>
                <a:lnTo>
                  <a:pt x="0" y="13183"/>
                </a:lnTo>
                <a:lnTo>
                  <a:pt x="12" y="13183"/>
                </a:lnTo>
                <a:lnTo>
                  <a:pt x="12" y="13254"/>
                </a:lnTo>
                <a:lnTo>
                  <a:pt x="0" y="13254"/>
                </a:lnTo>
                <a:close/>
                <a:moveTo>
                  <a:pt x="0" y="13112"/>
                </a:moveTo>
                <a:lnTo>
                  <a:pt x="0" y="13042"/>
                </a:lnTo>
                <a:lnTo>
                  <a:pt x="12" y="13042"/>
                </a:lnTo>
                <a:lnTo>
                  <a:pt x="12" y="13112"/>
                </a:lnTo>
                <a:lnTo>
                  <a:pt x="0" y="13112"/>
                </a:lnTo>
                <a:close/>
                <a:moveTo>
                  <a:pt x="0" y="12971"/>
                </a:moveTo>
                <a:lnTo>
                  <a:pt x="0" y="12900"/>
                </a:lnTo>
                <a:lnTo>
                  <a:pt x="12" y="12900"/>
                </a:lnTo>
                <a:lnTo>
                  <a:pt x="12" y="12971"/>
                </a:lnTo>
                <a:lnTo>
                  <a:pt x="0" y="12971"/>
                </a:lnTo>
                <a:close/>
                <a:moveTo>
                  <a:pt x="0" y="12829"/>
                </a:moveTo>
                <a:lnTo>
                  <a:pt x="0" y="12758"/>
                </a:lnTo>
                <a:lnTo>
                  <a:pt x="12" y="12758"/>
                </a:lnTo>
                <a:lnTo>
                  <a:pt x="12" y="12829"/>
                </a:lnTo>
                <a:lnTo>
                  <a:pt x="0" y="12829"/>
                </a:lnTo>
                <a:close/>
                <a:moveTo>
                  <a:pt x="0" y="12687"/>
                </a:moveTo>
                <a:lnTo>
                  <a:pt x="0" y="12616"/>
                </a:lnTo>
                <a:lnTo>
                  <a:pt x="12" y="12616"/>
                </a:lnTo>
                <a:lnTo>
                  <a:pt x="12" y="12687"/>
                </a:lnTo>
                <a:lnTo>
                  <a:pt x="0" y="12687"/>
                </a:lnTo>
                <a:close/>
                <a:moveTo>
                  <a:pt x="0" y="12545"/>
                </a:moveTo>
                <a:lnTo>
                  <a:pt x="0" y="12475"/>
                </a:lnTo>
                <a:lnTo>
                  <a:pt x="12" y="12475"/>
                </a:lnTo>
                <a:lnTo>
                  <a:pt x="12" y="12545"/>
                </a:lnTo>
                <a:lnTo>
                  <a:pt x="0" y="12545"/>
                </a:lnTo>
                <a:close/>
                <a:moveTo>
                  <a:pt x="0" y="12404"/>
                </a:moveTo>
                <a:lnTo>
                  <a:pt x="0" y="12333"/>
                </a:lnTo>
                <a:lnTo>
                  <a:pt x="12" y="12333"/>
                </a:lnTo>
                <a:lnTo>
                  <a:pt x="12" y="12404"/>
                </a:lnTo>
                <a:lnTo>
                  <a:pt x="0" y="12404"/>
                </a:lnTo>
                <a:close/>
                <a:moveTo>
                  <a:pt x="0" y="12262"/>
                </a:moveTo>
                <a:lnTo>
                  <a:pt x="0" y="12191"/>
                </a:lnTo>
                <a:lnTo>
                  <a:pt x="12" y="12191"/>
                </a:lnTo>
                <a:lnTo>
                  <a:pt x="12" y="12262"/>
                </a:lnTo>
                <a:lnTo>
                  <a:pt x="0" y="12262"/>
                </a:lnTo>
                <a:close/>
                <a:moveTo>
                  <a:pt x="0" y="12120"/>
                </a:moveTo>
                <a:lnTo>
                  <a:pt x="0" y="12049"/>
                </a:lnTo>
                <a:lnTo>
                  <a:pt x="12" y="12049"/>
                </a:lnTo>
                <a:lnTo>
                  <a:pt x="12" y="12120"/>
                </a:lnTo>
                <a:lnTo>
                  <a:pt x="0" y="12120"/>
                </a:lnTo>
                <a:close/>
                <a:moveTo>
                  <a:pt x="0" y="11978"/>
                </a:moveTo>
                <a:lnTo>
                  <a:pt x="0" y="11908"/>
                </a:lnTo>
                <a:lnTo>
                  <a:pt x="12" y="11908"/>
                </a:lnTo>
                <a:lnTo>
                  <a:pt x="12" y="11978"/>
                </a:lnTo>
                <a:lnTo>
                  <a:pt x="0" y="11978"/>
                </a:lnTo>
                <a:close/>
                <a:moveTo>
                  <a:pt x="0" y="11837"/>
                </a:moveTo>
                <a:lnTo>
                  <a:pt x="0" y="11766"/>
                </a:lnTo>
                <a:lnTo>
                  <a:pt x="12" y="11766"/>
                </a:lnTo>
                <a:lnTo>
                  <a:pt x="12" y="11837"/>
                </a:lnTo>
                <a:lnTo>
                  <a:pt x="0" y="11837"/>
                </a:lnTo>
                <a:close/>
                <a:moveTo>
                  <a:pt x="0" y="11695"/>
                </a:moveTo>
                <a:lnTo>
                  <a:pt x="0" y="11624"/>
                </a:lnTo>
                <a:lnTo>
                  <a:pt x="12" y="11624"/>
                </a:lnTo>
                <a:lnTo>
                  <a:pt x="12" y="11695"/>
                </a:lnTo>
                <a:lnTo>
                  <a:pt x="0" y="11695"/>
                </a:lnTo>
                <a:close/>
                <a:moveTo>
                  <a:pt x="0" y="11553"/>
                </a:moveTo>
                <a:lnTo>
                  <a:pt x="0" y="11482"/>
                </a:lnTo>
                <a:lnTo>
                  <a:pt x="12" y="11482"/>
                </a:lnTo>
                <a:lnTo>
                  <a:pt x="12" y="11553"/>
                </a:lnTo>
                <a:lnTo>
                  <a:pt x="0" y="11553"/>
                </a:lnTo>
                <a:close/>
                <a:moveTo>
                  <a:pt x="0" y="11411"/>
                </a:moveTo>
                <a:lnTo>
                  <a:pt x="0" y="11341"/>
                </a:lnTo>
                <a:lnTo>
                  <a:pt x="12" y="11341"/>
                </a:lnTo>
                <a:lnTo>
                  <a:pt x="12" y="11411"/>
                </a:lnTo>
                <a:lnTo>
                  <a:pt x="0" y="11411"/>
                </a:lnTo>
                <a:close/>
                <a:moveTo>
                  <a:pt x="0" y="11270"/>
                </a:moveTo>
                <a:lnTo>
                  <a:pt x="0" y="11199"/>
                </a:lnTo>
                <a:lnTo>
                  <a:pt x="12" y="11199"/>
                </a:lnTo>
                <a:lnTo>
                  <a:pt x="12" y="11270"/>
                </a:lnTo>
                <a:lnTo>
                  <a:pt x="0" y="11270"/>
                </a:lnTo>
                <a:close/>
                <a:moveTo>
                  <a:pt x="0" y="11128"/>
                </a:moveTo>
                <a:lnTo>
                  <a:pt x="0" y="11057"/>
                </a:lnTo>
                <a:lnTo>
                  <a:pt x="12" y="11057"/>
                </a:lnTo>
                <a:lnTo>
                  <a:pt x="12" y="11128"/>
                </a:lnTo>
                <a:lnTo>
                  <a:pt x="0" y="11128"/>
                </a:lnTo>
                <a:close/>
                <a:moveTo>
                  <a:pt x="0" y="10986"/>
                </a:moveTo>
                <a:lnTo>
                  <a:pt x="0" y="10915"/>
                </a:lnTo>
                <a:lnTo>
                  <a:pt x="12" y="10915"/>
                </a:lnTo>
                <a:lnTo>
                  <a:pt x="12" y="10986"/>
                </a:lnTo>
                <a:lnTo>
                  <a:pt x="0" y="10986"/>
                </a:lnTo>
                <a:close/>
                <a:moveTo>
                  <a:pt x="0" y="10844"/>
                </a:moveTo>
                <a:lnTo>
                  <a:pt x="0" y="10773"/>
                </a:lnTo>
                <a:lnTo>
                  <a:pt x="12" y="10773"/>
                </a:lnTo>
                <a:lnTo>
                  <a:pt x="12" y="10844"/>
                </a:lnTo>
                <a:lnTo>
                  <a:pt x="0" y="10844"/>
                </a:lnTo>
                <a:close/>
                <a:moveTo>
                  <a:pt x="0" y="10703"/>
                </a:moveTo>
                <a:lnTo>
                  <a:pt x="0" y="10632"/>
                </a:lnTo>
                <a:lnTo>
                  <a:pt x="12" y="10632"/>
                </a:lnTo>
                <a:lnTo>
                  <a:pt x="12" y="10703"/>
                </a:lnTo>
                <a:lnTo>
                  <a:pt x="0" y="10703"/>
                </a:lnTo>
                <a:close/>
                <a:moveTo>
                  <a:pt x="0" y="10561"/>
                </a:moveTo>
                <a:lnTo>
                  <a:pt x="0" y="10490"/>
                </a:lnTo>
                <a:lnTo>
                  <a:pt x="12" y="10490"/>
                </a:lnTo>
                <a:lnTo>
                  <a:pt x="12" y="10561"/>
                </a:lnTo>
                <a:lnTo>
                  <a:pt x="0" y="10561"/>
                </a:lnTo>
                <a:close/>
                <a:moveTo>
                  <a:pt x="0" y="10419"/>
                </a:moveTo>
                <a:lnTo>
                  <a:pt x="0" y="10348"/>
                </a:lnTo>
                <a:lnTo>
                  <a:pt x="12" y="10348"/>
                </a:lnTo>
                <a:lnTo>
                  <a:pt x="12" y="10419"/>
                </a:lnTo>
                <a:lnTo>
                  <a:pt x="0" y="10419"/>
                </a:lnTo>
                <a:close/>
                <a:moveTo>
                  <a:pt x="0" y="10277"/>
                </a:moveTo>
                <a:lnTo>
                  <a:pt x="0" y="10206"/>
                </a:lnTo>
                <a:lnTo>
                  <a:pt x="12" y="10206"/>
                </a:lnTo>
                <a:lnTo>
                  <a:pt x="12" y="10277"/>
                </a:lnTo>
                <a:lnTo>
                  <a:pt x="0" y="10277"/>
                </a:lnTo>
                <a:close/>
                <a:moveTo>
                  <a:pt x="0" y="10136"/>
                </a:moveTo>
                <a:lnTo>
                  <a:pt x="0" y="10065"/>
                </a:lnTo>
                <a:lnTo>
                  <a:pt x="12" y="10065"/>
                </a:lnTo>
                <a:lnTo>
                  <a:pt x="12" y="10136"/>
                </a:lnTo>
                <a:lnTo>
                  <a:pt x="0" y="10136"/>
                </a:lnTo>
                <a:close/>
                <a:moveTo>
                  <a:pt x="0" y="9994"/>
                </a:moveTo>
                <a:lnTo>
                  <a:pt x="0" y="9923"/>
                </a:lnTo>
                <a:lnTo>
                  <a:pt x="12" y="9923"/>
                </a:lnTo>
                <a:lnTo>
                  <a:pt x="12" y="9994"/>
                </a:lnTo>
                <a:lnTo>
                  <a:pt x="0" y="9994"/>
                </a:lnTo>
                <a:close/>
                <a:moveTo>
                  <a:pt x="0" y="9852"/>
                </a:moveTo>
                <a:lnTo>
                  <a:pt x="0" y="9781"/>
                </a:lnTo>
                <a:lnTo>
                  <a:pt x="12" y="9781"/>
                </a:lnTo>
                <a:lnTo>
                  <a:pt x="12" y="9852"/>
                </a:lnTo>
                <a:lnTo>
                  <a:pt x="0" y="9852"/>
                </a:lnTo>
                <a:close/>
                <a:moveTo>
                  <a:pt x="0" y="9710"/>
                </a:moveTo>
                <a:lnTo>
                  <a:pt x="0" y="9639"/>
                </a:lnTo>
                <a:lnTo>
                  <a:pt x="12" y="9639"/>
                </a:lnTo>
                <a:lnTo>
                  <a:pt x="12" y="9710"/>
                </a:lnTo>
                <a:lnTo>
                  <a:pt x="0" y="9710"/>
                </a:lnTo>
                <a:close/>
                <a:moveTo>
                  <a:pt x="0" y="9569"/>
                </a:moveTo>
                <a:lnTo>
                  <a:pt x="0" y="9498"/>
                </a:lnTo>
                <a:lnTo>
                  <a:pt x="12" y="9498"/>
                </a:lnTo>
                <a:lnTo>
                  <a:pt x="12" y="9569"/>
                </a:lnTo>
                <a:lnTo>
                  <a:pt x="0" y="9569"/>
                </a:lnTo>
                <a:close/>
                <a:moveTo>
                  <a:pt x="0" y="9427"/>
                </a:moveTo>
                <a:lnTo>
                  <a:pt x="0" y="9356"/>
                </a:lnTo>
                <a:lnTo>
                  <a:pt x="12" y="9356"/>
                </a:lnTo>
                <a:lnTo>
                  <a:pt x="12" y="9427"/>
                </a:lnTo>
                <a:lnTo>
                  <a:pt x="0" y="9427"/>
                </a:lnTo>
                <a:close/>
                <a:moveTo>
                  <a:pt x="0" y="9285"/>
                </a:moveTo>
                <a:lnTo>
                  <a:pt x="0" y="9214"/>
                </a:lnTo>
                <a:lnTo>
                  <a:pt x="12" y="9214"/>
                </a:lnTo>
                <a:lnTo>
                  <a:pt x="12" y="9285"/>
                </a:lnTo>
                <a:lnTo>
                  <a:pt x="0" y="9285"/>
                </a:lnTo>
                <a:close/>
                <a:moveTo>
                  <a:pt x="0" y="9143"/>
                </a:moveTo>
                <a:lnTo>
                  <a:pt x="0" y="9072"/>
                </a:lnTo>
                <a:lnTo>
                  <a:pt x="12" y="9072"/>
                </a:lnTo>
                <a:lnTo>
                  <a:pt x="12" y="9143"/>
                </a:lnTo>
                <a:lnTo>
                  <a:pt x="0" y="9143"/>
                </a:lnTo>
                <a:close/>
                <a:moveTo>
                  <a:pt x="0" y="9002"/>
                </a:moveTo>
                <a:lnTo>
                  <a:pt x="0" y="8931"/>
                </a:lnTo>
                <a:lnTo>
                  <a:pt x="12" y="8931"/>
                </a:lnTo>
                <a:lnTo>
                  <a:pt x="12" y="9002"/>
                </a:lnTo>
                <a:lnTo>
                  <a:pt x="0" y="9002"/>
                </a:lnTo>
                <a:close/>
                <a:moveTo>
                  <a:pt x="0" y="8860"/>
                </a:moveTo>
                <a:lnTo>
                  <a:pt x="0" y="8789"/>
                </a:lnTo>
                <a:lnTo>
                  <a:pt x="12" y="8789"/>
                </a:lnTo>
                <a:lnTo>
                  <a:pt x="12" y="8860"/>
                </a:lnTo>
                <a:lnTo>
                  <a:pt x="0" y="8860"/>
                </a:lnTo>
                <a:close/>
                <a:moveTo>
                  <a:pt x="0" y="8718"/>
                </a:moveTo>
                <a:lnTo>
                  <a:pt x="0" y="8647"/>
                </a:lnTo>
                <a:lnTo>
                  <a:pt x="12" y="8647"/>
                </a:lnTo>
                <a:lnTo>
                  <a:pt x="12" y="8718"/>
                </a:lnTo>
                <a:lnTo>
                  <a:pt x="0" y="8718"/>
                </a:lnTo>
                <a:close/>
                <a:moveTo>
                  <a:pt x="0" y="8576"/>
                </a:moveTo>
                <a:lnTo>
                  <a:pt x="0" y="8505"/>
                </a:lnTo>
                <a:lnTo>
                  <a:pt x="12" y="8505"/>
                </a:lnTo>
                <a:lnTo>
                  <a:pt x="12" y="8576"/>
                </a:lnTo>
                <a:lnTo>
                  <a:pt x="0" y="8576"/>
                </a:lnTo>
                <a:close/>
                <a:moveTo>
                  <a:pt x="0" y="8434"/>
                </a:moveTo>
                <a:lnTo>
                  <a:pt x="0" y="8364"/>
                </a:lnTo>
                <a:lnTo>
                  <a:pt x="12" y="8364"/>
                </a:lnTo>
                <a:lnTo>
                  <a:pt x="12" y="8434"/>
                </a:lnTo>
                <a:lnTo>
                  <a:pt x="0" y="8434"/>
                </a:lnTo>
                <a:close/>
                <a:moveTo>
                  <a:pt x="0" y="8293"/>
                </a:moveTo>
                <a:lnTo>
                  <a:pt x="0" y="8222"/>
                </a:lnTo>
                <a:lnTo>
                  <a:pt x="12" y="8222"/>
                </a:lnTo>
                <a:lnTo>
                  <a:pt x="12" y="8293"/>
                </a:lnTo>
                <a:lnTo>
                  <a:pt x="0" y="8293"/>
                </a:lnTo>
                <a:close/>
                <a:moveTo>
                  <a:pt x="0" y="8151"/>
                </a:moveTo>
                <a:lnTo>
                  <a:pt x="0" y="8080"/>
                </a:lnTo>
                <a:lnTo>
                  <a:pt x="12" y="8080"/>
                </a:lnTo>
                <a:lnTo>
                  <a:pt x="12" y="8151"/>
                </a:lnTo>
                <a:lnTo>
                  <a:pt x="0" y="8151"/>
                </a:lnTo>
                <a:close/>
                <a:moveTo>
                  <a:pt x="0" y="8009"/>
                </a:moveTo>
                <a:lnTo>
                  <a:pt x="0" y="7938"/>
                </a:lnTo>
                <a:lnTo>
                  <a:pt x="12" y="7938"/>
                </a:lnTo>
                <a:lnTo>
                  <a:pt x="12" y="8009"/>
                </a:lnTo>
                <a:lnTo>
                  <a:pt x="0" y="8009"/>
                </a:lnTo>
                <a:close/>
                <a:moveTo>
                  <a:pt x="0" y="7867"/>
                </a:moveTo>
                <a:lnTo>
                  <a:pt x="0" y="7797"/>
                </a:lnTo>
                <a:lnTo>
                  <a:pt x="12" y="7797"/>
                </a:lnTo>
                <a:lnTo>
                  <a:pt x="12" y="7867"/>
                </a:lnTo>
                <a:lnTo>
                  <a:pt x="0" y="7867"/>
                </a:lnTo>
                <a:close/>
                <a:moveTo>
                  <a:pt x="0" y="7726"/>
                </a:moveTo>
                <a:lnTo>
                  <a:pt x="0" y="7655"/>
                </a:lnTo>
                <a:lnTo>
                  <a:pt x="12" y="7655"/>
                </a:lnTo>
                <a:lnTo>
                  <a:pt x="12" y="7726"/>
                </a:lnTo>
                <a:lnTo>
                  <a:pt x="0" y="7726"/>
                </a:lnTo>
                <a:close/>
                <a:moveTo>
                  <a:pt x="0" y="7584"/>
                </a:moveTo>
                <a:lnTo>
                  <a:pt x="0" y="7513"/>
                </a:lnTo>
                <a:lnTo>
                  <a:pt x="12" y="7513"/>
                </a:lnTo>
                <a:lnTo>
                  <a:pt x="12" y="7584"/>
                </a:lnTo>
                <a:lnTo>
                  <a:pt x="0" y="7584"/>
                </a:lnTo>
                <a:close/>
                <a:moveTo>
                  <a:pt x="0" y="7442"/>
                </a:moveTo>
                <a:lnTo>
                  <a:pt x="0" y="7371"/>
                </a:lnTo>
                <a:lnTo>
                  <a:pt x="12" y="7371"/>
                </a:lnTo>
                <a:lnTo>
                  <a:pt x="12" y="7442"/>
                </a:lnTo>
                <a:lnTo>
                  <a:pt x="0" y="7442"/>
                </a:lnTo>
                <a:close/>
                <a:moveTo>
                  <a:pt x="0" y="7300"/>
                </a:moveTo>
                <a:lnTo>
                  <a:pt x="0" y="7230"/>
                </a:lnTo>
                <a:lnTo>
                  <a:pt x="12" y="7230"/>
                </a:lnTo>
                <a:lnTo>
                  <a:pt x="12" y="7300"/>
                </a:lnTo>
                <a:lnTo>
                  <a:pt x="0" y="7300"/>
                </a:lnTo>
                <a:close/>
                <a:moveTo>
                  <a:pt x="0" y="7159"/>
                </a:moveTo>
                <a:lnTo>
                  <a:pt x="0" y="7088"/>
                </a:lnTo>
                <a:lnTo>
                  <a:pt x="12" y="7088"/>
                </a:lnTo>
                <a:lnTo>
                  <a:pt x="12" y="7159"/>
                </a:lnTo>
                <a:lnTo>
                  <a:pt x="0" y="7159"/>
                </a:lnTo>
                <a:close/>
                <a:moveTo>
                  <a:pt x="0" y="7017"/>
                </a:moveTo>
                <a:lnTo>
                  <a:pt x="0" y="6946"/>
                </a:lnTo>
                <a:lnTo>
                  <a:pt x="12" y="6946"/>
                </a:lnTo>
                <a:lnTo>
                  <a:pt x="12" y="7017"/>
                </a:lnTo>
                <a:lnTo>
                  <a:pt x="0" y="7017"/>
                </a:lnTo>
                <a:close/>
                <a:moveTo>
                  <a:pt x="0" y="6875"/>
                </a:moveTo>
                <a:lnTo>
                  <a:pt x="0" y="6804"/>
                </a:lnTo>
                <a:lnTo>
                  <a:pt x="12" y="6804"/>
                </a:lnTo>
                <a:lnTo>
                  <a:pt x="12" y="6875"/>
                </a:lnTo>
                <a:lnTo>
                  <a:pt x="0" y="6875"/>
                </a:lnTo>
                <a:close/>
                <a:moveTo>
                  <a:pt x="0" y="6733"/>
                </a:moveTo>
                <a:lnTo>
                  <a:pt x="0" y="6663"/>
                </a:lnTo>
                <a:lnTo>
                  <a:pt x="12" y="6663"/>
                </a:lnTo>
                <a:lnTo>
                  <a:pt x="12" y="6733"/>
                </a:lnTo>
                <a:lnTo>
                  <a:pt x="0" y="6733"/>
                </a:lnTo>
                <a:close/>
                <a:moveTo>
                  <a:pt x="0" y="6592"/>
                </a:moveTo>
                <a:lnTo>
                  <a:pt x="0" y="6521"/>
                </a:lnTo>
                <a:lnTo>
                  <a:pt x="12" y="6521"/>
                </a:lnTo>
                <a:lnTo>
                  <a:pt x="12" y="6592"/>
                </a:lnTo>
                <a:lnTo>
                  <a:pt x="0" y="6592"/>
                </a:lnTo>
                <a:close/>
                <a:moveTo>
                  <a:pt x="0" y="6450"/>
                </a:moveTo>
                <a:lnTo>
                  <a:pt x="0" y="6379"/>
                </a:lnTo>
                <a:lnTo>
                  <a:pt x="12" y="6379"/>
                </a:lnTo>
                <a:lnTo>
                  <a:pt x="12" y="6450"/>
                </a:lnTo>
                <a:lnTo>
                  <a:pt x="0" y="6450"/>
                </a:lnTo>
                <a:close/>
                <a:moveTo>
                  <a:pt x="0" y="6308"/>
                </a:moveTo>
                <a:lnTo>
                  <a:pt x="0" y="6237"/>
                </a:lnTo>
                <a:lnTo>
                  <a:pt x="12" y="6237"/>
                </a:lnTo>
                <a:lnTo>
                  <a:pt x="12" y="6308"/>
                </a:lnTo>
                <a:lnTo>
                  <a:pt x="0" y="6308"/>
                </a:lnTo>
                <a:close/>
                <a:moveTo>
                  <a:pt x="0" y="6166"/>
                </a:moveTo>
                <a:lnTo>
                  <a:pt x="0" y="6096"/>
                </a:lnTo>
                <a:lnTo>
                  <a:pt x="12" y="6096"/>
                </a:lnTo>
                <a:lnTo>
                  <a:pt x="12" y="6166"/>
                </a:lnTo>
                <a:lnTo>
                  <a:pt x="0" y="6166"/>
                </a:lnTo>
                <a:close/>
                <a:moveTo>
                  <a:pt x="0" y="6025"/>
                </a:moveTo>
                <a:lnTo>
                  <a:pt x="0" y="5954"/>
                </a:lnTo>
                <a:lnTo>
                  <a:pt x="12" y="5954"/>
                </a:lnTo>
                <a:lnTo>
                  <a:pt x="12" y="6025"/>
                </a:lnTo>
                <a:lnTo>
                  <a:pt x="0" y="6025"/>
                </a:lnTo>
                <a:close/>
                <a:moveTo>
                  <a:pt x="0" y="5883"/>
                </a:moveTo>
                <a:lnTo>
                  <a:pt x="0" y="5812"/>
                </a:lnTo>
                <a:lnTo>
                  <a:pt x="12" y="5812"/>
                </a:lnTo>
                <a:lnTo>
                  <a:pt x="12" y="5883"/>
                </a:lnTo>
                <a:lnTo>
                  <a:pt x="0" y="5883"/>
                </a:lnTo>
                <a:close/>
                <a:moveTo>
                  <a:pt x="0" y="5741"/>
                </a:moveTo>
                <a:lnTo>
                  <a:pt x="0" y="5670"/>
                </a:lnTo>
                <a:lnTo>
                  <a:pt x="12" y="5670"/>
                </a:lnTo>
                <a:lnTo>
                  <a:pt x="12" y="5741"/>
                </a:lnTo>
                <a:lnTo>
                  <a:pt x="0" y="5741"/>
                </a:lnTo>
                <a:close/>
                <a:moveTo>
                  <a:pt x="0" y="5599"/>
                </a:moveTo>
                <a:lnTo>
                  <a:pt x="0" y="5528"/>
                </a:lnTo>
                <a:lnTo>
                  <a:pt x="12" y="5528"/>
                </a:lnTo>
                <a:lnTo>
                  <a:pt x="12" y="5599"/>
                </a:lnTo>
                <a:lnTo>
                  <a:pt x="0" y="5599"/>
                </a:lnTo>
                <a:close/>
                <a:moveTo>
                  <a:pt x="0" y="5458"/>
                </a:moveTo>
                <a:lnTo>
                  <a:pt x="0" y="5387"/>
                </a:lnTo>
                <a:lnTo>
                  <a:pt x="12" y="5387"/>
                </a:lnTo>
                <a:lnTo>
                  <a:pt x="12" y="5458"/>
                </a:lnTo>
                <a:lnTo>
                  <a:pt x="0" y="5458"/>
                </a:lnTo>
                <a:close/>
                <a:moveTo>
                  <a:pt x="0" y="5316"/>
                </a:moveTo>
                <a:lnTo>
                  <a:pt x="0" y="5245"/>
                </a:lnTo>
                <a:lnTo>
                  <a:pt x="12" y="5245"/>
                </a:lnTo>
                <a:lnTo>
                  <a:pt x="12" y="5316"/>
                </a:lnTo>
                <a:lnTo>
                  <a:pt x="0" y="5316"/>
                </a:lnTo>
                <a:close/>
                <a:moveTo>
                  <a:pt x="0" y="5174"/>
                </a:moveTo>
                <a:lnTo>
                  <a:pt x="0" y="5103"/>
                </a:lnTo>
                <a:lnTo>
                  <a:pt x="12" y="5103"/>
                </a:lnTo>
                <a:lnTo>
                  <a:pt x="12" y="5174"/>
                </a:lnTo>
                <a:lnTo>
                  <a:pt x="0" y="5174"/>
                </a:lnTo>
                <a:close/>
                <a:moveTo>
                  <a:pt x="0" y="5032"/>
                </a:moveTo>
                <a:lnTo>
                  <a:pt x="0" y="4961"/>
                </a:lnTo>
                <a:lnTo>
                  <a:pt x="12" y="4961"/>
                </a:lnTo>
                <a:lnTo>
                  <a:pt x="12" y="5032"/>
                </a:lnTo>
                <a:lnTo>
                  <a:pt x="0" y="5032"/>
                </a:lnTo>
                <a:close/>
                <a:moveTo>
                  <a:pt x="0" y="4891"/>
                </a:moveTo>
                <a:lnTo>
                  <a:pt x="0" y="4820"/>
                </a:lnTo>
                <a:lnTo>
                  <a:pt x="12" y="4820"/>
                </a:lnTo>
                <a:lnTo>
                  <a:pt x="12" y="4891"/>
                </a:lnTo>
                <a:lnTo>
                  <a:pt x="0" y="4891"/>
                </a:lnTo>
                <a:close/>
                <a:moveTo>
                  <a:pt x="0" y="4749"/>
                </a:moveTo>
                <a:lnTo>
                  <a:pt x="0" y="4678"/>
                </a:lnTo>
                <a:lnTo>
                  <a:pt x="12" y="4678"/>
                </a:lnTo>
                <a:lnTo>
                  <a:pt x="12" y="4749"/>
                </a:lnTo>
                <a:lnTo>
                  <a:pt x="0" y="4749"/>
                </a:lnTo>
                <a:close/>
                <a:moveTo>
                  <a:pt x="0" y="4607"/>
                </a:moveTo>
                <a:lnTo>
                  <a:pt x="0" y="4536"/>
                </a:lnTo>
                <a:lnTo>
                  <a:pt x="12" y="4536"/>
                </a:lnTo>
                <a:lnTo>
                  <a:pt x="12" y="4607"/>
                </a:lnTo>
                <a:lnTo>
                  <a:pt x="0" y="4607"/>
                </a:lnTo>
                <a:close/>
                <a:moveTo>
                  <a:pt x="0" y="4465"/>
                </a:moveTo>
                <a:lnTo>
                  <a:pt x="0" y="4394"/>
                </a:lnTo>
                <a:lnTo>
                  <a:pt x="12" y="4394"/>
                </a:lnTo>
                <a:lnTo>
                  <a:pt x="12" y="4465"/>
                </a:lnTo>
                <a:lnTo>
                  <a:pt x="0" y="4465"/>
                </a:lnTo>
                <a:close/>
                <a:moveTo>
                  <a:pt x="0" y="4324"/>
                </a:moveTo>
                <a:lnTo>
                  <a:pt x="0" y="4253"/>
                </a:lnTo>
                <a:lnTo>
                  <a:pt x="12" y="4253"/>
                </a:lnTo>
                <a:lnTo>
                  <a:pt x="12" y="4324"/>
                </a:lnTo>
                <a:lnTo>
                  <a:pt x="0" y="4324"/>
                </a:lnTo>
                <a:close/>
                <a:moveTo>
                  <a:pt x="0" y="4182"/>
                </a:moveTo>
                <a:lnTo>
                  <a:pt x="0" y="4111"/>
                </a:lnTo>
                <a:lnTo>
                  <a:pt x="12" y="4111"/>
                </a:lnTo>
                <a:lnTo>
                  <a:pt x="12" y="4182"/>
                </a:lnTo>
                <a:lnTo>
                  <a:pt x="0" y="4182"/>
                </a:lnTo>
                <a:close/>
                <a:moveTo>
                  <a:pt x="0" y="4040"/>
                </a:moveTo>
                <a:lnTo>
                  <a:pt x="0" y="3969"/>
                </a:lnTo>
                <a:lnTo>
                  <a:pt x="12" y="3969"/>
                </a:lnTo>
                <a:lnTo>
                  <a:pt x="12" y="4040"/>
                </a:lnTo>
                <a:lnTo>
                  <a:pt x="0" y="4040"/>
                </a:lnTo>
                <a:close/>
                <a:moveTo>
                  <a:pt x="0" y="3898"/>
                </a:moveTo>
                <a:lnTo>
                  <a:pt x="0" y="3827"/>
                </a:lnTo>
                <a:lnTo>
                  <a:pt x="12" y="3827"/>
                </a:lnTo>
                <a:lnTo>
                  <a:pt x="12" y="3898"/>
                </a:lnTo>
                <a:lnTo>
                  <a:pt x="0" y="3898"/>
                </a:lnTo>
                <a:close/>
                <a:moveTo>
                  <a:pt x="0" y="3757"/>
                </a:moveTo>
                <a:lnTo>
                  <a:pt x="0" y="3686"/>
                </a:lnTo>
                <a:lnTo>
                  <a:pt x="12" y="3686"/>
                </a:lnTo>
                <a:lnTo>
                  <a:pt x="12" y="3757"/>
                </a:lnTo>
                <a:lnTo>
                  <a:pt x="0" y="3757"/>
                </a:lnTo>
                <a:close/>
                <a:moveTo>
                  <a:pt x="0" y="3615"/>
                </a:moveTo>
                <a:lnTo>
                  <a:pt x="0" y="3544"/>
                </a:lnTo>
                <a:lnTo>
                  <a:pt x="12" y="3544"/>
                </a:lnTo>
                <a:lnTo>
                  <a:pt x="12" y="3615"/>
                </a:lnTo>
                <a:lnTo>
                  <a:pt x="0" y="3615"/>
                </a:lnTo>
                <a:close/>
                <a:moveTo>
                  <a:pt x="0" y="3473"/>
                </a:moveTo>
                <a:lnTo>
                  <a:pt x="0" y="3402"/>
                </a:lnTo>
                <a:lnTo>
                  <a:pt x="12" y="3402"/>
                </a:lnTo>
                <a:lnTo>
                  <a:pt x="12" y="3473"/>
                </a:lnTo>
                <a:lnTo>
                  <a:pt x="0" y="3473"/>
                </a:lnTo>
                <a:close/>
                <a:moveTo>
                  <a:pt x="0" y="3331"/>
                </a:moveTo>
                <a:lnTo>
                  <a:pt x="0" y="3260"/>
                </a:lnTo>
                <a:lnTo>
                  <a:pt x="12" y="3260"/>
                </a:lnTo>
                <a:lnTo>
                  <a:pt x="12" y="3331"/>
                </a:lnTo>
                <a:lnTo>
                  <a:pt x="0" y="3331"/>
                </a:lnTo>
                <a:close/>
                <a:moveTo>
                  <a:pt x="0" y="3190"/>
                </a:moveTo>
                <a:lnTo>
                  <a:pt x="0" y="3119"/>
                </a:lnTo>
                <a:lnTo>
                  <a:pt x="12" y="3119"/>
                </a:lnTo>
                <a:lnTo>
                  <a:pt x="12" y="3190"/>
                </a:lnTo>
                <a:lnTo>
                  <a:pt x="0" y="3190"/>
                </a:lnTo>
                <a:close/>
                <a:moveTo>
                  <a:pt x="0" y="3048"/>
                </a:moveTo>
                <a:lnTo>
                  <a:pt x="0" y="2977"/>
                </a:lnTo>
                <a:lnTo>
                  <a:pt x="12" y="2977"/>
                </a:lnTo>
                <a:lnTo>
                  <a:pt x="12" y="3048"/>
                </a:lnTo>
                <a:lnTo>
                  <a:pt x="0" y="3048"/>
                </a:lnTo>
                <a:close/>
                <a:moveTo>
                  <a:pt x="0" y="2906"/>
                </a:moveTo>
                <a:lnTo>
                  <a:pt x="0" y="2835"/>
                </a:lnTo>
                <a:lnTo>
                  <a:pt x="12" y="2835"/>
                </a:lnTo>
                <a:lnTo>
                  <a:pt x="12" y="2906"/>
                </a:lnTo>
                <a:lnTo>
                  <a:pt x="0" y="2906"/>
                </a:lnTo>
                <a:close/>
                <a:moveTo>
                  <a:pt x="0" y="2764"/>
                </a:moveTo>
                <a:lnTo>
                  <a:pt x="0" y="2693"/>
                </a:lnTo>
                <a:lnTo>
                  <a:pt x="12" y="2693"/>
                </a:lnTo>
                <a:lnTo>
                  <a:pt x="12" y="2764"/>
                </a:lnTo>
                <a:lnTo>
                  <a:pt x="0" y="2764"/>
                </a:lnTo>
                <a:close/>
                <a:moveTo>
                  <a:pt x="0" y="2622"/>
                </a:moveTo>
                <a:lnTo>
                  <a:pt x="0" y="2552"/>
                </a:lnTo>
                <a:lnTo>
                  <a:pt x="12" y="2552"/>
                </a:lnTo>
                <a:lnTo>
                  <a:pt x="12" y="2622"/>
                </a:lnTo>
                <a:lnTo>
                  <a:pt x="0" y="2622"/>
                </a:lnTo>
                <a:close/>
                <a:moveTo>
                  <a:pt x="0" y="2481"/>
                </a:moveTo>
                <a:lnTo>
                  <a:pt x="0" y="2410"/>
                </a:lnTo>
                <a:lnTo>
                  <a:pt x="12" y="2410"/>
                </a:lnTo>
                <a:lnTo>
                  <a:pt x="12" y="2481"/>
                </a:lnTo>
                <a:lnTo>
                  <a:pt x="0" y="2481"/>
                </a:lnTo>
                <a:close/>
                <a:moveTo>
                  <a:pt x="0" y="2339"/>
                </a:moveTo>
                <a:lnTo>
                  <a:pt x="0" y="2268"/>
                </a:lnTo>
                <a:lnTo>
                  <a:pt x="12" y="2268"/>
                </a:lnTo>
                <a:lnTo>
                  <a:pt x="12" y="2339"/>
                </a:lnTo>
                <a:lnTo>
                  <a:pt x="0" y="2339"/>
                </a:lnTo>
                <a:close/>
                <a:moveTo>
                  <a:pt x="0" y="2197"/>
                </a:moveTo>
                <a:lnTo>
                  <a:pt x="0" y="2126"/>
                </a:lnTo>
                <a:lnTo>
                  <a:pt x="12" y="2126"/>
                </a:lnTo>
                <a:lnTo>
                  <a:pt x="12" y="2197"/>
                </a:lnTo>
                <a:lnTo>
                  <a:pt x="0" y="2197"/>
                </a:lnTo>
                <a:close/>
                <a:moveTo>
                  <a:pt x="0" y="2055"/>
                </a:moveTo>
                <a:lnTo>
                  <a:pt x="0" y="1985"/>
                </a:lnTo>
                <a:lnTo>
                  <a:pt x="12" y="1985"/>
                </a:lnTo>
                <a:lnTo>
                  <a:pt x="12" y="2055"/>
                </a:lnTo>
                <a:lnTo>
                  <a:pt x="0" y="2055"/>
                </a:lnTo>
                <a:close/>
                <a:moveTo>
                  <a:pt x="0" y="1914"/>
                </a:moveTo>
                <a:lnTo>
                  <a:pt x="0" y="1843"/>
                </a:lnTo>
                <a:lnTo>
                  <a:pt x="12" y="1843"/>
                </a:lnTo>
                <a:lnTo>
                  <a:pt x="12" y="1914"/>
                </a:lnTo>
                <a:lnTo>
                  <a:pt x="0" y="1914"/>
                </a:lnTo>
                <a:close/>
                <a:moveTo>
                  <a:pt x="0" y="1772"/>
                </a:moveTo>
                <a:lnTo>
                  <a:pt x="0" y="1701"/>
                </a:lnTo>
                <a:lnTo>
                  <a:pt x="12" y="1701"/>
                </a:lnTo>
                <a:lnTo>
                  <a:pt x="12" y="1772"/>
                </a:lnTo>
                <a:lnTo>
                  <a:pt x="0" y="1772"/>
                </a:lnTo>
                <a:close/>
                <a:moveTo>
                  <a:pt x="0" y="1630"/>
                </a:moveTo>
                <a:lnTo>
                  <a:pt x="0" y="1559"/>
                </a:lnTo>
                <a:lnTo>
                  <a:pt x="12" y="1559"/>
                </a:lnTo>
                <a:lnTo>
                  <a:pt x="12" y="1630"/>
                </a:lnTo>
                <a:lnTo>
                  <a:pt x="0" y="1630"/>
                </a:lnTo>
                <a:close/>
                <a:moveTo>
                  <a:pt x="0" y="1488"/>
                </a:moveTo>
                <a:lnTo>
                  <a:pt x="0" y="1418"/>
                </a:lnTo>
                <a:lnTo>
                  <a:pt x="12" y="1418"/>
                </a:lnTo>
                <a:lnTo>
                  <a:pt x="12" y="1488"/>
                </a:lnTo>
                <a:lnTo>
                  <a:pt x="0" y="1488"/>
                </a:lnTo>
                <a:close/>
                <a:moveTo>
                  <a:pt x="0" y="1347"/>
                </a:moveTo>
                <a:lnTo>
                  <a:pt x="0" y="1276"/>
                </a:lnTo>
                <a:lnTo>
                  <a:pt x="12" y="1276"/>
                </a:lnTo>
                <a:lnTo>
                  <a:pt x="12" y="1347"/>
                </a:lnTo>
                <a:lnTo>
                  <a:pt x="0" y="1347"/>
                </a:lnTo>
                <a:close/>
                <a:moveTo>
                  <a:pt x="0" y="1205"/>
                </a:moveTo>
                <a:lnTo>
                  <a:pt x="0" y="1134"/>
                </a:lnTo>
                <a:lnTo>
                  <a:pt x="12" y="1134"/>
                </a:lnTo>
                <a:lnTo>
                  <a:pt x="12" y="1205"/>
                </a:lnTo>
                <a:lnTo>
                  <a:pt x="0" y="1205"/>
                </a:lnTo>
                <a:close/>
                <a:moveTo>
                  <a:pt x="0" y="1063"/>
                </a:moveTo>
                <a:lnTo>
                  <a:pt x="0" y="992"/>
                </a:lnTo>
                <a:lnTo>
                  <a:pt x="12" y="992"/>
                </a:lnTo>
                <a:lnTo>
                  <a:pt x="12" y="1063"/>
                </a:lnTo>
                <a:lnTo>
                  <a:pt x="0" y="1063"/>
                </a:lnTo>
                <a:close/>
                <a:moveTo>
                  <a:pt x="0" y="921"/>
                </a:moveTo>
                <a:lnTo>
                  <a:pt x="0" y="851"/>
                </a:lnTo>
                <a:lnTo>
                  <a:pt x="12" y="851"/>
                </a:lnTo>
                <a:lnTo>
                  <a:pt x="12" y="921"/>
                </a:lnTo>
                <a:lnTo>
                  <a:pt x="0" y="921"/>
                </a:lnTo>
                <a:close/>
                <a:moveTo>
                  <a:pt x="0" y="780"/>
                </a:moveTo>
                <a:lnTo>
                  <a:pt x="0" y="709"/>
                </a:lnTo>
                <a:lnTo>
                  <a:pt x="12" y="709"/>
                </a:lnTo>
                <a:lnTo>
                  <a:pt x="12" y="780"/>
                </a:lnTo>
                <a:lnTo>
                  <a:pt x="0" y="780"/>
                </a:lnTo>
                <a:close/>
                <a:moveTo>
                  <a:pt x="0" y="638"/>
                </a:moveTo>
                <a:lnTo>
                  <a:pt x="0" y="567"/>
                </a:lnTo>
                <a:lnTo>
                  <a:pt x="12" y="567"/>
                </a:lnTo>
                <a:lnTo>
                  <a:pt x="12" y="638"/>
                </a:lnTo>
                <a:lnTo>
                  <a:pt x="0" y="638"/>
                </a:lnTo>
                <a:close/>
                <a:moveTo>
                  <a:pt x="0" y="496"/>
                </a:moveTo>
                <a:lnTo>
                  <a:pt x="0" y="425"/>
                </a:lnTo>
                <a:lnTo>
                  <a:pt x="12" y="425"/>
                </a:lnTo>
                <a:lnTo>
                  <a:pt x="12" y="496"/>
                </a:lnTo>
                <a:lnTo>
                  <a:pt x="0" y="496"/>
                </a:lnTo>
                <a:close/>
                <a:moveTo>
                  <a:pt x="0" y="354"/>
                </a:moveTo>
                <a:lnTo>
                  <a:pt x="0" y="284"/>
                </a:lnTo>
                <a:lnTo>
                  <a:pt x="12" y="284"/>
                </a:lnTo>
                <a:lnTo>
                  <a:pt x="12" y="354"/>
                </a:lnTo>
                <a:lnTo>
                  <a:pt x="0" y="354"/>
                </a:lnTo>
                <a:close/>
                <a:moveTo>
                  <a:pt x="0" y="213"/>
                </a:moveTo>
                <a:lnTo>
                  <a:pt x="0" y="142"/>
                </a:lnTo>
                <a:lnTo>
                  <a:pt x="12" y="142"/>
                </a:lnTo>
                <a:lnTo>
                  <a:pt x="12" y="213"/>
                </a:lnTo>
                <a:lnTo>
                  <a:pt x="0" y="213"/>
                </a:lnTo>
                <a:close/>
                <a:moveTo>
                  <a:pt x="0" y="71"/>
                </a:moveTo>
                <a:lnTo>
                  <a:pt x="0" y="0"/>
                </a:lnTo>
                <a:lnTo>
                  <a:pt x="12" y="0"/>
                </a:lnTo>
                <a:lnTo>
                  <a:pt x="12" y="71"/>
                </a:lnTo>
                <a:lnTo>
                  <a:pt x="0" y="7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Text Placeholder 10"/>
          <p:cNvSpPr>
            <a:spLocks noGrp="1"/>
          </p:cNvSpPr>
          <p:nvPr>
            <p:ph type="body" sz="quarter" idx="14"/>
          </p:nvPr>
        </p:nvSpPr>
        <p:spPr>
          <a:xfrm>
            <a:off x="304800" y="5181600"/>
            <a:ext cx="3733800" cy="381000"/>
          </a:xfrm>
          <a:prstGeom prst="rect">
            <a:avLst/>
          </a:prstGeom>
        </p:spPr>
        <p:txBody>
          <a:bodyPr/>
          <a:lstStyle>
            <a:lvl1pPr marL="0" indent="0" algn="l">
              <a:buNone/>
              <a:defRPr sz="2000">
                <a:solidFill>
                  <a:schemeClr val="bg1"/>
                </a:solidFill>
                <a:latin typeface="Tahoma" pitchFamily="34" charset="0"/>
                <a:cs typeface="Tahoma" pitchFamily="34" charset="0"/>
              </a:defRPr>
            </a:lvl1pPr>
          </a:lstStyle>
          <a:p>
            <a:pPr lvl="0"/>
            <a:r>
              <a:rPr lang="en-US" dirty="0" smtClean="0"/>
              <a:t>Click to edit Master text styles</a:t>
            </a:r>
          </a:p>
        </p:txBody>
      </p:sp>
      <p:sp>
        <p:nvSpPr>
          <p:cNvPr id="113" name="Text Placeholder 10"/>
          <p:cNvSpPr>
            <a:spLocks noGrp="1"/>
          </p:cNvSpPr>
          <p:nvPr>
            <p:ph type="body" sz="quarter" idx="15"/>
          </p:nvPr>
        </p:nvSpPr>
        <p:spPr>
          <a:xfrm>
            <a:off x="304800" y="5562600"/>
            <a:ext cx="3733800" cy="381000"/>
          </a:xfrm>
          <a:prstGeom prst="rect">
            <a:avLst/>
          </a:prstGeom>
        </p:spPr>
        <p:txBody>
          <a:bodyPr/>
          <a:lstStyle>
            <a:lvl1pPr marL="0" indent="0" algn="l">
              <a:buNone/>
              <a:defRPr sz="2000">
                <a:solidFill>
                  <a:schemeClr val="bg1"/>
                </a:solidFill>
                <a:latin typeface="Tahoma" pitchFamily="34" charset="0"/>
                <a:cs typeface="Tahoma" pitchFamily="34" charset="0"/>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sp>
        <p:nvSpPr>
          <p:cNvPr id="5" name="Table Placeholder 8"/>
          <p:cNvSpPr>
            <a:spLocks noGrp="1"/>
          </p:cNvSpPr>
          <p:nvPr>
            <p:ph type="tbl" sz="quarter" idx="15"/>
          </p:nvPr>
        </p:nvSpPr>
        <p:spPr>
          <a:xfrm>
            <a:off x="787400" y="1295400"/>
            <a:ext cx="7620000" cy="4343400"/>
          </a:xfrm>
          <a:custGeom>
            <a:avLst/>
            <a:gdLst>
              <a:gd name="connsiteX0" fmla="*/ 0 w 6705600"/>
              <a:gd name="connsiteY0" fmla="*/ 0 h 4214084"/>
              <a:gd name="connsiteX1" fmla="*/ 6705600 w 6705600"/>
              <a:gd name="connsiteY1" fmla="*/ 0 h 4214084"/>
              <a:gd name="connsiteX2" fmla="*/ 6705600 w 6705600"/>
              <a:gd name="connsiteY2" fmla="*/ 4214084 h 4214084"/>
              <a:gd name="connsiteX3" fmla="*/ 0 w 6705600"/>
              <a:gd name="connsiteY3" fmla="*/ 4214084 h 4214084"/>
              <a:gd name="connsiteX4" fmla="*/ 0 w 6705600"/>
              <a:gd name="connsiteY4" fmla="*/ 0 h 421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600" h="4214084">
                <a:moveTo>
                  <a:pt x="0" y="0"/>
                </a:moveTo>
                <a:lnTo>
                  <a:pt x="6705600" y="0"/>
                </a:lnTo>
                <a:lnTo>
                  <a:pt x="6705600" y="4214084"/>
                </a:lnTo>
                <a:lnTo>
                  <a:pt x="0" y="4214084"/>
                </a:lnTo>
                <a:lnTo>
                  <a:pt x="0" y="0"/>
                </a:lnTo>
                <a:close/>
              </a:path>
            </a:pathLst>
          </a:custGeom>
        </p:spPr>
        <p:txBody>
          <a:bodyPr/>
          <a:lstStyle>
            <a:lvl1pPr>
              <a:buNone/>
              <a:defRPr sz="2000"/>
            </a:lvl1pPr>
          </a:lstStyle>
          <a:p>
            <a:r>
              <a:rPr lang="en-US" dirty="0" smtClean="0"/>
              <a:t>Click icon to add table</a:t>
            </a:r>
            <a:endParaRPr lang="en-US" dirty="0"/>
          </a:p>
        </p:txBody>
      </p:sp>
      <p:sp>
        <p:nvSpPr>
          <p:cNvPr id="6" name="Text Placeholder 3"/>
          <p:cNvSpPr>
            <a:spLocks noGrp="1"/>
          </p:cNvSpPr>
          <p:nvPr>
            <p:ph type="body" sz="quarter" idx="14"/>
          </p:nvPr>
        </p:nvSpPr>
        <p:spPr>
          <a:xfrm>
            <a:off x="762000" y="762000"/>
            <a:ext cx="7620000" cy="381000"/>
          </a:xfrm>
          <a:prstGeom prst="rect">
            <a:avLst/>
          </a:prstGeom>
        </p:spPr>
        <p:txBody>
          <a:bodyPr/>
          <a:lstStyle>
            <a:lvl1pPr marL="0" indent="0" algn="l">
              <a:buNone/>
              <a:defRPr sz="2700" b="0">
                <a:solidFill>
                  <a:schemeClr val="accent1"/>
                </a:solidFill>
                <a:latin typeface="+mj-lt"/>
                <a:cs typeface="Tahoma" pitchFamily="34" charset="0"/>
              </a:defRPr>
            </a:lvl1pPr>
          </a:lstStyle>
          <a:p>
            <a:pPr lvl="0"/>
            <a:r>
              <a:rPr lang="en-US" dirty="0" smtClean="0"/>
              <a:t>Click to edit Master text styles</a:t>
            </a:r>
          </a:p>
        </p:txBody>
      </p:sp>
      <p:sp>
        <p:nvSpPr>
          <p:cNvPr id="15" name="Freeform 5"/>
          <p:cNvSpPr>
            <a:spLocks/>
          </p:cNvSpPr>
          <p:nvPr userDrawn="1"/>
        </p:nvSpPr>
        <p:spPr bwMode="auto">
          <a:xfrm flipV="1">
            <a:off x="1" y="5791200"/>
            <a:ext cx="9143997" cy="1066800"/>
          </a:xfrm>
          <a:custGeom>
            <a:avLst/>
            <a:gdLst/>
            <a:ahLst/>
            <a:cxnLst>
              <a:cxn ang="0">
                <a:pos x="0" y="0"/>
              </a:cxn>
              <a:cxn ang="0">
                <a:pos x="3" y="2685"/>
              </a:cxn>
              <a:cxn ang="0">
                <a:pos x="12" y="2682"/>
              </a:cxn>
              <a:cxn ang="0">
                <a:pos x="4725" y="1978"/>
              </a:cxn>
              <a:cxn ang="0">
                <a:pos x="6857" y="2578"/>
              </a:cxn>
              <a:cxn ang="0">
                <a:pos x="8000" y="2217"/>
              </a:cxn>
              <a:cxn ang="0">
                <a:pos x="8502" y="1568"/>
              </a:cxn>
              <a:cxn ang="0">
                <a:pos x="9351" y="2203"/>
              </a:cxn>
              <a:cxn ang="0">
                <a:pos x="9351" y="0"/>
              </a:cxn>
              <a:cxn ang="0">
                <a:pos x="0" y="0"/>
              </a:cxn>
            </a:cxnLst>
            <a:rect l="0" t="0" r="r" b="b"/>
            <a:pathLst>
              <a:path w="9351" h="2685">
                <a:moveTo>
                  <a:pt x="0" y="0"/>
                </a:moveTo>
                <a:lnTo>
                  <a:pt x="3" y="2685"/>
                </a:lnTo>
                <a:lnTo>
                  <a:pt x="12" y="2682"/>
                </a:lnTo>
                <a:lnTo>
                  <a:pt x="4725" y="1978"/>
                </a:lnTo>
                <a:lnTo>
                  <a:pt x="6857" y="2578"/>
                </a:lnTo>
                <a:lnTo>
                  <a:pt x="8000" y="2217"/>
                </a:lnTo>
                <a:lnTo>
                  <a:pt x="8502" y="1568"/>
                </a:lnTo>
                <a:lnTo>
                  <a:pt x="9351" y="2203"/>
                </a:lnTo>
                <a:lnTo>
                  <a:pt x="9351" y="0"/>
                </a:lnTo>
                <a:lnTo>
                  <a:pt x="0" y="0"/>
                </a:lnTo>
                <a:close/>
              </a:path>
            </a:pathLst>
          </a:custGeom>
          <a:solidFill>
            <a:srgbClr val="3DB54A"/>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 name="Freeform 7"/>
          <p:cNvSpPr>
            <a:spLocks/>
          </p:cNvSpPr>
          <p:nvPr userDrawn="1"/>
        </p:nvSpPr>
        <p:spPr bwMode="auto">
          <a:xfrm flipV="1">
            <a:off x="2932610" y="6253224"/>
            <a:ext cx="6211386" cy="604776"/>
          </a:xfrm>
          <a:custGeom>
            <a:avLst/>
            <a:gdLst/>
            <a:ahLst/>
            <a:cxnLst>
              <a:cxn ang="0">
                <a:pos x="3625" y="188"/>
              </a:cxn>
              <a:cxn ang="0">
                <a:pos x="3238" y="705"/>
              </a:cxn>
              <a:cxn ang="0">
                <a:pos x="2565" y="349"/>
              </a:cxn>
              <a:cxn ang="0">
                <a:pos x="0" y="0"/>
              </a:cxn>
              <a:cxn ang="0">
                <a:pos x="355" y="3"/>
              </a:cxn>
              <a:cxn ang="0">
                <a:pos x="2580" y="306"/>
              </a:cxn>
              <a:cxn ang="0">
                <a:pos x="3223" y="644"/>
              </a:cxn>
              <a:cxn ang="0">
                <a:pos x="3636" y="95"/>
              </a:cxn>
              <a:cxn ang="0">
                <a:pos x="3962" y="904"/>
              </a:cxn>
              <a:cxn ang="0">
                <a:pos x="4825" y="349"/>
              </a:cxn>
              <a:cxn ang="0">
                <a:pos x="5844" y="632"/>
              </a:cxn>
              <a:cxn ang="0">
                <a:pos x="6352" y="260"/>
              </a:cxn>
              <a:cxn ang="0">
                <a:pos x="6352" y="318"/>
              </a:cxn>
              <a:cxn ang="0">
                <a:pos x="5853" y="681"/>
              </a:cxn>
              <a:cxn ang="0">
                <a:pos x="4834" y="399"/>
              </a:cxn>
              <a:cxn ang="0">
                <a:pos x="3942" y="973"/>
              </a:cxn>
              <a:cxn ang="0">
                <a:pos x="3625" y="188"/>
              </a:cxn>
              <a:cxn ang="0">
                <a:pos x="3625" y="188"/>
              </a:cxn>
            </a:cxnLst>
            <a:rect l="0" t="0" r="r" b="b"/>
            <a:pathLst>
              <a:path w="6352" h="973">
                <a:moveTo>
                  <a:pt x="3625" y="188"/>
                </a:moveTo>
                <a:lnTo>
                  <a:pt x="3238" y="705"/>
                </a:lnTo>
                <a:lnTo>
                  <a:pt x="2565" y="349"/>
                </a:lnTo>
                <a:lnTo>
                  <a:pt x="0" y="0"/>
                </a:lnTo>
                <a:lnTo>
                  <a:pt x="355" y="3"/>
                </a:lnTo>
                <a:lnTo>
                  <a:pt x="2580" y="306"/>
                </a:lnTo>
                <a:lnTo>
                  <a:pt x="3223" y="644"/>
                </a:lnTo>
                <a:lnTo>
                  <a:pt x="3636" y="95"/>
                </a:lnTo>
                <a:lnTo>
                  <a:pt x="3962" y="904"/>
                </a:lnTo>
                <a:lnTo>
                  <a:pt x="4825" y="349"/>
                </a:lnTo>
                <a:lnTo>
                  <a:pt x="5844" y="632"/>
                </a:lnTo>
                <a:lnTo>
                  <a:pt x="6352" y="260"/>
                </a:lnTo>
                <a:lnTo>
                  <a:pt x="6352" y="318"/>
                </a:lnTo>
                <a:lnTo>
                  <a:pt x="5853" y="681"/>
                </a:lnTo>
                <a:lnTo>
                  <a:pt x="4834" y="399"/>
                </a:lnTo>
                <a:lnTo>
                  <a:pt x="3942" y="973"/>
                </a:lnTo>
                <a:lnTo>
                  <a:pt x="3625" y="188"/>
                </a:lnTo>
                <a:close/>
              </a:path>
            </a:pathLst>
          </a:custGeom>
          <a:solidFill>
            <a:srgbClr val="8AC764"/>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tion Layout Slide with Video">
    <p:spTree>
      <p:nvGrpSpPr>
        <p:cNvPr id="1" name=""/>
        <p:cNvGrpSpPr/>
        <p:nvPr/>
      </p:nvGrpSpPr>
      <p:grpSpPr>
        <a:xfrm>
          <a:off x="0" y="0"/>
          <a:ext cx="0" cy="0"/>
          <a:chOff x="0" y="0"/>
          <a:chExt cx="0" cy="0"/>
        </a:xfrm>
      </p:grpSpPr>
      <p:sp>
        <p:nvSpPr>
          <p:cNvPr id="3" name="Media Placeholder 2"/>
          <p:cNvSpPr>
            <a:spLocks noGrp="1"/>
          </p:cNvSpPr>
          <p:nvPr>
            <p:ph type="media" sz="quarter" idx="21"/>
          </p:nvPr>
        </p:nvSpPr>
        <p:spPr>
          <a:xfrm>
            <a:off x="3962400" y="1600200"/>
            <a:ext cx="4648200" cy="3962400"/>
          </a:xfrm>
          <a:prstGeom prst="rect">
            <a:avLst/>
          </a:prstGeom>
        </p:spPr>
        <p:txBody>
          <a:bodyPr/>
          <a:lstStyle>
            <a:lvl1pPr marL="0" indent="0">
              <a:buNone/>
              <a:defRPr baseline="0"/>
            </a:lvl1pPr>
          </a:lstStyle>
          <a:p>
            <a:r>
              <a:rPr lang="en-US" dirty="0" smtClean="0"/>
              <a:t>Click icon to add media</a:t>
            </a:r>
            <a:endParaRPr lang="en-US" dirty="0"/>
          </a:p>
        </p:txBody>
      </p:sp>
      <p:sp>
        <p:nvSpPr>
          <p:cNvPr id="6" name="Text Placeholder 5"/>
          <p:cNvSpPr>
            <a:spLocks noGrp="1"/>
          </p:cNvSpPr>
          <p:nvPr>
            <p:ph type="body" sz="quarter" idx="12"/>
          </p:nvPr>
        </p:nvSpPr>
        <p:spPr>
          <a:xfrm>
            <a:off x="533400" y="1600200"/>
            <a:ext cx="3276600" cy="1066800"/>
          </a:xfrm>
          <a:prstGeom prst="rect">
            <a:avLst/>
          </a:prstGeom>
        </p:spPr>
        <p:txBody>
          <a:bodyPr/>
          <a:lstStyle>
            <a:lvl1pPr marL="0" indent="0">
              <a:lnSpc>
                <a:spcPct val="100000"/>
              </a:lnSpc>
              <a:spcBef>
                <a:spcPts val="0"/>
              </a:spcBef>
              <a:buNone/>
              <a:defRPr sz="1200">
                <a:latin typeface="Tahoma" pitchFamily="34" charset="0"/>
                <a:cs typeface="Tahoma" pitchFamily="34" charset="0"/>
              </a:defRPr>
            </a:lvl1pPr>
          </a:lstStyle>
          <a:p>
            <a:pPr lvl="0"/>
            <a:r>
              <a:rPr lang="en-US" dirty="0" smtClean="0"/>
              <a:t>Click to edit Master text styles</a:t>
            </a:r>
          </a:p>
        </p:txBody>
      </p:sp>
      <p:sp>
        <p:nvSpPr>
          <p:cNvPr id="9" name="Text Placeholder 3"/>
          <p:cNvSpPr>
            <a:spLocks noGrp="1"/>
          </p:cNvSpPr>
          <p:nvPr>
            <p:ph type="body" sz="quarter" idx="15"/>
          </p:nvPr>
        </p:nvSpPr>
        <p:spPr>
          <a:xfrm>
            <a:off x="457200" y="609600"/>
            <a:ext cx="8229600" cy="381000"/>
          </a:xfrm>
          <a:prstGeom prst="rect">
            <a:avLst/>
          </a:prstGeom>
        </p:spPr>
        <p:txBody>
          <a:bodyPr/>
          <a:lstStyle>
            <a:lvl1pPr marL="0" indent="0" algn="l">
              <a:buNone/>
              <a:defRPr sz="2700" b="0">
                <a:solidFill>
                  <a:schemeClr val="accent1"/>
                </a:solidFill>
                <a:latin typeface="+mj-lt"/>
                <a:cs typeface="Tahoma" pitchFamily="34" charset="0"/>
              </a:defRPr>
            </a:lvl1pPr>
          </a:lstStyle>
          <a:p>
            <a:pPr lvl="0"/>
            <a:r>
              <a:rPr lang="en-US" dirty="0" smtClean="0"/>
              <a:t>Click to edit Master text styles</a:t>
            </a:r>
          </a:p>
        </p:txBody>
      </p:sp>
      <p:sp>
        <p:nvSpPr>
          <p:cNvPr id="11" name="Text Placeholder 10"/>
          <p:cNvSpPr>
            <a:spLocks noGrp="1"/>
          </p:cNvSpPr>
          <p:nvPr>
            <p:ph type="body" sz="quarter" idx="16"/>
          </p:nvPr>
        </p:nvSpPr>
        <p:spPr>
          <a:xfrm>
            <a:off x="533400" y="1295400"/>
            <a:ext cx="3276600" cy="304800"/>
          </a:xfrm>
          <a:prstGeom prst="rect">
            <a:avLst/>
          </a:prstGeom>
        </p:spPr>
        <p:txBody>
          <a:bodyPr/>
          <a:lstStyle>
            <a:lvl1pPr marL="0" indent="0">
              <a:buNone/>
              <a:defRPr sz="1600">
                <a:solidFill>
                  <a:srgbClr val="2A3990"/>
                </a:solidFill>
              </a:defRPr>
            </a:lvl1pPr>
          </a:lstStyle>
          <a:p>
            <a:pPr lvl="0"/>
            <a:endParaRPr lang="en-US" dirty="0"/>
          </a:p>
        </p:txBody>
      </p:sp>
      <p:sp>
        <p:nvSpPr>
          <p:cNvPr id="12" name="Text Placeholder 10"/>
          <p:cNvSpPr>
            <a:spLocks noGrp="1"/>
          </p:cNvSpPr>
          <p:nvPr>
            <p:ph type="body" sz="quarter" idx="17"/>
          </p:nvPr>
        </p:nvSpPr>
        <p:spPr>
          <a:xfrm>
            <a:off x="533400" y="4343400"/>
            <a:ext cx="3276600" cy="1219200"/>
          </a:xfrm>
          <a:prstGeom prst="rect">
            <a:avLst/>
          </a:prstGeom>
        </p:spPr>
        <p:txBody>
          <a:bodyPr/>
          <a:lstStyle>
            <a:lvl1pPr marL="0" indent="0">
              <a:lnSpc>
                <a:spcPct val="100000"/>
              </a:lnSpc>
              <a:spcBef>
                <a:spcPts val="0"/>
              </a:spcBef>
              <a:buNone/>
              <a:defRPr sz="1800">
                <a:solidFill>
                  <a:srgbClr val="3DB54A"/>
                </a:solidFill>
              </a:defRPr>
            </a:lvl1pPr>
          </a:lstStyle>
          <a:p>
            <a:pPr lvl="0"/>
            <a:endParaRPr lang="en-US" dirty="0"/>
          </a:p>
        </p:txBody>
      </p:sp>
      <p:sp>
        <p:nvSpPr>
          <p:cNvPr id="4137" name="Oval 41"/>
          <p:cNvSpPr>
            <a:spLocks noChangeArrowheads="1"/>
          </p:cNvSpPr>
          <p:nvPr userDrawn="1"/>
        </p:nvSpPr>
        <p:spPr bwMode="auto">
          <a:xfrm>
            <a:off x="381001" y="1419227"/>
            <a:ext cx="104775" cy="104775"/>
          </a:xfrm>
          <a:prstGeom prst="ellipse">
            <a:avLst/>
          </a:prstGeom>
          <a:solidFill>
            <a:srgbClr val="3DB54A"/>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Oval 41"/>
          <p:cNvSpPr>
            <a:spLocks noChangeArrowheads="1"/>
          </p:cNvSpPr>
          <p:nvPr userDrawn="1"/>
        </p:nvSpPr>
        <p:spPr bwMode="auto">
          <a:xfrm>
            <a:off x="381001" y="2943227"/>
            <a:ext cx="104775" cy="104775"/>
          </a:xfrm>
          <a:prstGeom prst="ellipse">
            <a:avLst/>
          </a:prstGeom>
          <a:solidFill>
            <a:srgbClr val="3DB54A"/>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Text Placeholder 5"/>
          <p:cNvSpPr>
            <a:spLocks noGrp="1"/>
          </p:cNvSpPr>
          <p:nvPr>
            <p:ph type="body" sz="quarter" idx="18"/>
          </p:nvPr>
        </p:nvSpPr>
        <p:spPr>
          <a:xfrm>
            <a:off x="552450" y="3124200"/>
            <a:ext cx="3276600" cy="1066800"/>
          </a:xfrm>
          <a:prstGeom prst="rect">
            <a:avLst/>
          </a:prstGeom>
        </p:spPr>
        <p:txBody>
          <a:bodyPr/>
          <a:lstStyle>
            <a:lvl1pPr marL="0" indent="0">
              <a:lnSpc>
                <a:spcPct val="100000"/>
              </a:lnSpc>
              <a:spcBef>
                <a:spcPts val="0"/>
              </a:spcBef>
              <a:buNone/>
              <a:defRPr sz="1200">
                <a:latin typeface="Tahoma" pitchFamily="34" charset="0"/>
                <a:cs typeface="Tahoma" pitchFamily="34" charset="0"/>
              </a:defRPr>
            </a:lvl1pPr>
          </a:lstStyle>
          <a:p>
            <a:pPr lvl="0"/>
            <a:r>
              <a:rPr lang="en-US" dirty="0" smtClean="0"/>
              <a:t>Click to edit Master text styles</a:t>
            </a:r>
          </a:p>
        </p:txBody>
      </p:sp>
      <p:sp>
        <p:nvSpPr>
          <p:cNvPr id="52" name="Text Placeholder 10"/>
          <p:cNvSpPr>
            <a:spLocks noGrp="1"/>
          </p:cNvSpPr>
          <p:nvPr>
            <p:ph type="body" sz="quarter" idx="19"/>
          </p:nvPr>
        </p:nvSpPr>
        <p:spPr>
          <a:xfrm>
            <a:off x="552450" y="2819400"/>
            <a:ext cx="3276600" cy="304800"/>
          </a:xfrm>
          <a:prstGeom prst="rect">
            <a:avLst/>
          </a:prstGeom>
        </p:spPr>
        <p:txBody>
          <a:bodyPr/>
          <a:lstStyle>
            <a:lvl1pPr marL="0" indent="0">
              <a:buNone/>
              <a:defRPr sz="1600">
                <a:solidFill>
                  <a:srgbClr val="2A3990"/>
                </a:solidFill>
              </a:defRPr>
            </a:lvl1pPr>
          </a:lstStyle>
          <a:p>
            <a:pPr lvl="0"/>
            <a:endParaRPr lang="en-US" dirty="0"/>
          </a:p>
        </p:txBody>
      </p:sp>
      <p:sp>
        <p:nvSpPr>
          <p:cNvPr id="54" name="Text Placeholder 5"/>
          <p:cNvSpPr>
            <a:spLocks noGrp="1"/>
          </p:cNvSpPr>
          <p:nvPr>
            <p:ph type="body" sz="quarter" idx="20"/>
          </p:nvPr>
        </p:nvSpPr>
        <p:spPr>
          <a:xfrm>
            <a:off x="4629750" y="1219200"/>
            <a:ext cx="3200400" cy="304800"/>
          </a:xfrm>
          <a:prstGeom prst="rect">
            <a:avLst/>
          </a:prstGeom>
        </p:spPr>
        <p:txBody>
          <a:bodyPr/>
          <a:lstStyle>
            <a:lvl1pPr marL="0" indent="0" algn="ctr">
              <a:buNone/>
              <a:defRPr sz="1600">
                <a:latin typeface="Tahoma" pitchFamily="34" charset="0"/>
                <a:cs typeface="Tahoma" pitchFamily="34" charset="0"/>
              </a:defRPr>
            </a:lvl1pPr>
          </a:lstStyle>
          <a:p>
            <a:pPr lvl="0"/>
            <a:r>
              <a:rPr lang="en-US" dirty="0" smtClean="0"/>
              <a:t>Click to edit Master text styles</a:t>
            </a:r>
          </a:p>
        </p:txBody>
      </p:sp>
      <p:sp>
        <p:nvSpPr>
          <p:cNvPr id="17" name="Freeform 5"/>
          <p:cNvSpPr>
            <a:spLocks/>
          </p:cNvSpPr>
          <p:nvPr userDrawn="1"/>
        </p:nvSpPr>
        <p:spPr bwMode="auto">
          <a:xfrm flipV="1">
            <a:off x="1" y="5791200"/>
            <a:ext cx="9143997" cy="1066800"/>
          </a:xfrm>
          <a:custGeom>
            <a:avLst/>
            <a:gdLst/>
            <a:ahLst/>
            <a:cxnLst>
              <a:cxn ang="0">
                <a:pos x="0" y="0"/>
              </a:cxn>
              <a:cxn ang="0">
                <a:pos x="3" y="2685"/>
              </a:cxn>
              <a:cxn ang="0">
                <a:pos x="12" y="2682"/>
              </a:cxn>
              <a:cxn ang="0">
                <a:pos x="4725" y="1978"/>
              </a:cxn>
              <a:cxn ang="0">
                <a:pos x="6857" y="2578"/>
              </a:cxn>
              <a:cxn ang="0">
                <a:pos x="8000" y="2217"/>
              </a:cxn>
              <a:cxn ang="0">
                <a:pos x="8502" y="1568"/>
              </a:cxn>
              <a:cxn ang="0">
                <a:pos x="9351" y="2203"/>
              </a:cxn>
              <a:cxn ang="0">
                <a:pos x="9351" y="0"/>
              </a:cxn>
              <a:cxn ang="0">
                <a:pos x="0" y="0"/>
              </a:cxn>
            </a:cxnLst>
            <a:rect l="0" t="0" r="r" b="b"/>
            <a:pathLst>
              <a:path w="9351" h="2685">
                <a:moveTo>
                  <a:pt x="0" y="0"/>
                </a:moveTo>
                <a:lnTo>
                  <a:pt x="3" y="2685"/>
                </a:lnTo>
                <a:lnTo>
                  <a:pt x="12" y="2682"/>
                </a:lnTo>
                <a:lnTo>
                  <a:pt x="4725" y="1978"/>
                </a:lnTo>
                <a:lnTo>
                  <a:pt x="6857" y="2578"/>
                </a:lnTo>
                <a:lnTo>
                  <a:pt x="8000" y="2217"/>
                </a:lnTo>
                <a:lnTo>
                  <a:pt x="8502" y="1568"/>
                </a:lnTo>
                <a:lnTo>
                  <a:pt x="9351" y="2203"/>
                </a:lnTo>
                <a:lnTo>
                  <a:pt x="9351" y="0"/>
                </a:lnTo>
                <a:lnTo>
                  <a:pt x="0" y="0"/>
                </a:lnTo>
                <a:close/>
              </a:path>
            </a:pathLst>
          </a:custGeom>
          <a:solidFill>
            <a:srgbClr val="3DB54A"/>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7"/>
          <p:cNvSpPr>
            <a:spLocks/>
          </p:cNvSpPr>
          <p:nvPr userDrawn="1"/>
        </p:nvSpPr>
        <p:spPr bwMode="auto">
          <a:xfrm flipV="1">
            <a:off x="2932610" y="6253224"/>
            <a:ext cx="6211386" cy="604776"/>
          </a:xfrm>
          <a:custGeom>
            <a:avLst/>
            <a:gdLst/>
            <a:ahLst/>
            <a:cxnLst>
              <a:cxn ang="0">
                <a:pos x="3625" y="188"/>
              </a:cxn>
              <a:cxn ang="0">
                <a:pos x="3238" y="705"/>
              </a:cxn>
              <a:cxn ang="0">
                <a:pos x="2565" y="349"/>
              </a:cxn>
              <a:cxn ang="0">
                <a:pos x="0" y="0"/>
              </a:cxn>
              <a:cxn ang="0">
                <a:pos x="355" y="3"/>
              </a:cxn>
              <a:cxn ang="0">
                <a:pos x="2580" y="306"/>
              </a:cxn>
              <a:cxn ang="0">
                <a:pos x="3223" y="644"/>
              </a:cxn>
              <a:cxn ang="0">
                <a:pos x="3636" y="95"/>
              </a:cxn>
              <a:cxn ang="0">
                <a:pos x="3962" y="904"/>
              </a:cxn>
              <a:cxn ang="0">
                <a:pos x="4825" y="349"/>
              </a:cxn>
              <a:cxn ang="0">
                <a:pos x="5844" y="632"/>
              </a:cxn>
              <a:cxn ang="0">
                <a:pos x="6352" y="260"/>
              </a:cxn>
              <a:cxn ang="0">
                <a:pos x="6352" y="318"/>
              </a:cxn>
              <a:cxn ang="0">
                <a:pos x="5853" y="681"/>
              </a:cxn>
              <a:cxn ang="0">
                <a:pos x="4834" y="399"/>
              </a:cxn>
              <a:cxn ang="0">
                <a:pos x="3942" y="973"/>
              </a:cxn>
              <a:cxn ang="0">
                <a:pos x="3625" y="188"/>
              </a:cxn>
              <a:cxn ang="0">
                <a:pos x="3625" y="188"/>
              </a:cxn>
            </a:cxnLst>
            <a:rect l="0" t="0" r="r" b="b"/>
            <a:pathLst>
              <a:path w="6352" h="973">
                <a:moveTo>
                  <a:pt x="3625" y="188"/>
                </a:moveTo>
                <a:lnTo>
                  <a:pt x="3238" y="705"/>
                </a:lnTo>
                <a:lnTo>
                  <a:pt x="2565" y="349"/>
                </a:lnTo>
                <a:lnTo>
                  <a:pt x="0" y="0"/>
                </a:lnTo>
                <a:lnTo>
                  <a:pt x="355" y="3"/>
                </a:lnTo>
                <a:lnTo>
                  <a:pt x="2580" y="306"/>
                </a:lnTo>
                <a:lnTo>
                  <a:pt x="3223" y="644"/>
                </a:lnTo>
                <a:lnTo>
                  <a:pt x="3636" y="95"/>
                </a:lnTo>
                <a:lnTo>
                  <a:pt x="3962" y="904"/>
                </a:lnTo>
                <a:lnTo>
                  <a:pt x="4825" y="349"/>
                </a:lnTo>
                <a:lnTo>
                  <a:pt x="5844" y="632"/>
                </a:lnTo>
                <a:lnTo>
                  <a:pt x="6352" y="260"/>
                </a:lnTo>
                <a:lnTo>
                  <a:pt x="6352" y="318"/>
                </a:lnTo>
                <a:lnTo>
                  <a:pt x="5853" y="681"/>
                </a:lnTo>
                <a:lnTo>
                  <a:pt x="4834" y="399"/>
                </a:lnTo>
                <a:lnTo>
                  <a:pt x="3942" y="973"/>
                </a:lnTo>
                <a:lnTo>
                  <a:pt x="3625" y="188"/>
                </a:lnTo>
                <a:close/>
              </a:path>
            </a:pathLst>
          </a:custGeom>
          <a:solidFill>
            <a:srgbClr val="8AC764"/>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mation Layout Slide with Bar Graph">
    <p:spTree>
      <p:nvGrpSpPr>
        <p:cNvPr id="1" name=""/>
        <p:cNvGrpSpPr/>
        <p:nvPr/>
      </p:nvGrpSpPr>
      <p:grpSpPr>
        <a:xfrm>
          <a:off x="0" y="0"/>
          <a:ext cx="0" cy="0"/>
          <a:chOff x="0" y="0"/>
          <a:chExt cx="0" cy="0"/>
        </a:xfrm>
      </p:grpSpPr>
      <p:sp>
        <p:nvSpPr>
          <p:cNvPr id="11" name="Text Placeholder 3"/>
          <p:cNvSpPr>
            <a:spLocks noGrp="1"/>
          </p:cNvSpPr>
          <p:nvPr>
            <p:ph type="body" sz="quarter" idx="15"/>
          </p:nvPr>
        </p:nvSpPr>
        <p:spPr>
          <a:xfrm>
            <a:off x="457200" y="609600"/>
            <a:ext cx="8229600" cy="381000"/>
          </a:xfrm>
          <a:prstGeom prst="rect">
            <a:avLst/>
          </a:prstGeom>
        </p:spPr>
        <p:txBody>
          <a:bodyPr/>
          <a:lstStyle>
            <a:lvl1pPr marL="0" indent="0" algn="l">
              <a:buNone/>
              <a:defRPr sz="2700" b="0">
                <a:solidFill>
                  <a:schemeClr val="accent1"/>
                </a:solidFill>
                <a:latin typeface="+mj-lt"/>
                <a:cs typeface="Tahoma" pitchFamily="34" charset="0"/>
              </a:defRPr>
            </a:lvl1pPr>
          </a:lstStyle>
          <a:p>
            <a:pPr lvl="0"/>
            <a:r>
              <a:rPr lang="en-US" dirty="0" smtClean="0"/>
              <a:t>Click to edit Master text styles</a:t>
            </a:r>
          </a:p>
        </p:txBody>
      </p:sp>
      <p:sp>
        <p:nvSpPr>
          <p:cNvPr id="15" name="Chart Placeholder 14"/>
          <p:cNvSpPr>
            <a:spLocks noGrp="1"/>
          </p:cNvSpPr>
          <p:nvPr>
            <p:ph type="chart" sz="quarter" idx="16" hasCustomPrompt="1"/>
          </p:nvPr>
        </p:nvSpPr>
        <p:spPr>
          <a:xfrm>
            <a:off x="304800" y="1219200"/>
            <a:ext cx="4876800" cy="4495800"/>
          </a:xfrm>
          <a:prstGeom prst="rect">
            <a:avLst/>
          </a:prstGeom>
        </p:spPr>
        <p:txBody>
          <a:bodyPr/>
          <a:lstStyle>
            <a:lvl1pPr>
              <a:buNone/>
              <a:defRPr/>
            </a:lvl1pPr>
          </a:lstStyle>
          <a:p>
            <a:r>
              <a:rPr lang="en-US" dirty="0" smtClean="0"/>
              <a:t> </a:t>
            </a:r>
            <a:endParaRPr lang="en-US" dirty="0"/>
          </a:p>
        </p:txBody>
      </p:sp>
      <p:sp>
        <p:nvSpPr>
          <p:cNvPr id="16" name="Text Placeholder 5"/>
          <p:cNvSpPr>
            <a:spLocks noGrp="1"/>
          </p:cNvSpPr>
          <p:nvPr>
            <p:ph type="body" sz="quarter" idx="12"/>
          </p:nvPr>
        </p:nvSpPr>
        <p:spPr>
          <a:xfrm>
            <a:off x="5486400" y="1219200"/>
            <a:ext cx="3352800" cy="304800"/>
          </a:xfrm>
          <a:prstGeom prst="rect">
            <a:avLst/>
          </a:prstGeom>
        </p:spPr>
        <p:txBody>
          <a:bodyPr/>
          <a:lstStyle>
            <a:lvl1pPr marL="0" indent="0">
              <a:buNone/>
              <a:defRPr sz="1600">
                <a:latin typeface="Tahoma" pitchFamily="34" charset="0"/>
                <a:cs typeface="Tahoma"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5486400" y="1524000"/>
            <a:ext cx="3352800" cy="1981200"/>
          </a:xfrm>
          <a:prstGeom prst="rect">
            <a:avLst/>
          </a:prstGeom>
        </p:spPr>
        <p:txBody>
          <a:bodyPr/>
          <a:lstStyle>
            <a:lvl1pPr marL="0" indent="0">
              <a:lnSpc>
                <a:spcPct val="100000"/>
              </a:lnSpc>
              <a:spcBef>
                <a:spcPts val="0"/>
              </a:spcBef>
              <a:buNone/>
              <a:defRPr sz="1200">
                <a:latin typeface="Tahoma" pitchFamily="34" charset="0"/>
                <a:cs typeface="Tahoma" pitchFamily="34" charset="0"/>
              </a:defRPr>
            </a:lvl1pPr>
          </a:lstStyle>
          <a:p>
            <a:pPr lvl="0"/>
            <a:r>
              <a:rPr lang="en-US" dirty="0" smtClean="0"/>
              <a:t>Click to edit Master text styles</a:t>
            </a:r>
          </a:p>
        </p:txBody>
      </p:sp>
      <p:sp>
        <p:nvSpPr>
          <p:cNvPr id="18" name="Text Placeholder 5"/>
          <p:cNvSpPr>
            <a:spLocks noGrp="1"/>
          </p:cNvSpPr>
          <p:nvPr>
            <p:ph type="body" sz="quarter" idx="18"/>
          </p:nvPr>
        </p:nvSpPr>
        <p:spPr>
          <a:xfrm>
            <a:off x="5486400" y="3657600"/>
            <a:ext cx="3352800" cy="304800"/>
          </a:xfrm>
          <a:prstGeom prst="rect">
            <a:avLst/>
          </a:prstGeom>
        </p:spPr>
        <p:txBody>
          <a:bodyPr/>
          <a:lstStyle>
            <a:lvl1pPr marL="0" indent="0">
              <a:buNone/>
              <a:defRPr sz="1600">
                <a:latin typeface="Tahoma" pitchFamily="34" charset="0"/>
                <a:cs typeface="Tahoma" pitchFamily="34" charset="0"/>
              </a:defRPr>
            </a:lvl1pPr>
          </a:lstStyle>
          <a:p>
            <a:pPr lvl="0"/>
            <a:r>
              <a:rPr lang="en-US" dirty="0" smtClean="0"/>
              <a:t>Click to edit Master text styles</a:t>
            </a:r>
          </a:p>
        </p:txBody>
      </p:sp>
      <p:sp>
        <p:nvSpPr>
          <p:cNvPr id="19" name="Text Placeholder 5"/>
          <p:cNvSpPr>
            <a:spLocks noGrp="1"/>
          </p:cNvSpPr>
          <p:nvPr>
            <p:ph type="body" sz="quarter" idx="19"/>
          </p:nvPr>
        </p:nvSpPr>
        <p:spPr>
          <a:xfrm>
            <a:off x="5486400" y="3962400"/>
            <a:ext cx="3352800" cy="1676400"/>
          </a:xfrm>
          <a:prstGeom prst="rect">
            <a:avLst/>
          </a:prstGeom>
        </p:spPr>
        <p:txBody>
          <a:bodyPr/>
          <a:lstStyle>
            <a:lvl1pPr marL="0" indent="0">
              <a:lnSpc>
                <a:spcPct val="100000"/>
              </a:lnSpc>
              <a:spcBef>
                <a:spcPts val="0"/>
              </a:spcBef>
              <a:buNone/>
              <a:defRPr sz="1200">
                <a:latin typeface="Tahoma" pitchFamily="34" charset="0"/>
                <a:cs typeface="Tahoma" pitchFamily="34" charset="0"/>
              </a:defRPr>
            </a:lvl1pPr>
          </a:lstStyle>
          <a:p>
            <a:pPr lvl="0"/>
            <a:r>
              <a:rPr lang="en-US" dirty="0" smtClean="0"/>
              <a:t>Click to edit Master text styles</a:t>
            </a:r>
          </a:p>
        </p:txBody>
      </p:sp>
      <p:sp>
        <p:nvSpPr>
          <p:cNvPr id="5122" name="Oval 2"/>
          <p:cNvSpPr>
            <a:spLocks noChangeArrowheads="1"/>
          </p:cNvSpPr>
          <p:nvPr userDrawn="1"/>
        </p:nvSpPr>
        <p:spPr bwMode="auto">
          <a:xfrm>
            <a:off x="5302251" y="3779838"/>
            <a:ext cx="106363" cy="106363"/>
          </a:xfrm>
          <a:prstGeom prst="ellipse">
            <a:avLst/>
          </a:prstGeom>
          <a:solidFill>
            <a:srgbClr val="2A3990"/>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Oval 2"/>
          <p:cNvSpPr>
            <a:spLocks noChangeArrowheads="1"/>
          </p:cNvSpPr>
          <p:nvPr userDrawn="1"/>
        </p:nvSpPr>
        <p:spPr bwMode="auto">
          <a:xfrm>
            <a:off x="5303838" y="1362077"/>
            <a:ext cx="106363" cy="106363"/>
          </a:xfrm>
          <a:prstGeom prst="ellipse">
            <a:avLst/>
          </a:prstGeom>
          <a:solidFill>
            <a:srgbClr val="2A3990"/>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tion Layout Slide with Pie Chart">
    <p:spTree>
      <p:nvGrpSpPr>
        <p:cNvPr id="1" name=""/>
        <p:cNvGrpSpPr/>
        <p:nvPr/>
      </p:nvGrpSpPr>
      <p:grpSpPr>
        <a:xfrm>
          <a:off x="0" y="0"/>
          <a:ext cx="0" cy="0"/>
          <a:chOff x="0" y="0"/>
          <a:chExt cx="0" cy="0"/>
        </a:xfrm>
      </p:grpSpPr>
      <p:sp>
        <p:nvSpPr>
          <p:cNvPr id="6" name="Chart Placeholder 7"/>
          <p:cNvSpPr>
            <a:spLocks noGrp="1"/>
          </p:cNvSpPr>
          <p:nvPr>
            <p:ph type="chart" sz="quarter" idx="13"/>
          </p:nvPr>
        </p:nvSpPr>
        <p:spPr>
          <a:xfrm>
            <a:off x="304800" y="1219200"/>
            <a:ext cx="4343400" cy="2438400"/>
          </a:xfrm>
          <a:prstGeom prst="rect">
            <a:avLst/>
          </a:prstGeom>
        </p:spPr>
        <p:txBody>
          <a:bodyPr/>
          <a:lstStyle>
            <a:lvl1pPr>
              <a:buNone/>
              <a:defRPr sz="2500"/>
            </a:lvl1pPr>
          </a:lstStyle>
          <a:p>
            <a:r>
              <a:rPr lang="en-US" dirty="0" smtClean="0"/>
              <a:t>Click icon to add chart</a:t>
            </a:r>
            <a:endParaRPr lang="en-US" dirty="0"/>
          </a:p>
        </p:txBody>
      </p:sp>
      <p:sp>
        <p:nvSpPr>
          <p:cNvPr id="10" name="Text Placeholder 3"/>
          <p:cNvSpPr>
            <a:spLocks noGrp="1"/>
          </p:cNvSpPr>
          <p:nvPr>
            <p:ph type="body" sz="quarter" idx="15"/>
          </p:nvPr>
        </p:nvSpPr>
        <p:spPr>
          <a:xfrm>
            <a:off x="457200" y="609600"/>
            <a:ext cx="8229600" cy="381000"/>
          </a:xfrm>
          <a:prstGeom prst="rect">
            <a:avLst/>
          </a:prstGeom>
        </p:spPr>
        <p:txBody>
          <a:bodyPr/>
          <a:lstStyle>
            <a:lvl1pPr marL="0" indent="0" algn="l">
              <a:buNone/>
              <a:defRPr sz="2700" b="0">
                <a:solidFill>
                  <a:schemeClr val="accent1"/>
                </a:solidFill>
                <a:latin typeface="+mj-lt"/>
                <a:cs typeface="Tahoma" pitchFamily="34" charset="0"/>
              </a:defRPr>
            </a:lvl1pPr>
          </a:lstStyle>
          <a:p>
            <a:pPr lvl="0"/>
            <a:r>
              <a:rPr lang="en-US" dirty="0" smtClean="0"/>
              <a:t>Click to edit Master text styles</a:t>
            </a:r>
          </a:p>
        </p:txBody>
      </p:sp>
      <p:sp>
        <p:nvSpPr>
          <p:cNvPr id="11" name="Text Placeholder 5"/>
          <p:cNvSpPr>
            <a:spLocks noGrp="1"/>
          </p:cNvSpPr>
          <p:nvPr>
            <p:ph type="body" sz="quarter" idx="12"/>
          </p:nvPr>
        </p:nvSpPr>
        <p:spPr>
          <a:xfrm>
            <a:off x="4800600" y="1248508"/>
            <a:ext cx="4038600" cy="351692"/>
          </a:xfrm>
          <a:prstGeom prst="rect">
            <a:avLst/>
          </a:prstGeom>
        </p:spPr>
        <p:txBody>
          <a:bodyPr/>
          <a:lstStyle>
            <a:lvl1pPr marL="0" indent="0">
              <a:buNone/>
              <a:defRPr sz="1600">
                <a:latin typeface="Tahoma" pitchFamily="34" charset="0"/>
                <a:cs typeface="Tahoma" pitchFamily="34" charset="0"/>
              </a:defRPr>
            </a:lvl1pPr>
          </a:lstStyle>
          <a:p>
            <a:pPr lvl="0"/>
            <a:r>
              <a:rPr lang="en-US" dirty="0" smtClean="0"/>
              <a:t>Click to edit Master text styles</a:t>
            </a:r>
          </a:p>
        </p:txBody>
      </p:sp>
      <p:sp>
        <p:nvSpPr>
          <p:cNvPr id="12" name="Text Placeholder 5"/>
          <p:cNvSpPr>
            <a:spLocks noGrp="1"/>
          </p:cNvSpPr>
          <p:nvPr>
            <p:ph type="body" sz="quarter" idx="17"/>
          </p:nvPr>
        </p:nvSpPr>
        <p:spPr>
          <a:xfrm>
            <a:off x="4800600" y="1600200"/>
            <a:ext cx="4038600" cy="2057400"/>
          </a:xfrm>
          <a:prstGeom prst="rect">
            <a:avLst/>
          </a:prstGeom>
        </p:spPr>
        <p:txBody>
          <a:bodyPr/>
          <a:lstStyle>
            <a:lvl1pPr marL="0" indent="0">
              <a:lnSpc>
                <a:spcPct val="100000"/>
              </a:lnSpc>
              <a:spcBef>
                <a:spcPts val="0"/>
              </a:spcBef>
              <a:buNone/>
              <a:defRPr sz="1200">
                <a:latin typeface="Tahoma" pitchFamily="34" charset="0"/>
                <a:cs typeface="Tahoma" pitchFamily="34" charset="0"/>
              </a:defRPr>
            </a:lvl1pPr>
          </a:lstStyle>
          <a:p>
            <a:pPr lvl="0"/>
            <a:r>
              <a:rPr lang="en-US" dirty="0" smtClean="0"/>
              <a:t>Click to edit Master text styles</a:t>
            </a:r>
          </a:p>
        </p:txBody>
      </p:sp>
      <p:sp>
        <p:nvSpPr>
          <p:cNvPr id="13" name="Text Placeholder 5"/>
          <p:cNvSpPr>
            <a:spLocks noGrp="1"/>
          </p:cNvSpPr>
          <p:nvPr>
            <p:ph type="body" sz="quarter" idx="18"/>
          </p:nvPr>
        </p:nvSpPr>
        <p:spPr>
          <a:xfrm>
            <a:off x="4800600" y="3810000"/>
            <a:ext cx="4038600" cy="304800"/>
          </a:xfrm>
          <a:prstGeom prst="rect">
            <a:avLst/>
          </a:prstGeom>
        </p:spPr>
        <p:txBody>
          <a:bodyPr/>
          <a:lstStyle>
            <a:lvl1pPr marL="0" indent="0">
              <a:buNone/>
              <a:defRPr sz="1600">
                <a:latin typeface="Tahoma" pitchFamily="34" charset="0"/>
                <a:cs typeface="Tahoma" pitchFamily="34" charset="0"/>
              </a:defRPr>
            </a:lvl1pPr>
          </a:lstStyle>
          <a:p>
            <a:pPr lvl="0"/>
            <a:r>
              <a:rPr lang="en-US" dirty="0" smtClean="0"/>
              <a:t>Click to edit Master text styles</a:t>
            </a:r>
          </a:p>
        </p:txBody>
      </p:sp>
      <p:sp>
        <p:nvSpPr>
          <p:cNvPr id="14" name="Text Placeholder 5"/>
          <p:cNvSpPr>
            <a:spLocks noGrp="1"/>
          </p:cNvSpPr>
          <p:nvPr>
            <p:ph type="body" sz="quarter" idx="19"/>
          </p:nvPr>
        </p:nvSpPr>
        <p:spPr>
          <a:xfrm>
            <a:off x="4800600" y="4114800"/>
            <a:ext cx="4038600" cy="1524000"/>
          </a:xfrm>
          <a:prstGeom prst="rect">
            <a:avLst/>
          </a:prstGeom>
        </p:spPr>
        <p:txBody>
          <a:bodyPr/>
          <a:lstStyle>
            <a:lvl1pPr marL="0" indent="0">
              <a:lnSpc>
                <a:spcPct val="100000"/>
              </a:lnSpc>
              <a:spcBef>
                <a:spcPts val="0"/>
              </a:spcBef>
              <a:buNone/>
              <a:defRPr sz="1200">
                <a:latin typeface="Tahoma" pitchFamily="34" charset="0"/>
                <a:cs typeface="Tahoma" pitchFamily="34" charset="0"/>
              </a:defRPr>
            </a:lvl1pPr>
          </a:lstStyle>
          <a:p>
            <a:pPr lvl="0"/>
            <a:r>
              <a:rPr lang="en-US" dirty="0" smtClean="0"/>
              <a:t>Click to edit Master text styles</a:t>
            </a:r>
          </a:p>
        </p:txBody>
      </p:sp>
      <p:sp>
        <p:nvSpPr>
          <p:cNvPr id="15" name="Text Placeholder 10"/>
          <p:cNvSpPr>
            <a:spLocks noGrp="1"/>
          </p:cNvSpPr>
          <p:nvPr>
            <p:ph type="body" sz="quarter" idx="20"/>
          </p:nvPr>
        </p:nvSpPr>
        <p:spPr>
          <a:xfrm>
            <a:off x="304800" y="3784600"/>
            <a:ext cx="4343400" cy="1854200"/>
          </a:xfrm>
          <a:prstGeom prst="rect">
            <a:avLst/>
          </a:prstGeom>
        </p:spPr>
        <p:txBody>
          <a:bodyPr/>
          <a:lstStyle>
            <a:lvl1pPr marL="0" indent="0">
              <a:lnSpc>
                <a:spcPct val="100000"/>
              </a:lnSpc>
              <a:spcBef>
                <a:spcPts val="0"/>
              </a:spcBef>
              <a:buNone/>
              <a:defRPr sz="2200">
                <a:solidFill>
                  <a:srgbClr val="3DB54A"/>
                </a:solidFill>
              </a:defRPr>
            </a:lvl1pPr>
          </a:lstStyle>
          <a:p>
            <a:pPr lvl="0"/>
            <a:endParaRPr lang="en-US" dirty="0"/>
          </a:p>
        </p:txBody>
      </p:sp>
      <p:sp>
        <p:nvSpPr>
          <p:cNvPr id="19" name="Freeform 5"/>
          <p:cNvSpPr>
            <a:spLocks/>
          </p:cNvSpPr>
          <p:nvPr userDrawn="1"/>
        </p:nvSpPr>
        <p:spPr bwMode="auto">
          <a:xfrm flipV="1">
            <a:off x="1" y="5791200"/>
            <a:ext cx="9143997" cy="1066800"/>
          </a:xfrm>
          <a:custGeom>
            <a:avLst/>
            <a:gdLst/>
            <a:ahLst/>
            <a:cxnLst>
              <a:cxn ang="0">
                <a:pos x="0" y="0"/>
              </a:cxn>
              <a:cxn ang="0">
                <a:pos x="3" y="2685"/>
              </a:cxn>
              <a:cxn ang="0">
                <a:pos x="12" y="2682"/>
              </a:cxn>
              <a:cxn ang="0">
                <a:pos x="4725" y="1978"/>
              </a:cxn>
              <a:cxn ang="0">
                <a:pos x="6857" y="2578"/>
              </a:cxn>
              <a:cxn ang="0">
                <a:pos x="8000" y="2217"/>
              </a:cxn>
              <a:cxn ang="0">
                <a:pos x="8502" y="1568"/>
              </a:cxn>
              <a:cxn ang="0">
                <a:pos x="9351" y="2203"/>
              </a:cxn>
              <a:cxn ang="0">
                <a:pos x="9351" y="0"/>
              </a:cxn>
              <a:cxn ang="0">
                <a:pos x="0" y="0"/>
              </a:cxn>
            </a:cxnLst>
            <a:rect l="0" t="0" r="r" b="b"/>
            <a:pathLst>
              <a:path w="9351" h="2685">
                <a:moveTo>
                  <a:pt x="0" y="0"/>
                </a:moveTo>
                <a:lnTo>
                  <a:pt x="3" y="2685"/>
                </a:lnTo>
                <a:lnTo>
                  <a:pt x="12" y="2682"/>
                </a:lnTo>
                <a:lnTo>
                  <a:pt x="4725" y="1978"/>
                </a:lnTo>
                <a:lnTo>
                  <a:pt x="6857" y="2578"/>
                </a:lnTo>
                <a:lnTo>
                  <a:pt x="8000" y="2217"/>
                </a:lnTo>
                <a:lnTo>
                  <a:pt x="8502" y="1568"/>
                </a:lnTo>
                <a:lnTo>
                  <a:pt x="9351" y="2203"/>
                </a:lnTo>
                <a:lnTo>
                  <a:pt x="9351" y="0"/>
                </a:lnTo>
                <a:lnTo>
                  <a:pt x="0" y="0"/>
                </a:lnTo>
                <a:close/>
              </a:path>
            </a:pathLst>
          </a:custGeom>
          <a:solidFill>
            <a:srgbClr val="3DB54A"/>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7"/>
          <p:cNvSpPr>
            <a:spLocks/>
          </p:cNvSpPr>
          <p:nvPr userDrawn="1"/>
        </p:nvSpPr>
        <p:spPr bwMode="auto">
          <a:xfrm flipV="1">
            <a:off x="2932610" y="6253224"/>
            <a:ext cx="6211386" cy="604776"/>
          </a:xfrm>
          <a:custGeom>
            <a:avLst/>
            <a:gdLst/>
            <a:ahLst/>
            <a:cxnLst>
              <a:cxn ang="0">
                <a:pos x="3625" y="188"/>
              </a:cxn>
              <a:cxn ang="0">
                <a:pos x="3238" y="705"/>
              </a:cxn>
              <a:cxn ang="0">
                <a:pos x="2565" y="349"/>
              </a:cxn>
              <a:cxn ang="0">
                <a:pos x="0" y="0"/>
              </a:cxn>
              <a:cxn ang="0">
                <a:pos x="355" y="3"/>
              </a:cxn>
              <a:cxn ang="0">
                <a:pos x="2580" y="306"/>
              </a:cxn>
              <a:cxn ang="0">
                <a:pos x="3223" y="644"/>
              </a:cxn>
              <a:cxn ang="0">
                <a:pos x="3636" y="95"/>
              </a:cxn>
              <a:cxn ang="0">
                <a:pos x="3962" y="904"/>
              </a:cxn>
              <a:cxn ang="0">
                <a:pos x="4825" y="349"/>
              </a:cxn>
              <a:cxn ang="0">
                <a:pos x="5844" y="632"/>
              </a:cxn>
              <a:cxn ang="0">
                <a:pos x="6352" y="260"/>
              </a:cxn>
              <a:cxn ang="0">
                <a:pos x="6352" y="318"/>
              </a:cxn>
              <a:cxn ang="0">
                <a:pos x="5853" y="681"/>
              </a:cxn>
              <a:cxn ang="0">
                <a:pos x="4834" y="399"/>
              </a:cxn>
              <a:cxn ang="0">
                <a:pos x="3942" y="973"/>
              </a:cxn>
              <a:cxn ang="0">
                <a:pos x="3625" y="188"/>
              </a:cxn>
              <a:cxn ang="0">
                <a:pos x="3625" y="188"/>
              </a:cxn>
            </a:cxnLst>
            <a:rect l="0" t="0" r="r" b="b"/>
            <a:pathLst>
              <a:path w="6352" h="973">
                <a:moveTo>
                  <a:pt x="3625" y="188"/>
                </a:moveTo>
                <a:lnTo>
                  <a:pt x="3238" y="705"/>
                </a:lnTo>
                <a:lnTo>
                  <a:pt x="2565" y="349"/>
                </a:lnTo>
                <a:lnTo>
                  <a:pt x="0" y="0"/>
                </a:lnTo>
                <a:lnTo>
                  <a:pt x="355" y="3"/>
                </a:lnTo>
                <a:lnTo>
                  <a:pt x="2580" y="306"/>
                </a:lnTo>
                <a:lnTo>
                  <a:pt x="3223" y="644"/>
                </a:lnTo>
                <a:lnTo>
                  <a:pt x="3636" y="95"/>
                </a:lnTo>
                <a:lnTo>
                  <a:pt x="3962" y="904"/>
                </a:lnTo>
                <a:lnTo>
                  <a:pt x="4825" y="349"/>
                </a:lnTo>
                <a:lnTo>
                  <a:pt x="5844" y="632"/>
                </a:lnTo>
                <a:lnTo>
                  <a:pt x="6352" y="260"/>
                </a:lnTo>
                <a:lnTo>
                  <a:pt x="6352" y="318"/>
                </a:lnTo>
                <a:lnTo>
                  <a:pt x="5853" y="681"/>
                </a:lnTo>
                <a:lnTo>
                  <a:pt x="4834" y="399"/>
                </a:lnTo>
                <a:lnTo>
                  <a:pt x="3942" y="973"/>
                </a:lnTo>
                <a:lnTo>
                  <a:pt x="3625" y="188"/>
                </a:lnTo>
                <a:close/>
              </a:path>
            </a:pathLst>
          </a:custGeom>
          <a:solidFill>
            <a:srgbClr val="8AC764"/>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Cover Slide">
    <p:spTree>
      <p:nvGrpSpPr>
        <p:cNvPr id="1" name=""/>
        <p:cNvGrpSpPr/>
        <p:nvPr/>
      </p:nvGrpSpPr>
      <p:grpSpPr>
        <a:xfrm>
          <a:off x="0" y="0"/>
          <a:ext cx="0" cy="0"/>
          <a:chOff x="0" y="0"/>
          <a:chExt cx="0" cy="0"/>
        </a:xfrm>
      </p:grpSpPr>
      <p:sp>
        <p:nvSpPr>
          <p:cNvPr id="8" name="Freeform 5"/>
          <p:cNvSpPr>
            <a:spLocks/>
          </p:cNvSpPr>
          <p:nvPr userDrawn="1"/>
        </p:nvSpPr>
        <p:spPr bwMode="auto">
          <a:xfrm flipV="1">
            <a:off x="1" y="5791200"/>
            <a:ext cx="9143997" cy="1066800"/>
          </a:xfrm>
          <a:custGeom>
            <a:avLst/>
            <a:gdLst/>
            <a:ahLst/>
            <a:cxnLst>
              <a:cxn ang="0">
                <a:pos x="0" y="0"/>
              </a:cxn>
              <a:cxn ang="0">
                <a:pos x="3" y="2685"/>
              </a:cxn>
              <a:cxn ang="0">
                <a:pos x="12" y="2682"/>
              </a:cxn>
              <a:cxn ang="0">
                <a:pos x="4725" y="1978"/>
              </a:cxn>
              <a:cxn ang="0">
                <a:pos x="6857" y="2578"/>
              </a:cxn>
              <a:cxn ang="0">
                <a:pos x="8000" y="2217"/>
              </a:cxn>
              <a:cxn ang="0">
                <a:pos x="8502" y="1568"/>
              </a:cxn>
              <a:cxn ang="0">
                <a:pos x="9351" y="2203"/>
              </a:cxn>
              <a:cxn ang="0">
                <a:pos x="9351" y="0"/>
              </a:cxn>
              <a:cxn ang="0">
                <a:pos x="0" y="0"/>
              </a:cxn>
            </a:cxnLst>
            <a:rect l="0" t="0" r="r" b="b"/>
            <a:pathLst>
              <a:path w="9351" h="2685">
                <a:moveTo>
                  <a:pt x="0" y="0"/>
                </a:moveTo>
                <a:lnTo>
                  <a:pt x="3" y="2685"/>
                </a:lnTo>
                <a:lnTo>
                  <a:pt x="12" y="2682"/>
                </a:lnTo>
                <a:lnTo>
                  <a:pt x="4725" y="1978"/>
                </a:lnTo>
                <a:lnTo>
                  <a:pt x="6857" y="2578"/>
                </a:lnTo>
                <a:lnTo>
                  <a:pt x="8000" y="2217"/>
                </a:lnTo>
                <a:lnTo>
                  <a:pt x="8502" y="1568"/>
                </a:lnTo>
                <a:lnTo>
                  <a:pt x="9351" y="2203"/>
                </a:lnTo>
                <a:lnTo>
                  <a:pt x="9351" y="0"/>
                </a:lnTo>
                <a:lnTo>
                  <a:pt x="0" y="0"/>
                </a:lnTo>
                <a:close/>
              </a:path>
            </a:pathLst>
          </a:custGeom>
          <a:solidFill>
            <a:srgbClr val="3DB54A"/>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flipV="1">
            <a:off x="2932610" y="6253224"/>
            <a:ext cx="6211386" cy="604776"/>
          </a:xfrm>
          <a:custGeom>
            <a:avLst/>
            <a:gdLst/>
            <a:ahLst/>
            <a:cxnLst>
              <a:cxn ang="0">
                <a:pos x="3625" y="188"/>
              </a:cxn>
              <a:cxn ang="0">
                <a:pos x="3238" y="705"/>
              </a:cxn>
              <a:cxn ang="0">
                <a:pos x="2565" y="349"/>
              </a:cxn>
              <a:cxn ang="0">
                <a:pos x="0" y="0"/>
              </a:cxn>
              <a:cxn ang="0">
                <a:pos x="355" y="3"/>
              </a:cxn>
              <a:cxn ang="0">
                <a:pos x="2580" y="306"/>
              </a:cxn>
              <a:cxn ang="0">
                <a:pos x="3223" y="644"/>
              </a:cxn>
              <a:cxn ang="0">
                <a:pos x="3636" y="95"/>
              </a:cxn>
              <a:cxn ang="0">
                <a:pos x="3962" y="904"/>
              </a:cxn>
              <a:cxn ang="0">
                <a:pos x="4825" y="349"/>
              </a:cxn>
              <a:cxn ang="0">
                <a:pos x="5844" y="632"/>
              </a:cxn>
              <a:cxn ang="0">
                <a:pos x="6352" y="260"/>
              </a:cxn>
              <a:cxn ang="0">
                <a:pos x="6352" y="318"/>
              </a:cxn>
              <a:cxn ang="0">
                <a:pos x="5853" y="681"/>
              </a:cxn>
              <a:cxn ang="0">
                <a:pos x="4834" y="399"/>
              </a:cxn>
              <a:cxn ang="0">
                <a:pos x="3942" y="973"/>
              </a:cxn>
              <a:cxn ang="0">
                <a:pos x="3625" y="188"/>
              </a:cxn>
              <a:cxn ang="0">
                <a:pos x="3625" y="188"/>
              </a:cxn>
            </a:cxnLst>
            <a:rect l="0" t="0" r="r" b="b"/>
            <a:pathLst>
              <a:path w="6352" h="973">
                <a:moveTo>
                  <a:pt x="3625" y="188"/>
                </a:moveTo>
                <a:lnTo>
                  <a:pt x="3238" y="705"/>
                </a:lnTo>
                <a:lnTo>
                  <a:pt x="2565" y="349"/>
                </a:lnTo>
                <a:lnTo>
                  <a:pt x="0" y="0"/>
                </a:lnTo>
                <a:lnTo>
                  <a:pt x="355" y="3"/>
                </a:lnTo>
                <a:lnTo>
                  <a:pt x="2580" y="306"/>
                </a:lnTo>
                <a:lnTo>
                  <a:pt x="3223" y="644"/>
                </a:lnTo>
                <a:lnTo>
                  <a:pt x="3636" y="95"/>
                </a:lnTo>
                <a:lnTo>
                  <a:pt x="3962" y="904"/>
                </a:lnTo>
                <a:lnTo>
                  <a:pt x="4825" y="349"/>
                </a:lnTo>
                <a:lnTo>
                  <a:pt x="5844" y="632"/>
                </a:lnTo>
                <a:lnTo>
                  <a:pt x="6352" y="260"/>
                </a:lnTo>
                <a:lnTo>
                  <a:pt x="6352" y="318"/>
                </a:lnTo>
                <a:lnTo>
                  <a:pt x="5853" y="681"/>
                </a:lnTo>
                <a:lnTo>
                  <a:pt x="4834" y="399"/>
                </a:lnTo>
                <a:lnTo>
                  <a:pt x="3942" y="973"/>
                </a:lnTo>
                <a:lnTo>
                  <a:pt x="3625" y="188"/>
                </a:lnTo>
                <a:close/>
              </a:path>
            </a:pathLst>
          </a:custGeom>
          <a:solidFill>
            <a:srgbClr val="8AC764"/>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E1F8E0C1-CAB7-470C-BB1F-125976364A5D}" type="slidenum">
              <a:rPr lang="en-US" smtClean="0"/>
              <a:pPr/>
              <a:t>‹#›</a:t>
            </a:fld>
            <a:endParaRPr lang="en-US"/>
          </a:p>
        </p:txBody>
      </p:sp>
    </p:spTree>
    <p:extLst>
      <p:ext uri="{BB962C8B-B14F-4D97-AF65-F5344CB8AC3E}">
        <p14:creationId xmlns:p14="http://schemas.microsoft.com/office/powerpoint/2010/main" val="66661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F3A3DF57-8577-4B1E-94A3-49D608E8B16C}" type="slidenum">
              <a:rPr lang="en-US" smtClean="0"/>
              <a:pPr/>
              <a:t>‹#›</a:t>
            </a:fld>
            <a:endParaRPr lang="en-US"/>
          </a:p>
        </p:txBody>
      </p:sp>
    </p:spTree>
    <p:extLst>
      <p:ext uri="{BB962C8B-B14F-4D97-AF65-F5344CB8AC3E}">
        <p14:creationId xmlns:p14="http://schemas.microsoft.com/office/powerpoint/2010/main" val="624730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59" name="Group 11"/>
          <p:cNvGrpSpPr>
            <a:grpSpLocks/>
          </p:cNvGrpSpPr>
          <p:nvPr userDrawn="1"/>
        </p:nvGrpSpPr>
        <p:grpSpPr bwMode="auto">
          <a:xfrm flipV="1">
            <a:off x="-1588" y="4241483"/>
            <a:ext cx="9145588" cy="2616518"/>
            <a:chOff x="-2" y="-15"/>
            <a:chExt cx="15837" cy="6718"/>
          </a:xfrm>
        </p:grpSpPr>
        <p:grpSp>
          <p:nvGrpSpPr>
            <p:cNvPr id="2060" name="Group 12"/>
            <p:cNvGrpSpPr>
              <a:grpSpLocks/>
            </p:cNvGrpSpPr>
            <p:nvPr/>
          </p:nvGrpSpPr>
          <p:grpSpPr bwMode="auto">
            <a:xfrm>
              <a:off x="-2" y="-15"/>
              <a:ext cx="15837" cy="6718"/>
              <a:chOff x="-2" y="-15"/>
              <a:chExt cx="15837" cy="6718"/>
            </a:xfrm>
          </p:grpSpPr>
          <p:grpSp>
            <p:nvGrpSpPr>
              <p:cNvPr id="2061" name="Group 13"/>
              <p:cNvGrpSpPr>
                <a:grpSpLocks/>
              </p:cNvGrpSpPr>
              <p:nvPr/>
            </p:nvGrpSpPr>
            <p:grpSpPr bwMode="auto">
              <a:xfrm>
                <a:off x="-2" y="-15"/>
                <a:ext cx="15837" cy="6718"/>
                <a:chOff x="-2" y="-15"/>
                <a:chExt cx="15837" cy="6718"/>
              </a:xfrm>
            </p:grpSpPr>
            <p:grpSp>
              <p:nvGrpSpPr>
                <p:cNvPr id="2062" name="Group 14"/>
                <p:cNvGrpSpPr>
                  <a:grpSpLocks/>
                </p:cNvGrpSpPr>
                <p:nvPr/>
              </p:nvGrpSpPr>
              <p:grpSpPr bwMode="auto">
                <a:xfrm>
                  <a:off x="-2" y="-10"/>
                  <a:ext cx="15837" cy="6713"/>
                  <a:chOff x="-2" y="-10"/>
                  <a:chExt cx="15837" cy="6713"/>
                </a:xfrm>
              </p:grpSpPr>
              <p:sp>
                <p:nvSpPr>
                  <p:cNvPr id="2063" name="Freeform 15"/>
                  <p:cNvSpPr>
                    <a:spLocks/>
                  </p:cNvSpPr>
                  <p:nvPr/>
                </p:nvSpPr>
                <p:spPr bwMode="auto">
                  <a:xfrm>
                    <a:off x="-2" y="-10"/>
                    <a:ext cx="15837" cy="4547"/>
                  </a:xfrm>
                  <a:custGeom>
                    <a:avLst/>
                    <a:gdLst/>
                    <a:ahLst/>
                    <a:cxnLst>
                      <a:cxn ang="0">
                        <a:pos x="0" y="0"/>
                      </a:cxn>
                      <a:cxn ang="0">
                        <a:pos x="3" y="2685"/>
                      </a:cxn>
                      <a:cxn ang="0">
                        <a:pos x="12" y="2682"/>
                      </a:cxn>
                      <a:cxn ang="0">
                        <a:pos x="4725" y="1978"/>
                      </a:cxn>
                      <a:cxn ang="0">
                        <a:pos x="6857" y="2578"/>
                      </a:cxn>
                      <a:cxn ang="0">
                        <a:pos x="8000" y="2217"/>
                      </a:cxn>
                      <a:cxn ang="0">
                        <a:pos x="8502" y="1568"/>
                      </a:cxn>
                      <a:cxn ang="0">
                        <a:pos x="9351" y="2203"/>
                      </a:cxn>
                      <a:cxn ang="0">
                        <a:pos x="9351" y="0"/>
                      </a:cxn>
                      <a:cxn ang="0">
                        <a:pos x="0" y="0"/>
                      </a:cxn>
                    </a:cxnLst>
                    <a:rect l="0" t="0" r="r" b="b"/>
                    <a:pathLst>
                      <a:path w="9351" h="2685">
                        <a:moveTo>
                          <a:pt x="0" y="0"/>
                        </a:moveTo>
                        <a:lnTo>
                          <a:pt x="3" y="2685"/>
                        </a:lnTo>
                        <a:lnTo>
                          <a:pt x="12" y="2682"/>
                        </a:lnTo>
                        <a:lnTo>
                          <a:pt x="4725" y="1978"/>
                        </a:lnTo>
                        <a:lnTo>
                          <a:pt x="6857" y="2578"/>
                        </a:lnTo>
                        <a:lnTo>
                          <a:pt x="8000" y="2217"/>
                        </a:lnTo>
                        <a:lnTo>
                          <a:pt x="8502" y="1568"/>
                        </a:lnTo>
                        <a:lnTo>
                          <a:pt x="9351" y="2203"/>
                        </a:lnTo>
                        <a:lnTo>
                          <a:pt x="9351" y="0"/>
                        </a:lnTo>
                        <a:lnTo>
                          <a:pt x="0" y="0"/>
                        </a:lnTo>
                        <a:close/>
                      </a:path>
                    </a:pathLst>
                  </a:custGeom>
                  <a:solidFill>
                    <a:srgbClr val="3DB54A"/>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64" name="Freeform 16"/>
                  <p:cNvSpPr>
                    <a:spLocks/>
                  </p:cNvSpPr>
                  <p:nvPr/>
                </p:nvSpPr>
                <p:spPr bwMode="auto">
                  <a:xfrm>
                    <a:off x="-2" y="1516"/>
                    <a:ext cx="15837" cy="5187"/>
                  </a:xfrm>
                  <a:custGeom>
                    <a:avLst/>
                    <a:gdLst/>
                    <a:ahLst/>
                    <a:cxnLst>
                      <a:cxn ang="0">
                        <a:pos x="7997" y="372"/>
                      </a:cxn>
                      <a:cxn ang="0">
                        <a:pos x="6854" y="580"/>
                      </a:cxn>
                      <a:cxn ang="0">
                        <a:pos x="4719" y="234"/>
                      </a:cxn>
                      <a:cxn ang="0">
                        <a:pos x="0" y="638"/>
                      </a:cxn>
                      <a:cxn ang="0">
                        <a:pos x="0" y="3063"/>
                      </a:cxn>
                      <a:cxn ang="0">
                        <a:pos x="8572" y="2338"/>
                      </a:cxn>
                      <a:cxn ang="0">
                        <a:pos x="9351" y="2679"/>
                      </a:cxn>
                      <a:cxn ang="0">
                        <a:pos x="9351" y="363"/>
                      </a:cxn>
                      <a:cxn ang="0">
                        <a:pos x="8500" y="0"/>
                      </a:cxn>
                      <a:cxn ang="0">
                        <a:pos x="7997" y="372"/>
                      </a:cxn>
                    </a:cxnLst>
                    <a:rect l="0" t="0" r="r" b="b"/>
                    <a:pathLst>
                      <a:path w="9351" h="3063">
                        <a:moveTo>
                          <a:pt x="7997" y="372"/>
                        </a:moveTo>
                        <a:lnTo>
                          <a:pt x="6854" y="580"/>
                        </a:lnTo>
                        <a:lnTo>
                          <a:pt x="4719" y="234"/>
                        </a:lnTo>
                        <a:lnTo>
                          <a:pt x="0" y="638"/>
                        </a:lnTo>
                        <a:lnTo>
                          <a:pt x="0" y="3063"/>
                        </a:lnTo>
                        <a:lnTo>
                          <a:pt x="8572" y="2338"/>
                        </a:lnTo>
                        <a:lnTo>
                          <a:pt x="9351" y="2679"/>
                        </a:lnTo>
                        <a:lnTo>
                          <a:pt x="9351" y="363"/>
                        </a:lnTo>
                        <a:lnTo>
                          <a:pt x="8500" y="0"/>
                        </a:lnTo>
                        <a:lnTo>
                          <a:pt x="7997" y="372"/>
                        </a:lnTo>
                        <a:close/>
                      </a:path>
                    </a:pathLst>
                  </a:custGeom>
                  <a:solidFill>
                    <a:srgbClr val="E0F3FA"/>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065" name="Freeform 17"/>
                <p:cNvSpPr>
                  <a:spLocks/>
                </p:cNvSpPr>
                <p:nvPr/>
              </p:nvSpPr>
              <p:spPr bwMode="auto">
                <a:xfrm>
                  <a:off x="5077" y="-15"/>
                  <a:ext cx="10758" cy="1648"/>
                </a:xfrm>
                <a:custGeom>
                  <a:avLst/>
                  <a:gdLst/>
                  <a:ahLst/>
                  <a:cxnLst>
                    <a:cxn ang="0">
                      <a:pos x="3625" y="188"/>
                    </a:cxn>
                    <a:cxn ang="0">
                      <a:pos x="3238" y="705"/>
                    </a:cxn>
                    <a:cxn ang="0">
                      <a:pos x="2565" y="349"/>
                    </a:cxn>
                    <a:cxn ang="0">
                      <a:pos x="0" y="0"/>
                    </a:cxn>
                    <a:cxn ang="0">
                      <a:pos x="355" y="3"/>
                    </a:cxn>
                    <a:cxn ang="0">
                      <a:pos x="2580" y="306"/>
                    </a:cxn>
                    <a:cxn ang="0">
                      <a:pos x="3223" y="644"/>
                    </a:cxn>
                    <a:cxn ang="0">
                      <a:pos x="3636" y="95"/>
                    </a:cxn>
                    <a:cxn ang="0">
                      <a:pos x="3962" y="904"/>
                    </a:cxn>
                    <a:cxn ang="0">
                      <a:pos x="4825" y="349"/>
                    </a:cxn>
                    <a:cxn ang="0">
                      <a:pos x="5844" y="632"/>
                    </a:cxn>
                    <a:cxn ang="0">
                      <a:pos x="6352" y="260"/>
                    </a:cxn>
                    <a:cxn ang="0">
                      <a:pos x="6352" y="318"/>
                    </a:cxn>
                    <a:cxn ang="0">
                      <a:pos x="5853" y="681"/>
                    </a:cxn>
                    <a:cxn ang="0">
                      <a:pos x="4834" y="399"/>
                    </a:cxn>
                    <a:cxn ang="0">
                      <a:pos x="3942" y="973"/>
                    </a:cxn>
                    <a:cxn ang="0">
                      <a:pos x="3625" y="188"/>
                    </a:cxn>
                    <a:cxn ang="0">
                      <a:pos x="3625" y="188"/>
                    </a:cxn>
                  </a:cxnLst>
                  <a:rect l="0" t="0" r="r" b="b"/>
                  <a:pathLst>
                    <a:path w="6352" h="973">
                      <a:moveTo>
                        <a:pt x="3625" y="188"/>
                      </a:moveTo>
                      <a:lnTo>
                        <a:pt x="3238" y="705"/>
                      </a:lnTo>
                      <a:lnTo>
                        <a:pt x="2565" y="349"/>
                      </a:lnTo>
                      <a:lnTo>
                        <a:pt x="0" y="0"/>
                      </a:lnTo>
                      <a:lnTo>
                        <a:pt x="355" y="3"/>
                      </a:lnTo>
                      <a:lnTo>
                        <a:pt x="2580" y="306"/>
                      </a:lnTo>
                      <a:lnTo>
                        <a:pt x="3223" y="644"/>
                      </a:lnTo>
                      <a:lnTo>
                        <a:pt x="3636" y="95"/>
                      </a:lnTo>
                      <a:lnTo>
                        <a:pt x="3962" y="904"/>
                      </a:lnTo>
                      <a:lnTo>
                        <a:pt x="4825" y="349"/>
                      </a:lnTo>
                      <a:lnTo>
                        <a:pt x="5844" y="632"/>
                      </a:lnTo>
                      <a:lnTo>
                        <a:pt x="6352" y="260"/>
                      </a:lnTo>
                      <a:lnTo>
                        <a:pt x="6352" y="318"/>
                      </a:lnTo>
                      <a:lnTo>
                        <a:pt x="5853" y="681"/>
                      </a:lnTo>
                      <a:lnTo>
                        <a:pt x="4834" y="399"/>
                      </a:lnTo>
                      <a:lnTo>
                        <a:pt x="3942" y="973"/>
                      </a:lnTo>
                      <a:lnTo>
                        <a:pt x="3625" y="188"/>
                      </a:lnTo>
                      <a:close/>
                    </a:path>
                  </a:pathLst>
                </a:custGeom>
                <a:solidFill>
                  <a:srgbClr val="8AC764"/>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066" name="Freeform 18"/>
              <p:cNvSpPr>
                <a:spLocks noEditPoints="1"/>
              </p:cNvSpPr>
              <p:nvPr/>
            </p:nvSpPr>
            <p:spPr bwMode="auto">
              <a:xfrm>
                <a:off x="5433" y="10"/>
                <a:ext cx="10387" cy="2029"/>
              </a:xfrm>
              <a:custGeom>
                <a:avLst/>
                <a:gdLst/>
                <a:ahLst/>
                <a:cxnLst>
                  <a:cxn ang="0">
                    <a:pos x="3764" y="1186"/>
                  </a:cxn>
                  <a:cxn ang="0">
                    <a:pos x="3594" y="1163"/>
                  </a:cxn>
                  <a:cxn ang="0">
                    <a:pos x="3524" y="1157"/>
                  </a:cxn>
                  <a:cxn ang="0">
                    <a:pos x="3455" y="1149"/>
                  </a:cxn>
                  <a:cxn ang="0">
                    <a:pos x="3316" y="1131"/>
                  </a:cxn>
                  <a:cxn ang="0">
                    <a:pos x="3282" y="1125"/>
                  </a:cxn>
                  <a:cxn ang="0">
                    <a:pos x="3146" y="1102"/>
                  </a:cxn>
                  <a:cxn ang="0">
                    <a:pos x="4003" y="1073"/>
                  </a:cxn>
                  <a:cxn ang="0">
                    <a:pos x="2904" y="1073"/>
                  </a:cxn>
                  <a:cxn ang="0">
                    <a:pos x="2837" y="1065"/>
                  </a:cxn>
                  <a:cxn ang="0">
                    <a:pos x="4035" y="1053"/>
                  </a:cxn>
                  <a:cxn ang="0">
                    <a:pos x="1146" y="1030"/>
                  </a:cxn>
                  <a:cxn ang="0">
                    <a:pos x="2563" y="1027"/>
                  </a:cxn>
                  <a:cxn ang="0">
                    <a:pos x="4093" y="1019"/>
                  </a:cxn>
                  <a:cxn ang="0">
                    <a:pos x="2425" y="1010"/>
                  </a:cxn>
                  <a:cxn ang="0">
                    <a:pos x="1100" y="1001"/>
                  </a:cxn>
                  <a:cxn ang="0">
                    <a:pos x="2324" y="990"/>
                  </a:cxn>
                  <a:cxn ang="0">
                    <a:pos x="2220" y="975"/>
                  </a:cxn>
                  <a:cxn ang="0">
                    <a:pos x="1022" y="932"/>
                  </a:cxn>
                  <a:cxn ang="0">
                    <a:pos x="4211" y="946"/>
                  </a:cxn>
                  <a:cxn ang="0">
                    <a:pos x="2099" y="909"/>
                  </a:cxn>
                  <a:cxn ang="0">
                    <a:pos x="996" y="909"/>
                  </a:cxn>
                  <a:cxn ang="0">
                    <a:pos x="6133" y="883"/>
                  </a:cxn>
                  <a:cxn ang="0">
                    <a:pos x="1238" y="843"/>
                  </a:cxn>
                  <a:cxn ang="0">
                    <a:pos x="1983" y="834"/>
                  </a:cxn>
                  <a:cxn ang="0">
                    <a:pos x="6047" y="825"/>
                  </a:cxn>
                  <a:cxn ang="0">
                    <a:pos x="1925" y="796"/>
                  </a:cxn>
                  <a:cxn ang="0">
                    <a:pos x="1262" y="814"/>
                  </a:cxn>
                  <a:cxn ang="0">
                    <a:pos x="6024" y="799"/>
                  </a:cxn>
                  <a:cxn ang="0">
                    <a:pos x="4537" y="747"/>
                  </a:cxn>
                  <a:cxn ang="0">
                    <a:pos x="5937" y="741"/>
                  </a:cxn>
                  <a:cxn ang="0">
                    <a:pos x="1285" y="750"/>
                  </a:cxn>
                  <a:cxn ang="0">
                    <a:pos x="4566" y="727"/>
                  </a:cxn>
                  <a:cxn ang="0">
                    <a:pos x="5911" y="721"/>
                  </a:cxn>
                  <a:cxn ang="0">
                    <a:pos x="4656" y="678"/>
                  </a:cxn>
                  <a:cxn ang="0">
                    <a:pos x="5830" y="652"/>
                  </a:cxn>
                  <a:cxn ang="0">
                    <a:pos x="1692" y="649"/>
                  </a:cxn>
                  <a:cxn ang="0">
                    <a:pos x="4684" y="655"/>
                  </a:cxn>
                  <a:cxn ang="0">
                    <a:pos x="1631" y="612"/>
                  </a:cxn>
                  <a:cxn ang="0">
                    <a:pos x="1354" y="629"/>
                  </a:cxn>
                  <a:cxn ang="0">
                    <a:pos x="5749" y="588"/>
                  </a:cxn>
                  <a:cxn ang="0">
                    <a:pos x="4832" y="565"/>
                  </a:cxn>
                  <a:cxn ang="0">
                    <a:pos x="1380" y="565"/>
                  </a:cxn>
                  <a:cxn ang="0">
                    <a:pos x="1516" y="537"/>
                  </a:cxn>
                  <a:cxn ang="0">
                    <a:pos x="4861" y="545"/>
                  </a:cxn>
                  <a:cxn ang="0">
                    <a:pos x="1487" y="519"/>
                  </a:cxn>
                  <a:cxn ang="0">
                    <a:pos x="5637" y="505"/>
                  </a:cxn>
                  <a:cxn ang="0">
                    <a:pos x="1409" y="502"/>
                  </a:cxn>
                  <a:cxn ang="0">
                    <a:pos x="4982" y="479"/>
                  </a:cxn>
                  <a:cxn ang="0">
                    <a:pos x="488" y="438"/>
                  </a:cxn>
                  <a:cxn ang="0">
                    <a:pos x="5501" y="401"/>
                  </a:cxn>
                  <a:cxn ang="0">
                    <a:pos x="407" y="372"/>
                  </a:cxn>
                  <a:cxn ang="0">
                    <a:pos x="5441" y="363"/>
                  </a:cxn>
                  <a:cxn ang="0">
                    <a:pos x="355" y="326"/>
                  </a:cxn>
                  <a:cxn ang="0">
                    <a:pos x="5218" y="334"/>
                  </a:cxn>
                  <a:cxn ang="0">
                    <a:pos x="5363" y="297"/>
                  </a:cxn>
                  <a:cxn ang="0">
                    <a:pos x="257" y="228"/>
                  </a:cxn>
                  <a:cxn ang="0">
                    <a:pos x="150" y="141"/>
                  </a:cxn>
                  <a:cxn ang="0">
                    <a:pos x="98" y="92"/>
                  </a:cxn>
                  <a:cxn ang="0">
                    <a:pos x="0" y="2"/>
                  </a:cxn>
                </a:cxnLst>
                <a:rect l="0" t="0" r="r" b="b"/>
                <a:pathLst>
                  <a:path w="6133" h="1198">
                    <a:moveTo>
                      <a:pt x="3798" y="1195"/>
                    </a:moveTo>
                    <a:lnTo>
                      <a:pt x="3798" y="1189"/>
                    </a:lnTo>
                    <a:lnTo>
                      <a:pt x="3810" y="1192"/>
                    </a:lnTo>
                    <a:lnTo>
                      <a:pt x="3827" y="1180"/>
                    </a:lnTo>
                    <a:lnTo>
                      <a:pt x="3830" y="1186"/>
                    </a:lnTo>
                    <a:lnTo>
                      <a:pt x="3813" y="1198"/>
                    </a:lnTo>
                    <a:lnTo>
                      <a:pt x="3798" y="1195"/>
                    </a:lnTo>
                    <a:close/>
                    <a:moveTo>
                      <a:pt x="3729" y="1186"/>
                    </a:moveTo>
                    <a:lnTo>
                      <a:pt x="3729" y="1180"/>
                    </a:lnTo>
                    <a:lnTo>
                      <a:pt x="3764" y="1186"/>
                    </a:lnTo>
                    <a:lnTo>
                      <a:pt x="3764" y="1192"/>
                    </a:lnTo>
                    <a:lnTo>
                      <a:pt x="3729" y="1186"/>
                    </a:lnTo>
                    <a:close/>
                    <a:moveTo>
                      <a:pt x="3660" y="1177"/>
                    </a:moveTo>
                    <a:lnTo>
                      <a:pt x="3660" y="1172"/>
                    </a:lnTo>
                    <a:lnTo>
                      <a:pt x="3695" y="1175"/>
                    </a:lnTo>
                    <a:lnTo>
                      <a:pt x="3695" y="1180"/>
                    </a:lnTo>
                    <a:lnTo>
                      <a:pt x="3660" y="1177"/>
                    </a:lnTo>
                    <a:close/>
                    <a:moveTo>
                      <a:pt x="3591" y="1169"/>
                    </a:moveTo>
                    <a:lnTo>
                      <a:pt x="3594" y="1163"/>
                    </a:lnTo>
                    <a:lnTo>
                      <a:pt x="3625" y="1166"/>
                    </a:lnTo>
                    <a:lnTo>
                      <a:pt x="3625" y="1172"/>
                    </a:lnTo>
                    <a:lnTo>
                      <a:pt x="3591" y="1169"/>
                    </a:lnTo>
                    <a:close/>
                    <a:moveTo>
                      <a:pt x="3856" y="1163"/>
                    </a:moveTo>
                    <a:lnTo>
                      <a:pt x="3888" y="1146"/>
                    </a:lnTo>
                    <a:lnTo>
                      <a:pt x="3891" y="1151"/>
                    </a:lnTo>
                    <a:lnTo>
                      <a:pt x="3859" y="1169"/>
                    </a:lnTo>
                    <a:lnTo>
                      <a:pt x="3856" y="1163"/>
                    </a:lnTo>
                    <a:close/>
                    <a:moveTo>
                      <a:pt x="3524" y="1157"/>
                    </a:moveTo>
                    <a:lnTo>
                      <a:pt x="3524" y="1151"/>
                    </a:lnTo>
                    <a:lnTo>
                      <a:pt x="3559" y="1157"/>
                    </a:lnTo>
                    <a:lnTo>
                      <a:pt x="3556" y="1163"/>
                    </a:lnTo>
                    <a:lnTo>
                      <a:pt x="3524" y="1157"/>
                    </a:lnTo>
                    <a:close/>
                    <a:moveTo>
                      <a:pt x="3455" y="1149"/>
                    </a:moveTo>
                    <a:lnTo>
                      <a:pt x="3455" y="1143"/>
                    </a:lnTo>
                    <a:lnTo>
                      <a:pt x="3490" y="1149"/>
                    </a:lnTo>
                    <a:lnTo>
                      <a:pt x="3490" y="1154"/>
                    </a:lnTo>
                    <a:lnTo>
                      <a:pt x="3455" y="1149"/>
                    </a:lnTo>
                    <a:close/>
                    <a:moveTo>
                      <a:pt x="3386" y="1140"/>
                    </a:moveTo>
                    <a:lnTo>
                      <a:pt x="3386" y="1134"/>
                    </a:lnTo>
                    <a:lnTo>
                      <a:pt x="3420" y="1137"/>
                    </a:lnTo>
                    <a:lnTo>
                      <a:pt x="3420" y="1143"/>
                    </a:lnTo>
                    <a:lnTo>
                      <a:pt x="3386" y="1140"/>
                    </a:lnTo>
                    <a:close/>
                    <a:moveTo>
                      <a:pt x="3316" y="1131"/>
                    </a:moveTo>
                    <a:lnTo>
                      <a:pt x="3316" y="1125"/>
                    </a:lnTo>
                    <a:lnTo>
                      <a:pt x="3351" y="1128"/>
                    </a:lnTo>
                    <a:lnTo>
                      <a:pt x="3351" y="1134"/>
                    </a:lnTo>
                    <a:lnTo>
                      <a:pt x="3316" y="1131"/>
                    </a:lnTo>
                    <a:close/>
                    <a:moveTo>
                      <a:pt x="3917" y="1128"/>
                    </a:moveTo>
                    <a:lnTo>
                      <a:pt x="3946" y="1108"/>
                    </a:lnTo>
                    <a:lnTo>
                      <a:pt x="3949" y="1114"/>
                    </a:lnTo>
                    <a:lnTo>
                      <a:pt x="3920" y="1131"/>
                    </a:lnTo>
                    <a:lnTo>
                      <a:pt x="3917" y="1128"/>
                    </a:lnTo>
                    <a:close/>
                    <a:moveTo>
                      <a:pt x="3247" y="1120"/>
                    </a:moveTo>
                    <a:lnTo>
                      <a:pt x="3250" y="1114"/>
                    </a:lnTo>
                    <a:lnTo>
                      <a:pt x="3285" y="1120"/>
                    </a:lnTo>
                    <a:lnTo>
                      <a:pt x="3282" y="1125"/>
                    </a:lnTo>
                    <a:lnTo>
                      <a:pt x="3247" y="1120"/>
                    </a:lnTo>
                    <a:close/>
                    <a:moveTo>
                      <a:pt x="3181" y="1111"/>
                    </a:moveTo>
                    <a:lnTo>
                      <a:pt x="3181" y="1105"/>
                    </a:lnTo>
                    <a:lnTo>
                      <a:pt x="3215" y="1111"/>
                    </a:lnTo>
                    <a:lnTo>
                      <a:pt x="3215" y="1117"/>
                    </a:lnTo>
                    <a:lnTo>
                      <a:pt x="3181" y="1111"/>
                    </a:lnTo>
                    <a:close/>
                    <a:moveTo>
                      <a:pt x="3112" y="1102"/>
                    </a:moveTo>
                    <a:lnTo>
                      <a:pt x="3112" y="1097"/>
                    </a:lnTo>
                    <a:lnTo>
                      <a:pt x="3146" y="1102"/>
                    </a:lnTo>
                    <a:lnTo>
                      <a:pt x="3146" y="1108"/>
                    </a:lnTo>
                    <a:lnTo>
                      <a:pt x="3112" y="1102"/>
                    </a:lnTo>
                    <a:close/>
                    <a:moveTo>
                      <a:pt x="3042" y="1094"/>
                    </a:moveTo>
                    <a:lnTo>
                      <a:pt x="3042" y="1088"/>
                    </a:lnTo>
                    <a:lnTo>
                      <a:pt x="3077" y="1091"/>
                    </a:lnTo>
                    <a:lnTo>
                      <a:pt x="3077" y="1097"/>
                    </a:lnTo>
                    <a:lnTo>
                      <a:pt x="3042" y="1094"/>
                    </a:lnTo>
                    <a:close/>
                    <a:moveTo>
                      <a:pt x="3975" y="1091"/>
                    </a:moveTo>
                    <a:lnTo>
                      <a:pt x="4003" y="1073"/>
                    </a:lnTo>
                    <a:lnTo>
                      <a:pt x="4009" y="1076"/>
                    </a:lnTo>
                    <a:lnTo>
                      <a:pt x="3977" y="1097"/>
                    </a:lnTo>
                    <a:lnTo>
                      <a:pt x="3975" y="1091"/>
                    </a:lnTo>
                    <a:close/>
                    <a:moveTo>
                      <a:pt x="2973" y="1082"/>
                    </a:moveTo>
                    <a:lnTo>
                      <a:pt x="2976" y="1076"/>
                    </a:lnTo>
                    <a:lnTo>
                      <a:pt x="3008" y="1082"/>
                    </a:lnTo>
                    <a:lnTo>
                      <a:pt x="3008" y="1088"/>
                    </a:lnTo>
                    <a:lnTo>
                      <a:pt x="2973" y="1082"/>
                    </a:lnTo>
                    <a:close/>
                    <a:moveTo>
                      <a:pt x="2904" y="1073"/>
                    </a:moveTo>
                    <a:lnTo>
                      <a:pt x="2907" y="1068"/>
                    </a:lnTo>
                    <a:lnTo>
                      <a:pt x="2941" y="1073"/>
                    </a:lnTo>
                    <a:lnTo>
                      <a:pt x="2938" y="1079"/>
                    </a:lnTo>
                    <a:lnTo>
                      <a:pt x="2904" y="1073"/>
                    </a:lnTo>
                    <a:close/>
                    <a:moveTo>
                      <a:pt x="2837" y="1065"/>
                    </a:moveTo>
                    <a:lnTo>
                      <a:pt x="2837" y="1059"/>
                    </a:lnTo>
                    <a:lnTo>
                      <a:pt x="2872" y="1065"/>
                    </a:lnTo>
                    <a:lnTo>
                      <a:pt x="2872" y="1071"/>
                    </a:lnTo>
                    <a:lnTo>
                      <a:pt x="2837" y="1065"/>
                    </a:lnTo>
                    <a:close/>
                    <a:moveTo>
                      <a:pt x="2768" y="1056"/>
                    </a:moveTo>
                    <a:lnTo>
                      <a:pt x="2768" y="1050"/>
                    </a:lnTo>
                    <a:lnTo>
                      <a:pt x="2803" y="1053"/>
                    </a:lnTo>
                    <a:lnTo>
                      <a:pt x="2803" y="1059"/>
                    </a:lnTo>
                    <a:lnTo>
                      <a:pt x="2768" y="1056"/>
                    </a:lnTo>
                    <a:close/>
                    <a:moveTo>
                      <a:pt x="4035" y="1053"/>
                    </a:moveTo>
                    <a:lnTo>
                      <a:pt x="4064" y="1036"/>
                    </a:lnTo>
                    <a:lnTo>
                      <a:pt x="4067" y="1042"/>
                    </a:lnTo>
                    <a:lnTo>
                      <a:pt x="4038" y="1059"/>
                    </a:lnTo>
                    <a:lnTo>
                      <a:pt x="4035" y="1053"/>
                    </a:lnTo>
                    <a:close/>
                    <a:moveTo>
                      <a:pt x="2699" y="1045"/>
                    </a:moveTo>
                    <a:lnTo>
                      <a:pt x="2699" y="1039"/>
                    </a:lnTo>
                    <a:lnTo>
                      <a:pt x="2733" y="1045"/>
                    </a:lnTo>
                    <a:lnTo>
                      <a:pt x="2733" y="1050"/>
                    </a:lnTo>
                    <a:lnTo>
                      <a:pt x="2699" y="1045"/>
                    </a:lnTo>
                    <a:close/>
                    <a:moveTo>
                      <a:pt x="1126" y="1024"/>
                    </a:moveTo>
                    <a:lnTo>
                      <a:pt x="1129" y="1022"/>
                    </a:lnTo>
                    <a:lnTo>
                      <a:pt x="1143" y="1036"/>
                    </a:lnTo>
                    <a:lnTo>
                      <a:pt x="1146" y="1030"/>
                    </a:lnTo>
                    <a:lnTo>
                      <a:pt x="1152" y="1033"/>
                    </a:lnTo>
                    <a:lnTo>
                      <a:pt x="1146" y="1045"/>
                    </a:lnTo>
                    <a:lnTo>
                      <a:pt x="1126" y="1024"/>
                    </a:lnTo>
                    <a:close/>
                    <a:moveTo>
                      <a:pt x="2630" y="1036"/>
                    </a:moveTo>
                    <a:lnTo>
                      <a:pt x="2632" y="1030"/>
                    </a:lnTo>
                    <a:lnTo>
                      <a:pt x="2667" y="1036"/>
                    </a:lnTo>
                    <a:lnTo>
                      <a:pt x="2664" y="1042"/>
                    </a:lnTo>
                    <a:lnTo>
                      <a:pt x="2630" y="1036"/>
                    </a:lnTo>
                    <a:close/>
                    <a:moveTo>
                      <a:pt x="2563" y="1027"/>
                    </a:moveTo>
                    <a:lnTo>
                      <a:pt x="2563" y="1022"/>
                    </a:lnTo>
                    <a:lnTo>
                      <a:pt x="2598" y="1027"/>
                    </a:lnTo>
                    <a:lnTo>
                      <a:pt x="2595" y="1033"/>
                    </a:lnTo>
                    <a:lnTo>
                      <a:pt x="2563" y="1027"/>
                    </a:lnTo>
                    <a:close/>
                    <a:moveTo>
                      <a:pt x="4093" y="1019"/>
                    </a:moveTo>
                    <a:lnTo>
                      <a:pt x="4122" y="1001"/>
                    </a:lnTo>
                    <a:lnTo>
                      <a:pt x="4125" y="1004"/>
                    </a:lnTo>
                    <a:lnTo>
                      <a:pt x="4096" y="1024"/>
                    </a:lnTo>
                    <a:lnTo>
                      <a:pt x="4093" y="1019"/>
                    </a:lnTo>
                    <a:close/>
                    <a:moveTo>
                      <a:pt x="2494" y="1019"/>
                    </a:moveTo>
                    <a:lnTo>
                      <a:pt x="2494" y="1013"/>
                    </a:lnTo>
                    <a:lnTo>
                      <a:pt x="2529" y="1016"/>
                    </a:lnTo>
                    <a:lnTo>
                      <a:pt x="2529" y="1022"/>
                    </a:lnTo>
                    <a:lnTo>
                      <a:pt x="2494" y="1019"/>
                    </a:lnTo>
                    <a:close/>
                    <a:moveTo>
                      <a:pt x="2425" y="1010"/>
                    </a:moveTo>
                    <a:lnTo>
                      <a:pt x="2425" y="1004"/>
                    </a:lnTo>
                    <a:lnTo>
                      <a:pt x="2459" y="1007"/>
                    </a:lnTo>
                    <a:lnTo>
                      <a:pt x="2459" y="1013"/>
                    </a:lnTo>
                    <a:lnTo>
                      <a:pt x="2425" y="1010"/>
                    </a:lnTo>
                    <a:close/>
                    <a:moveTo>
                      <a:pt x="2355" y="998"/>
                    </a:moveTo>
                    <a:lnTo>
                      <a:pt x="2358" y="993"/>
                    </a:lnTo>
                    <a:lnTo>
                      <a:pt x="2390" y="998"/>
                    </a:lnTo>
                    <a:lnTo>
                      <a:pt x="2390" y="1004"/>
                    </a:lnTo>
                    <a:lnTo>
                      <a:pt x="2355" y="998"/>
                    </a:lnTo>
                    <a:close/>
                    <a:moveTo>
                      <a:pt x="1074" y="978"/>
                    </a:moveTo>
                    <a:lnTo>
                      <a:pt x="1077" y="975"/>
                    </a:lnTo>
                    <a:lnTo>
                      <a:pt x="1103" y="998"/>
                    </a:lnTo>
                    <a:lnTo>
                      <a:pt x="1100" y="1001"/>
                    </a:lnTo>
                    <a:lnTo>
                      <a:pt x="1074" y="978"/>
                    </a:lnTo>
                    <a:close/>
                    <a:moveTo>
                      <a:pt x="1163" y="998"/>
                    </a:moveTo>
                    <a:lnTo>
                      <a:pt x="1178" y="967"/>
                    </a:lnTo>
                    <a:lnTo>
                      <a:pt x="1184" y="970"/>
                    </a:lnTo>
                    <a:lnTo>
                      <a:pt x="1166" y="1001"/>
                    </a:lnTo>
                    <a:lnTo>
                      <a:pt x="1163" y="998"/>
                    </a:lnTo>
                    <a:close/>
                    <a:moveTo>
                      <a:pt x="2286" y="990"/>
                    </a:moveTo>
                    <a:lnTo>
                      <a:pt x="2289" y="984"/>
                    </a:lnTo>
                    <a:lnTo>
                      <a:pt x="2324" y="990"/>
                    </a:lnTo>
                    <a:lnTo>
                      <a:pt x="2321" y="996"/>
                    </a:lnTo>
                    <a:lnTo>
                      <a:pt x="2286" y="990"/>
                    </a:lnTo>
                    <a:close/>
                    <a:moveTo>
                      <a:pt x="4153" y="981"/>
                    </a:moveTo>
                    <a:lnTo>
                      <a:pt x="4182" y="964"/>
                    </a:lnTo>
                    <a:lnTo>
                      <a:pt x="4185" y="970"/>
                    </a:lnTo>
                    <a:lnTo>
                      <a:pt x="4156" y="987"/>
                    </a:lnTo>
                    <a:lnTo>
                      <a:pt x="4153" y="981"/>
                    </a:lnTo>
                    <a:close/>
                    <a:moveTo>
                      <a:pt x="2220" y="981"/>
                    </a:moveTo>
                    <a:lnTo>
                      <a:pt x="2220" y="975"/>
                    </a:lnTo>
                    <a:lnTo>
                      <a:pt x="2254" y="978"/>
                    </a:lnTo>
                    <a:lnTo>
                      <a:pt x="2254" y="984"/>
                    </a:lnTo>
                    <a:lnTo>
                      <a:pt x="2220" y="981"/>
                    </a:lnTo>
                    <a:close/>
                    <a:moveTo>
                      <a:pt x="2159" y="946"/>
                    </a:moveTo>
                    <a:lnTo>
                      <a:pt x="2162" y="941"/>
                    </a:lnTo>
                    <a:lnTo>
                      <a:pt x="2191" y="961"/>
                    </a:lnTo>
                    <a:lnTo>
                      <a:pt x="2188" y="964"/>
                    </a:lnTo>
                    <a:lnTo>
                      <a:pt x="2159" y="946"/>
                    </a:lnTo>
                    <a:close/>
                    <a:moveTo>
                      <a:pt x="1022" y="932"/>
                    </a:moveTo>
                    <a:lnTo>
                      <a:pt x="1025" y="929"/>
                    </a:lnTo>
                    <a:lnTo>
                      <a:pt x="1051" y="952"/>
                    </a:lnTo>
                    <a:lnTo>
                      <a:pt x="1048" y="955"/>
                    </a:lnTo>
                    <a:lnTo>
                      <a:pt x="1022" y="932"/>
                    </a:lnTo>
                    <a:close/>
                    <a:moveTo>
                      <a:pt x="4211" y="946"/>
                    </a:moveTo>
                    <a:lnTo>
                      <a:pt x="4240" y="926"/>
                    </a:lnTo>
                    <a:lnTo>
                      <a:pt x="4243" y="932"/>
                    </a:lnTo>
                    <a:lnTo>
                      <a:pt x="4214" y="949"/>
                    </a:lnTo>
                    <a:lnTo>
                      <a:pt x="4211" y="946"/>
                    </a:lnTo>
                    <a:close/>
                    <a:moveTo>
                      <a:pt x="1192" y="938"/>
                    </a:moveTo>
                    <a:lnTo>
                      <a:pt x="1210" y="906"/>
                    </a:lnTo>
                    <a:lnTo>
                      <a:pt x="1215" y="909"/>
                    </a:lnTo>
                    <a:lnTo>
                      <a:pt x="1198" y="938"/>
                    </a:lnTo>
                    <a:lnTo>
                      <a:pt x="1192" y="938"/>
                    </a:lnTo>
                    <a:close/>
                    <a:moveTo>
                      <a:pt x="2099" y="909"/>
                    </a:moveTo>
                    <a:lnTo>
                      <a:pt x="2101" y="903"/>
                    </a:lnTo>
                    <a:lnTo>
                      <a:pt x="2133" y="923"/>
                    </a:lnTo>
                    <a:lnTo>
                      <a:pt x="2127" y="926"/>
                    </a:lnTo>
                    <a:lnTo>
                      <a:pt x="2099" y="909"/>
                    </a:lnTo>
                    <a:close/>
                    <a:moveTo>
                      <a:pt x="4272" y="909"/>
                    </a:moveTo>
                    <a:lnTo>
                      <a:pt x="4301" y="892"/>
                    </a:lnTo>
                    <a:lnTo>
                      <a:pt x="4304" y="897"/>
                    </a:lnTo>
                    <a:lnTo>
                      <a:pt x="4275" y="915"/>
                    </a:lnTo>
                    <a:lnTo>
                      <a:pt x="4272" y="909"/>
                    </a:lnTo>
                    <a:close/>
                    <a:moveTo>
                      <a:pt x="970" y="886"/>
                    </a:moveTo>
                    <a:lnTo>
                      <a:pt x="976" y="880"/>
                    </a:lnTo>
                    <a:lnTo>
                      <a:pt x="1002" y="903"/>
                    </a:lnTo>
                    <a:lnTo>
                      <a:pt x="996" y="909"/>
                    </a:lnTo>
                    <a:lnTo>
                      <a:pt x="970" y="886"/>
                    </a:lnTo>
                    <a:close/>
                    <a:moveTo>
                      <a:pt x="2041" y="871"/>
                    </a:moveTo>
                    <a:lnTo>
                      <a:pt x="2044" y="866"/>
                    </a:lnTo>
                    <a:lnTo>
                      <a:pt x="2073" y="886"/>
                    </a:lnTo>
                    <a:lnTo>
                      <a:pt x="2070" y="892"/>
                    </a:lnTo>
                    <a:lnTo>
                      <a:pt x="2041" y="871"/>
                    </a:lnTo>
                    <a:close/>
                    <a:moveTo>
                      <a:pt x="6102" y="869"/>
                    </a:moveTo>
                    <a:lnTo>
                      <a:pt x="6107" y="863"/>
                    </a:lnTo>
                    <a:lnTo>
                      <a:pt x="6133" y="883"/>
                    </a:lnTo>
                    <a:lnTo>
                      <a:pt x="6130" y="889"/>
                    </a:lnTo>
                    <a:lnTo>
                      <a:pt x="6102" y="869"/>
                    </a:lnTo>
                    <a:close/>
                    <a:moveTo>
                      <a:pt x="4329" y="874"/>
                    </a:moveTo>
                    <a:lnTo>
                      <a:pt x="4358" y="854"/>
                    </a:lnTo>
                    <a:lnTo>
                      <a:pt x="4361" y="860"/>
                    </a:lnTo>
                    <a:lnTo>
                      <a:pt x="4332" y="877"/>
                    </a:lnTo>
                    <a:lnTo>
                      <a:pt x="4329" y="874"/>
                    </a:lnTo>
                    <a:close/>
                    <a:moveTo>
                      <a:pt x="1224" y="874"/>
                    </a:moveTo>
                    <a:lnTo>
                      <a:pt x="1238" y="843"/>
                    </a:lnTo>
                    <a:lnTo>
                      <a:pt x="1244" y="845"/>
                    </a:lnTo>
                    <a:lnTo>
                      <a:pt x="1230" y="877"/>
                    </a:lnTo>
                    <a:lnTo>
                      <a:pt x="1224" y="874"/>
                    </a:lnTo>
                    <a:close/>
                    <a:moveTo>
                      <a:pt x="921" y="840"/>
                    </a:moveTo>
                    <a:lnTo>
                      <a:pt x="924" y="834"/>
                    </a:lnTo>
                    <a:lnTo>
                      <a:pt x="950" y="857"/>
                    </a:lnTo>
                    <a:lnTo>
                      <a:pt x="947" y="863"/>
                    </a:lnTo>
                    <a:lnTo>
                      <a:pt x="921" y="840"/>
                    </a:lnTo>
                    <a:close/>
                    <a:moveTo>
                      <a:pt x="1983" y="834"/>
                    </a:moveTo>
                    <a:lnTo>
                      <a:pt x="1986" y="831"/>
                    </a:lnTo>
                    <a:lnTo>
                      <a:pt x="2015" y="848"/>
                    </a:lnTo>
                    <a:lnTo>
                      <a:pt x="2012" y="854"/>
                    </a:lnTo>
                    <a:lnTo>
                      <a:pt x="1983" y="834"/>
                    </a:lnTo>
                    <a:close/>
                    <a:moveTo>
                      <a:pt x="6047" y="825"/>
                    </a:moveTo>
                    <a:lnTo>
                      <a:pt x="6053" y="819"/>
                    </a:lnTo>
                    <a:lnTo>
                      <a:pt x="6078" y="843"/>
                    </a:lnTo>
                    <a:lnTo>
                      <a:pt x="6076" y="845"/>
                    </a:lnTo>
                    <a:lnTo>
                      <a:pt x="6047" y="825"/>
                    </a:lnTo>
                    <a:close/>
                    <a:moveTo>
                      <a:pt x="4387" y="837"/>
                    </a:moveTo>
                    <a:lnTo>
                      <a:pt x="4419" y="819"/>
                    </a:lnTo>
                    <a:lnTo>
                      <a:pt x="4422" y="822"/>
                    </a:lnTo>
                    <a:lnTo>
                      <a:pt x="4390" y="843"/>
                    </a:lnTo>
                    <a:lnTo>
                      <a:pt x="4387" y="837"/>
                    </a:lnTo>
                    <a:close/>
                    <a:moveTo>
                      <a:pt x="1925" y="796"/>
                    </a:moveTo>
                    <a:lnTo>
                      <a:pt x="1928" y="793"/>
                    </a:lnTo>
                    <a:lnTo>
                      <a:pt x="1957" y="811"/>
                    </a:lnTo>
                    <a:lnTo>
                      <a:pt x="1954" y="817"/>
                    </a:lnTo>
                    <a:lnTo>
                      <a:pt x="1925" y="796"/>
                    </a:lnTo>
                    <a:close/>
                    <a:moveTo>
                      <a:pt x="869" y="793"/>
                    </a:moveTo>
                    <a:lnTo>
                      <a:pt x="872" y="788"/>
                    </a:lnTo>
                    <a:lnTo>
                      <a:pt x="898" y="811"/>
                    </a:lnTo>
                    <a:lnTo>
                      <a:pt x="895" y="817"/>
                    </a:lnTo>
                    <a:lnTo>
                      <a:pt x="869" y="793"/>
                    </a:lnTo>
                    <a:close/>
                    <a:moveTo>
                      <a:pt x="1256" y="814"/>
                    </a:moveTo>
                    <a:lnTo>
                      <a:pt x="1270" y="782"/>
                    </a:lnTo>
                    <a:lnTo>
                      <a:pt x="1276" y="785"/>
                    </a:lnTo>
                    <a:lnTo>
                      <a:pt x="1262" y="814"/>
                    </a:lnTo>
                    <a:lnTo>
                      <a:pt x="1256" y="814"/>
                    </a:lnTo>
                    <a:close/>
                    <a:moveTo>
                      <a:pt x="4448" y="799"/>
                    </a:moveTo>
                    <a:lnTo>
                      <a:pt x="4477" y="782"/>
                    </a:lnTo>
                    <a:lnTo>
                      <a:pt x="4480" y="788"/>
                    </a:lnTo>
                    <a:lnTo>
                      <a:pt x="4451" y="805"/>
                    </a:lnTo>
                    <a:lnTo>
                      <a:pt x="4448" y="799"/>
                    </a:lnTo>
                    <a:close/>
                    <a:moveTo>
                      <a:pt x="5992" y="782"/>
                    </a:moveTo>
                    <a:lnTo>
                      <a:pt x="5998" y="779"/>
                    </a:lnTo>
                    <a:lnTo>
                      <a:pt x="6024" y="799"/>
                    </a:lnTo>
                    <a:lnTo>
                      <a:pt x="6021" y="805"/>
                    </a:lnTo>
                    <a:lnTo>
                      <a:pt x="5992" y="782"/>
                    </a:lnTo>
                    <a:close/>
                    <a:moveTo>
                      <a:pt x="1865" y="759"/>
                    </a:moveTo>
                    <a:lnTo>
                      <a:pt x="1868" y="756"/>
                    </a:lnTo>
                    <a:lnTo>
                      <a:pt x="1899" y="773"/>
                    </a:lnTo>
                    <a:lnTo>
                      <a:pt x="1897" y="779"/>
                    </a:lnTo>
                    <a:lnTo>
                      <a:pt x="1865" y="759"/>
                    </a:lnTo>
                    <a:close/>
                    <a:moveTo>
                      <a:pt x="4506" y="765"/>
                    </a:moveTo>
                    <a:lnTo>
                      <a:pt x="4537" y="747"/>
                    </a:lnTo>
                    <a:lnTo>
                      <a:pt x="4540" y="750"/>
                    </a:lnTo>
                    <a:lnTo>
                      <a:pt x="4508" y="770"/>
                    </a:lnTo>
                    <a:lnTo>
                      <a:pt x="4506" y="765"/>
                    </a:lnTo>
                    <a:close/>
                    <a:moveTo>
                      <a:pt x="817" y="744"/>
                    </a:moveTo>
                    <a:lnTo>
                      <a:pt x="820" y="741"/>
                    </a:lnTo>
                    <a:lnTo>
                      <a:pt x="846" y="765"/>
                    </a:lnTo>
                    <a:lnTo>
                      <a:pt x="843" y="770"/>
                    </a:lnTo>
                    <a:lnTo>
                      <a:pt x="817" y="744"/>
                    </a:lnTo>
                    <a:close/>
                    <a:moveTo>
                      <a:pt x="5937" y="741"/>
                    </a:moveTo>
                    <a:lnTo>
                      <a:pt x="5940" y="736"/>
                    </a:lnTo>
                    <a:lnTo>
                      <a:pt x="5969" y="759"/>
                    </a:lnTo>
                    <a:lnTo>
                      <a:pt x="5966" y="762"/>
                    </a:lnTo>
                    <a:lnTo>
                      <a:pt x="5937" y="741"/>
                    </a:lnTo>
                    <a:close/>
                    <a:moveTo>
                      <a:pt x="1285" y="750"/>
                    </a:moveTo>
                    <a:lnTo>
                      <a:pt x="1302" y="718"/>
                    </a:lnTo>
                    <a:lnTo>
                      <a:pt x="1308" y="721"/>
                    </a:lnTo>
                    <a:lnTo>
                      <a:pt x="1290" y="753"/>
                    </a:lnTo>
                    <a:lnTo>
                      <a:pt x="1285" y="750"/>
                    </a:lnTo>
                    <a:close/>
                    <a:moveTo>
                      <a:pt x="1807" y="724"/>
                    </a:moveTo>
                    <a:lnTo>
                      <a:pt x="1810" y="718"/>
                    </a:lnTo>
                    <a:lnTo>
                      <a:pt x="1839" y="736"/>
                    </a:lnTo>
                    <a:lnTo>
                      <a:pt x="1836" y="741"/>
                    </a:lnTo>
                    <a:lnTo>
                      <a:pt x="1807" y="724"/>
                    </a:lnTo>
                    <a:close/>
                    <a:moveTo>
                      <a:pt x="4566" y="727"/>
                    </a:moveTo>
                    <a:lnTo>
                      <a:pt x="4595" y="710"/>
                    </a:lnTo>
                    <a:lnTo>
                      <a:pt x="4598" y="716"/>
                    </a:lnTo>
                    <a:lnTo>
                      <a:pt x="4569" y="733"/>
                    </a:lnTo>
                    <a:lnTo>
                      <a:pt x="4566" y="727"/>
                    </a:lnTo>
                    <a:close/>
                    <a:moveTo>
                      <a:pt x="765" y="698"/>
                    </a:moveTo>
                    <a:lnTo>
                      <a:pt x="771" y="695"/>
                    </a:lnTo>
                    <a:lnTo>
                      <a:pt x="797" y="718"/>
                    </a:lnTo>
                    <a:lnTo>
                      <a:pt x="791" y="721"/>
                    </a:lnTo>
                    <a:lnTo>
                      <a:pt x="765" y="698"/>
                    </a:lnTo>
                    <a:close/>
                    <a:moveTo>
                      <a:pt x="5882" y="698"/>
                    </a:moveTo>
                    <a:lnTo>
                      <a:pt x="5885" y="695"/>
                    </a:lnTo>
                    <a:lnTo>
                      <a:pt x="5914" y="716"/>
                    </a:lnTo>
                    <a:lnTo>
                      <a:pt x="5911" y="721"/>
                    </a:lnTo>
                    <a:lnTo>
                      <a:pt x="5882" y="698"/>
                    </a:lnTo>
                    <a:close/>
                    <a:moveTo>
                      <a:pt x="1749" y="687"/>
                    </a:moveTo>
                    <a:lnTo>
                      <a:pt x="1752" y="681"/>
                    </a:lnTo>
                    <a:lnTo>
                      <a:pt x="1781" y="698"/>
                    </a:lnTo>
                    <a:lnTo>
                      <a:pt x="1778" y="704"/>
                    </a:lnTo>
                    <a:lnTo>
                      <a:pt x="1749" y="687"/>
                    </a:lnTo>
                    <a:close/>
                    <a:moveTo>
                      <a:pt x="4624" y="692"/>
                    </a:moveTo>
                    <a:lnTo>
                      <a:pt x="4653" y="672"/>
                    </a:lnTo>
                    <a:lnTo>
                      <a:pt x="4656" y="678"/>
                    </a:lnTo>
                    <a:lnTo>
                      <a:pt x="4627" y="695"/>
                    </a:lnTo>
                    <a:lnTo>
                      <a:pt x="4624" y="692"/>
                    </a:lnTo>
                    <a:close/>
                    <a:moveTo>
                      <a:pt x="1316" y="690"/>
                    </a:moveTo>
                    <a:lnTo>
                      <a:pt x="1334" y="658"/>
                    </a:lnTo>
                    <a:lnTo>
                      <a:pt x="1337" y="661"/>
                    </a:lnTo>
                    <a:lnTo>
                      <a:pt x="1322" y="692"/>
                    </a:lnTo>
                    <a:lnTo>
                      <a:pt x="1316" y="690"/>
                    </a:lnTo>
                    <a:close/>
                    <a:moveTo>
                      <a:pt x="5827" y="658"/>
                    </a:moveTo>
                    <a:lnTo>
                      <a:pt x="5830" y="652"/>
                    </a:lnTo>
                    <a:lnTo>
                      <a:pt x="5859" y="675"/>
                    </a:lnTo>
                    <a:lnTo>
                      <a:pt x="5856" y="678"/>
                    </a:lnTo>
                    <a:lnTo>
                      <a:pt x="5827" y="658"/>
                    </a:lnTo>
                    <a:close/>
                    <a:moveTo>
                      <a:pt x="716" y="652"/>
                    </a:moveTo>
                    <a:lnTo>
                      <a:pt x="719" y="649"/>
                    </a:lnTo>
                    <a:lnTo>
                      <a:pt x="745" y="672"/>
                    </a:lnTo>
                    <a:lnTo>
                      <a:pt x="739" y="675"/>
                    </a:lnTo>
                    <a:lnTo>
                      <a:pt x="716" y="652"/>
                    </a:lnTo>
                    <a:close/>
                    <a:moveTo>
                      <a:pt x="1692" y="649"/>
                    </a:moveTo>
                    <a:lnTo>
                      <a:pt x="1694" y="643"/>
                    </a:lnTo>
                    <a:lnTo>
                      <a:pt x="1723" y="664"/>
                    </a:lnTo>
                    <a:lnTo>
                      <a:pt x="1720" y="666"/>
                    </a:lnTo>
                    <a:lnTo>
                      <a:pt x="1692" y="649"/>
                    </a:lnTo>
                    <a:close/>
                    <a:moveTo>
                      <a:pt x="4684" y="655"/>
                    </a:moveTo>
                    <a:lnTo>
                      <a:pt x="4713" y="638"/>
                    </a:lnTo>
                    <a:lnTo>
                      <a:pt x="4716" y="643"/>
                    </a:lnTo>
                    <a:lnTo>
                      <a:pt x="4687" y="661"/>
                    </a:lnTo>
                    <a:lnTo>
                      <a:pt x="4684" y="655"/>
                    </a:lnTo>
                    <a:close/>
                    <a:moveTo>
                      <a:pt x="5773" y="614"/>
                    </a:moveTo>
                    <a:lnTo>
                      <a:pt x="5775" y="612"/>
                    </a:lnTo>
                    <a:lnTo>
                      <a:pt x="5804" y="632"/>
                    </a:lnTo>
                    <a:lnTo>
                      <a:pt x="5799" y="638"/>
                    </a:lnTo>
                    <a:lnTo>
                      <a:pt x="5773" y="614"/>
                    </a:lnTo>
                    <a:close/>
                    <a:moveTo>
                      <a:pt x="1631" y="612"/>
                    </a:moveTo>
                    <a:lnTo>
                      <a:pt x="1637" y="606"/>
                    </a:lnTo>
                    <a:lnTo>
                      <a:pt x="1666" y="626"/>
                    </a:lnTo>
                    <a:lnTo>
                      <a:pt x="1663" y="629"/>
                    </a:lnTo>
                    <a:lnTo>
                      <a:pt x="1631" y="612"/>
                    </a:lnTo>
                    <a:close/>
                    <a:moveTo>
                      <a:pt x="664" y="606"/>
                    </a:moveTo>
                    <a:lnTo>
                      <a:pt x="667" y="603"/>
                    </a:lnTo>
                    <a:lnTo>
                      <a:pt x="693" y="626"/>
                    </a:lnTo>
                    <a:lnTo>
                      <a:pt x="690" y="629"/>
                    </a:lnTo>
                    <a:lnTo>
                      <a:pt x="664" y="606"/>
                    </a:lnTo>
                    <a:close/>
                    <a:moveTo>
                      <a:pt x="1348" y="626"/>
                    </a:moveTo>
                    <a:lnTo>
                      <a:pt x="1363" y="594"/>
                    </a:lnTo>
                    <a:lnTo>
                      <a:pt x="1368" y="597"/>
                    </a:lnTo>
                    <a:lnTo>
                      <a:pt x="1354" y="629"/>
                    </a:lnTo>
                    <a:lnTo>
                      <a:pt x="1348" y="626"/>
                    </a:lnTo>
                    <a:close/>
                    <a:moveTo>
                      <a:pt x="4742" y="620"/>
                    </a:moveTo>
                    <a:lnTo>
                      <a:pt x="4771" y="600"/>
                    </a:lnTo>
                    <a:lnTo>
                      <a:pt x="4774" y="606"/>
                    </a:lnTo>
                    <a:lnTo>
                      <a:pt x="4745" y="623"/>
                    </a:lnTo>
                    <a:lnTo>
                      <a:pt x="4742" y="620"/>
                    </a:lnTo>
                    <a:close/>
                    <a:moveTo>
                      <a:pt x="5718" y="574"/>
                    </a:moveTo>
                    <a:lnTo>
                      <a:pt x="5721" y="568"/>
                    </a:lnTo>
                    <a:lnTo>
                      <a:pt x="5749" y="588"/>
                    </a:lnTo>
                    <a:lnTo>
                      <a:pt x="5744" y="594"/>
                    </a:lnTo>
                    <a:lnTo>
                      <a:pt x="5718" y="574"/>
                    </a:lnTo>
                    <a:close/>
                    <a:moveTo>
                      <a:pt x="1573" y="574"/>
                    </a:moveTo>
                    <a:lnTo>
                      <a:pt x="1576" y="568"/>
                    </a:lnTo>
                    <a:lnTo>
                      <a:pt x="1605" y="588"/>
                    </a:lnTo>
                    <a:lnTo>
                      <a:pt x="1602" y="591"/>
                    </a:lnTo>
                    <a:lnTo>
                      <a:pt x="1573" y="574"/>
                    </a:lnTo>
                    <a:close/>
                    <a:moveTo>
                      <a:pt x="4803" y="583"/>
                    </a:moveTo>
                    <a:lnTo>
                      <a:pt x="4832" y="565"/>
                    </a:lnTo>
                    <a:lnTo>
                      <a:pt x="4835" y="568"/>
                    </a:lnTo>
                    <a:lnTo>
                      <a:pt x="4806" y="588"/>
                    </a:lnTo>
                    <a:lnTo>
                      <a:pt x="4803" y="583"/>
                    </a:lnTo>
                    <a:close/>
                    <a:moveTo>
                      <a:pt x="612" y="560"/>
                    </a:moveTo>
                    <a:lnTo>
                      <a:pt x="615" y="554"/>
                    </a:lnTo>
                    <a:lnTo>
                      <a:pt x="641" y="577"/>
                    </a:lnTo>
                    <a:lnTo>
                      <a:pt x="638" y="583"/>
                    </a:lnTo>
                    <a:lnTo>
                      <a:pt x="612" y="560"/>
                    </a:lnTo>
                    <a:close/>
                    <a:moveTo>
                      <a:pt x="1380" y="565"/>
                    </a:moveTo>
                    <a:lnTo>
                      <a:pt x="1394" y="534"/>
                    </a:lnTo>
                    <a:lnTo>
                      <a:pt x="1400" y="537"/>
                    </a:lnTo>
                    <a:lnTo>
                      <a:pt x="1383" y="568"/>
                    </a:lnTo>
                    <a:lnTo>
                      <a:pt x="1380" y="565"/>
                    </a:lnTo>
                    <a:close/>
                    <a:moveTo>
                      <a:pt x="1516" y="537"/>
                    </a:moveTo>
                    <a:lnTo>
                      <a:pt x="1518" y="531"/>
                    </a:lnTo>
                    <a:lnTo>
                      <a:pt x="1547" y="551"/>
                    </a:lnTo>
                    <a:lnTo>
                      <a:pt x="1544" y="557"/>
                    </a:lnTo>
                    <a:lnTo>
                      <a:pt x="1516" y="537"/>
                    </a:lnTo>
                    <a:close/>
                    <a:moveTo>
                      <a:pt x="5663" y="531"/>
                    </a:moveTo>
                    <a:lnTo>
                      <a:pt x="5666" y="528"/>
                    </a:lnTo>
                    <a:lnTo>
                      <a:pt x="5692" y="548"/>
                    </a:lnTo>
                    <a:lnTo>
                      <a:pt x="5689" y="551"/>
                    </a:lnTo>
                    <a:lnTo>
                      <a:pt x="5663" y="531"/>
                    </a:lnTo>
                    <a:close/>
                    <a:moveTo>
                      <a:pt x="4861" y="545"/>
                    </a:moveTo>
                    <a:lnTo>
                      <a:pt x="4889" y="528"/>
                    </a:lnTo>
                    <a:lnTo>
                      <a:pt x="4892" y="534"/>
                    </a:lnTo>
                    <a:lnTo>
                      <a:pt x="4863" y="551"/>
                    </a:lnTo>
                    <a:lnTo>
                      <a:pt x="4861" y="545"/>
                    </a:lnTo>
                    <a:close/>
                    <a:moveTo>
                      <a:pt x="560" y="513"/>
                    </a:moveTo>
                    <a:lnTo>
                      <a:pt x="566" y="508"/>
                    </a:lnTo>
                    <a:lnTo>
                      <a:pt x="592" y="531"/>
                    </a:lnTo>
                    <a:lnTo>
                      <a:pt x="586" y="537"/>
                    </a:lnTo>
                    <a:lnTo>
                      <a:pt x="560" y="513"/>
                    </a:lnTo>
                    <a:close/>
                    <a:moveTo>
                      <a:pt x="1458" y="499"/>
                    </a:moveTo>
                    <a:lnTo>
                      <a:pt x="1461" y="493"/>
                    </a:lnTo>
                    <a:lnTo>
                      <a:pt x="1490" y="513"/>
                    </a:lnTo>
                    <a:lnTo>
                      <a:pt x="1487" y="519"/>
                    </a:lnTo>
                    <a:lnTo>
                      <a:pt x="1458" y="499"/>
                    </a:lnTo>
                    <a:close/>
                    <a:moveTo>
                      <a:pt x="4918" y="511"/>
                    </a:moveTo>
                    <a:lnTo>
                      <a:pt x="4950" y="493"/>
                    </a:lnTo>
                    <a:lnTo>
                      <a:pt x="4953" y="496"/>
                    </a:lnTo>
                    <a:lnTo>
                      <a:pt x="4921" y="516"/>
                    </a:lnTo>
                    <a:lnTo>
                      <a:pt x="4918" y="511"/>
                    </a:lnTo>
                    <a:close/>
                    <a:moveTo>
                      <a:pt x="5608" y="490"/>
                    </a:moveTo>
                    <a:lnTo>
                      <a:pt x="5611" y="485"/>
                    </a:lnTo>
                    <a:lnTo>
                      <a:pt x="5637" y="505"/>
                    </a:lnTo>
                    <a:lnTo>
                      <a:pt x="5634" y="511"/>
                    </a:lnTo>
                    <a:lnTo>
                      <a:pt x="5608" y="490"/>
                    </a:lnTo>
                    <a:close/>
                    <a:moveTo>
                      <a:pt x="1409" y="502"/>
                    </a:moveTo>
                    <a:lnTo>
                      <a:pt x="1426" y="473"/>
                    </a:lnTo>
                    <a:lnTo>
                      <a:pt x="1429" y="473"/>
                    </a:lnTo>
                    <a:lnTo>
                      <a:pt x="1432" y="476"/>
                    </a:lnTo>
                    <a:lnTo>
                      <a:pt x="1429" y="482"/>
                    </a:lnTo>
                    <a:lnTo>
                      <a:pt x="1426" y="482"/>
                    </a:lnTo>
                    <a:lnTo>
                      <a:pt x="1415" y="505"/>
                    </a:lnTo>
                    <a:lnTo>
                      <a:pt x="1409" y="502"/>
                    </a:lnTo>
                    <a:close/>
                    <a:moveTo>
                      <a:pt x="511" y="467"/>
                    </a:moveTo>
                    <a:lnTo>
                      <a:pt x="514" y="461"/>
                    </a:lnTo>
                    <a:lnTo>
                      <a:pt x="540" y="485"/>
                    </a:lnTo>
                    <a:lnTo>
                      <a:pt x="534" y="490"/>
                    </a:lnTo>
                    <a:lnTo>
                      <a:pt x="511" y="467"/>
                    </a:lnTo>
                    <a:close/>
                    <a:moveTo>
                      <a:pt x="4979" y="473"/>
                    </a:moveTo>
                    <a:lnTo>
                      <a:pt x="5008" y="456"/>
                    </a:lnTo>
                    <a:lnTo>
                      <a:pt x="5011" y="461"/>
                    </a:lnTo>
                    <a:lnTo>
                      <a:pt x="4982" y="479"/>
                    </a:lnTo>
                    <a:lnTo>
                      <a:pt x="4979" y="473"/>
                    </a:lnTo>
                    <a:close/>
                    <a:moveTo>
                      <a:pt x="5553" y="447"/>
                    </a:moveTo>
                    <a:lnTo>
                      <a:pt x="5556" y="444"/>
                    </a:lnTo>
                    <a:lnTo>
                      <a:pt x="5582" y="464"/>
                    </a:lnTo>
                    <a:lnTo>
                      <a:pt x="5579" y="467"/>
                    </a:lnTo>
                    <a:lnTo>
                      <a:pt x="5553" y="447"/>
                    </a:lnTo>
                    <a:close/>
                    <a:moveTo>
                      <a:pt x="459" y="418"/>
                    </a:moveTo>
                    <a:lnTo>
                      <a:pt x="462" y="415"/>
                    </a:lnTo>
                    <a:lnTo>
                      <a:pt x="488" y="438"/>
                    </a:lnTo>
                    <a:lnTo>
                      <a:pt x="485" y="444"/>
                    </a:lnTo>
                    <a:lnTo>
                      <a:pt x="459" y="418"/>
                    </a:lnTo>
                    <a:close/>
                    <a:moveTo>
                      <a:pt x="5037" y="438"/>
                    </a:moveTo>
                    <a:lnTo>
                      <a:pt x="5068" y="421"/>
                    </a:lnTo>
                    <a:lnTo>
                      <a:pt x="5071" y="424"/>
                    </a:lnTo>
                    <a:lnTo>
                      <a:pt x="5039" y="441"/>
                    </a:lnTo>
                    <a:lnTo>
                      <a:pt x="5037" y="438"/>
                    </a:lnTo>
                    <a:close/>
                    <a:moveTo>
                      <a:pt x="5495" y="407"/>
                    </a:moveTo>
                    <a:lnTo>
                      <a:pt x="5501" y="401"/>
                    </a:lnTo>
                    <a:lnTo>
                      <a:pt x="5527" y="421"/>
                    </a:lnTo>
                    <a:lnTo>
                      <a:pt x="5524" y="427"/>
                    </a:lnTo>
                    <a:lnTo>
                      <a:pt x="5495" y="407"/>
                    </a:lnTo>
                    <a:close/>
                    <a:moveTo>
                      <a:pt x="5097" y="401"/>
                    </a:moveTo>
                    <a:lnTo>
                      <a:pt x="5126" y="384"/>
                    </a:lnTo>
                    <a:lnTo>
                      <a:pt x="5129" y="389"/>
                    </a:lnTo>
                    <a:lnTo>
                      <a:pt x="5100" y="407"/>
                    </a:lnTo>
                    <a:lnTo>
                      <a:pt x="5097" y="401"/>
                    </a:lnTo>
                    <a:close/>
                    <a:moveTo>
                      <a:pt x="407" y="372"/>
                    </a:moveTo>
                    <a:lnTo>
                      <a:pt x="410" y="369"/>
                    </a:lnTo>
                    <a:lnTo>
                      <a:pt x="436" y="392"/>
                    </a:lnTo>
                    <a:lnTo>
                      <a:pt x="433" y="395"/>
                    </a:lnTo>
                    <a:lnTo>
                      <a:pt x="407" y="372"/>
                    </a:lnTo>
                    <a:close/>
                    <a:moveTo>
                      <a:pt x="5441" y="363"/>
                    </a:moveTo>
                    <a:lnTo>
                      <a:pt x="5446" y="358"/>
                    </a:lnTo>
                    <a:lnTo>
                      <a:pt x="5472" y="381"/>
                    </a:lnTo>
                    <a:lnTo>
                      <a:pt x="5470" y="384"/>
                    </a:lnTo>
                    <a:lnTo>
                      <a:pt x="5441" y="363"/>
                    </a:lnTo>
                    <a:close/>
                    <a:moveTo>
                      <a:pt x="5155" y="366"/>
                    </a:moveTo>
                    <a:lnTo>
                      <a:pt x="5184" y="346"/>
                    </a:lnTo>
                    <a:lnTo>
                      <a:pt x="5187" y="352"/>
                    </a:lnTo>
                    <a:lnTo>
                      <a:pt x="5158" y="369"/>
                    </a:lnTo>
                    <a:lnTo>
                      <a:pt x="5155" y="366"/>
                    </a:lnTo>
                    <a:close/>
                    <a:moveTo>
                      <a:pt x="355" y="326"/>
                    </a:moveTo>
                    <a:lnTo>
                      <a:pt x="361" y="323"/>
                    </a:lnTo>
                    <a:lnTo>
                      <a:pt x="384" y="346"/>
                    </a:lnTo>
                    <a:lnTo>
                      <a:pt x="381" y="349"/>
                    </a:lnTo>
                    <a:lnTo>
                      <a:pt x="355" y="326"/>
                    </a:lnTo>
                    <a:close/>
                    <a:moveTo>
                      <a:pt x="5386" y="323"/>
                    </a:moveTo>
                    <a:lnTo>
                      <a:pt x="5389" y="317"/>
                    </a:lnTo>
                    <a:lnTo>
                      <a:pt x="5418" y="337"/>
                    </a:lnTo>
                    <a:lnTo>
                      <a:pt x="5415" y="343"/>
                    </a:lnTo>
                    <a:lnTo>
                      <a:pt x="5386" y="323"/>
                    </a:lnTo>
                    <a:close/>
                    <a:moveTo>
                      <a:pt x="5216" y="329"/>
                    </a:moveTo>
                    <a:lnTo>
                      <a:pt x="5244" y="311"/>
                    </a:lnTo>
                    <a:lnTo>
                      <a:pt x="5247" y="317"/>
                    </a:lnTo>
                    <a:lnTo>
                      <a:pt x="5218" y="334"/>
                    </a:lnTo>
                    <a:lnTo>
                      <a:pt x="5216" y="329"/>
                    </a:lnTo>
                    <a:close/>
                    <a:moveTo>
                      <a:pt x="306" y="280"/>
                    </a:moveTo>
                    <a:lnTo>
                      <a:pt x="309" y="277"/>
                    </a:lnTo>
                    <a:lnTo>
                      <a:pt x="335" y="300"/>
                    </a:lnTo>
                    <a:lnTo>
                      <a:pt x="329" y="303"/>
                    </a:lnTo>
                    <a:lnTo>
                      <a:pt x="306" y="280"/>
                    </a:lnTo>
                    <a:close/>
                    <a:moveTo>
                      <a:pt x="5331" y="280"/>
                    </a:moveTo>
                    <a:lnTo>
                      <a:pt x="5334" y="274"/>
                    </a:lnTo>
                    <a:lnTo>
                      <a:pt x="5363" y="297"/>
                    </a:lnTo>
                    <a:lnTo>
                      <a:pt x="5360" y="300"/>
                    </a:lnTo>
                    <a:lnTo>
                      <a:pt x="5331" y="280"/>
                    </a:lnTo>
                    <a:close/>
                    <a:moveTo>
                      <a:pt x="5273" y="294"/>
                    </a:moveTo>
                    <a:lnTo>
                      <a:pt x="5302" y="274"/>
                    </a:lnTo>
                    <a:lnTo>
                      <a:pt x="5305" y="280"/>
                    </a:lnTo>
                    <a:lnTo>
                      <a:pt x="5276" y="297"/>
                    </a:lnTo>
                    <a:lnTo>
                      <a:pt x="5273" y="294"/>
                    </a:lnTo>
                    <a:close/>
                    <a:moveTo>
                      <a:pt x="254" y="233"/>
                    </a:moveTo>
                    <a:lnTo>
                      <a:pt x="257" y="228"/>
                    </a:lnTo>
                    <a:lnTo>
                      <a:pt x="283" y="251"/>
                    </a:lnTo>
                    <a:lnTo>
                      <a:pt x="280" y="256"/>
                    </a:lnTo>
                    <a:lnTo>
                      <a:pt x="254" y="233"/>
                    </a:lnTo>
                    <a:close/>
                    <a:moveTo>
                      <a:pt x="202" y="187"/>
                    </a:moveTo>
                    <a:lnTo>
                      <a:pt x="205" y="181"/>
                    </a:lnTo>
                    <a:lnTo>
                      <a:pt x="231" y="205"/>
                    </a:lnTo>
                    <a:lnTo>
                      <a:pt x="228" y="210"/>
                    </a:lnTo>
                    <a:lnTo>
                      <a:pt x="202" y="187"/>
                    </a:lnTo>
                    <a:close/>
                    <a:moveTo>
                      <a:pt x="150" y="141"/>
                    </a:moveTo>
                    <a:lnTo>
                      <a:pt x="156" y="135"/>
                    </a:lnTo>
                    <a:lnTo>
                      <a:pt x="179" y="158"/>
                    </a:lnTo>
                    <a:lnTo>
                      <a:pt x="176" y="164"/>
                    </a:lnTo>
                    <a:lnTo>
                      <a:pt x="150" y="141"/>
                    </a:lnTo>
                    <a:close/>
                    <a:moveTo>
                      <a:pt x="98" y="92"/>
                    </a:moveTo>
                    <a:lnTo>
                      <a:pt x="104" y="89"/>
                    </a:lnTo>
                    <a:lnTo>
                      <a:pt x="130" y="112"/>
                    </a:lnTo>
                    <a:lnTo>
                      <a:pt x="124" y="118"/>
                    </a:lnTo>
                    <a:lnTo>
                      <a:pt x="98" y="92"/>
                    </a:lnTo>
                    <a:close/>
                    <a:moveTo>
                      <a:pt x="49" y="46"/>
                    </a:moveTo>
                    <a:lnTo>
                      <a:pt x="52" y="43"/>
                    </a:lnTo>
                    <a:lnTo>
                      <a:pt x="78" y="66"/>
                    </a:lnTo>
                    <a:lnTo>
                      <a:pt x="75" y="69"/>
                    </a:lnTo>
                    <a:lnTo>
                      <a:pt x="49" y="46"/>
                    </a:lnTo>
                    <a:close/>
                    <a:moveTo>
                      <a:pt x="0" y="2"/>
                    </a:moveTo>
                    <a:lnTo>
                      <a:pt x="3" y="0"/>
                    </a:lnTo>
                    <a:lnTo>
                      <a:pt x="26" y="20"/>
                    </a:lnTo>
                    <a:lnTo>
                      <a:pt x="23" y="23"/>
                    </a:ln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067" name="Freeform 19"/>
            <p:cNvSpPr>
              <a:spLocks noEditPoints="1"/>
            </p:cNvSpPr>
            <p:nvPr/>
          </p:nvSpPr>
          <p:spPr bwMode="auto">
            <a:xfrm>
              <a:off x="22" y="2131"/>
              <a:ext cx="15803" cy="1427"/>
            </a:xfrm>
            <a:custGeom>
              <a:avLst/>
              <a:gdLst/>
              <a:ahLst/>
              <a:cxnLst>
                <a:cxn ang="0">
                  <a:pos x="9204" y="716"/>
                </a:cxn>
                <a:cxn ang="0">
                  <a:pos x="9123" y="653"/>
                </a:cxn>
                <a:cxn ang="0">
                  <a:pos x="8996" y="532"/>
                </a:cxn>
                <a:cxn ang="0">
                  <a:pos x="7331" y="468"/>
                </a:cxn>
                <a:cxn ang="0">
                  <a:pos x="7455" y="477"/>
                </a:cxn>
                <a:cxn ang="0">
                  <a:pos x="6344" y="457"/>
                </a:cxn>
                <a:cxn ang="0">
                  <a:pos x="6445" y="434"/>
                </a:cxn>
                <a:cxn ang="0">
                  <a:pos x="7516" y="448"/>
                </a:cxn>
                <a:cxn ang="0">
                  <a:pos x="7201" y="416"/>
                </a:cxn>
                <a:cxn ang="0">
                  <a:pos x="7605" y="393"/>
                </a:cxn>
                <a:cxn ang="0">
                  <a:pos x="6615" y="408"/>
                </a:cxn>
                <a:cxn ang="0">
                  <a:pos x="6018" y="382"/>
                </a:cxn>
                <a:cxn ang="0">
                  <a:pos x="6783" y="358"/>
                </a:cxn>
                <a:cxn ang="0">
                  <a:pos x="5986" y="367"/>
                </a:cxn>
                <a:cxn ang="0">
                  <a:pos x="6815" y="350"/>
                </a:cxn>
                <a:cxn ang="0">
                  <a:pos x="5897" y="315"/>
                </a:cxn>
                <a:cxn ang="0">
                  <a:pos x="6953" y="330"/>
                </a:cxn>
                <a:cxn ang="0">
                  <a:pos x="8745" y="295"/>
                </a:cxn>
                <a:cxn ang="0">
                  <a:pos x="5770" y="263"/>
                </a:cxn>
                <a:cxn ang="0">
                  <a:pos x="58" y="278"/>
                </a:cxn>
                <a:cxn ang="0">
                  <a:pos x="194" y="260"/>
                </a:cxn>
                <a:cxn ang="0">
                  <a:pos x="367" y="255"/>
                </a:cxn>
                <a:cxn ang="0">
                  <a:pos x="402" y="263"/>
                </a:cxn>
                <a:cxn ang="0">
                  <a:pos x="540" y="249"/>
                </a:cxn>
                <a:cxn ang="0">
                  <a:pos x="713" y="243"/>
                </a:cxn>
                <a:cxn ang="0">
                  <a:pos x="817" y="252"/>
                </a:cxn>
                <a:cxn ang="0">
                  <a:pos x="956" y="234"/>
                </a:cxn>
                <a:cxn ang="0">
                  <a:pos x="1198" y="226"/>
                </a:cxn>
                <a:cxn ang="0">
                  <a:pos x="1233" y="237"/>
                </a:cxn>
                <a:cxn ang="0">
                  <a:pos x="5637" y="217"/>
                </a:cxn>
                <a:cxn ang="0">
                  <a:pos x="1544" y="214"/>
                </a:cxn>
                <a:cxn ang="0">
                  <a:pos x="8670" y="223"/>
                </a:cxn>
                <a:cxn ang="0">
                  <a:pos x="1718" y="208"/>
                </a:cxn>
                <a:cxn ang="0">
                  <a:pos x="1960" y="200"/>
                </a:cxn>
                <a:cxn ang="0">
                  <a:pos x="2064" y="208"/>
                </a:cxn>
                <a:cxn ang="0">
                  <a:pos x="5573" y="191"/>
                </a:cxn>
                <a:cxn ang="0">
                  <a:pos x="2306" y="188"/>
                </a:cxn>
                <a:cxn ang="0">
                  <a:pos x="2410" y="194"/>
                </a:cxn>
                <a:cxn ang="0">
                  <a:pos x="2549" y="179"/>
                </a:cxn>
                <a:cxn ang="0">
                  <a:pos x="2791" y="171"/>
                </a:cxn>
                <a:cxn ang="0">
                  <a:pos x="2895" y="179"/>
                </a:cxn>
                <a:cxn ang="0">
                  <a:pos x="8073" y="165"/>
                </a:cxn>
                <a:cxn ang="0">
                  <a:pos x="3068" y="162"/>
                </a:cxn>
                <a:cxn ang="0">
                  <a:pos x="3172" y="168"/>
                </a:cxn>
                <a:cxn ang="0">
                  <a:pos x="3311" y="153"/>
                </a:cxn>
                <a:cxn ang="0">
                  <a:pos x="3553" y="145"/>
                </a:cxn>
                <a:cxn ang="0">
                  <a:pos x="3657" y="153"/>
                </a:cxn>
                <a:cxn ang="0">
                  <a:pos x="3726" y="139"/>
                </a:cxn>
                <a:cxn ang="0">
                  <a:pos x="3900" y="133"/>
                </a:cxn>
                <a:cxn ang="0">
                  <a:pos x="4003" y="139"/>
                </a:cxn>
                <a:cxn ang="0">
                  <a:pos x="4142" y="125"/>
                </a:cxn>
                <a:cxn ang="0">
                  <a:pos x="4384" y="116"/>
                </a:cxn>
                <a:cxn ang="0">
                  <a:pos x="4419" y="125"/>
                </a:cxn>
                <a:cxn ang="0">
                  <a:pos x="4485" y="113"/>
                </a:cxn>
                <a:cxn ang="0">
                  <a:pos x="4728" y="104"/>
                </a:cxn>
                <a:cxn ang="0">
                  <a:pos x="4765" y="113"/>
                </a:cxn>
                <a:cxn ang="0">
                  <a:pos x="4901" y="99"/>
                </a:cxn>
                <a:cxn ang="0">
                  <a:pos x="5143" y="90"/>
                </a:cxn>
                <a:cxn ang="0">
                  <a:pos x="5247" y="96"/>
                </a:cxn>
                <a:cxn ang="0">
                  <a:pos x="8295" y="70"/>
                </a:cxn>
                <a:cxn ang="0">
                  <a:pos x="8324" y="44"/>
                </a:cxn>
              </a:cxnLst>
              <a:rect l="0" t="0" r="r" b="b"/>
              <a:pathLst>
                <a:path w="9331" h="843">
                  <a:moveTo>
                    <a:pt x="9299" y="820"/>
                  </a:moveTo>
                  <a:lnTo>
                    <a:pt x="9305" y="812"/>
                  </a:lnTo>
                  <a:lnTo>
                    <a:pt x="9331" y="835"/>
                  </a:lnTo>
                  <a:lnTo>
                    <a:pt x="9323" y="843"/>
                  </a:lnTo>
                  <a:lnTo>
                    <a:pt x="9299" y="820"/>
                  </a:lnTo>
                  <a:close/>
                  <a:moveTo>
                    <a:pt x="9248" y="771"/>
                  </a:moveTo>
                  <a:lnTo>
                    <a:pt x="9256" y="763"/>
                  </a:lnTo>
                  <a:lnTo>
                    <a:pt x="9282" y="786"/>
                  </a:lnTo>
                  <a:lnTo>
                    <a:pt x="9273" y="794"/>
                  </a:lnTo>
                  <a:lnTo>
                    <a:pt x="9248" y="771"/>
                  </a:lnTo>
                  <a:close/>
                  <a:moveTo>
                    <a:pt x="9198" y="722"/>
                  </a:moveTo>
                  <a:lnTo>
                    <a:pt x="9204" y="716"/>
                  </a:lnTo>
                  <a:lnTo>
                    <a:pt x="9230" y="740"/>
                  </a:lnTo>
                  <a:lnTo>
                    <a:pt x="9222" y="748"/>
                  </a:lnTo>
                  <a:lnTo>
                    <a:pt x="9198" y="722"/>
                  </a:lnTo>
                  <a:close/>
                  <a:moveTo>
                    <a:pt x="9146" y="676"/>
                  </a:moveTo>
                  <a:lnTo>
                    <a:pt x="9155" y="667"/>
                  </a:lnTo>
                  <a:lnTo>
                    <a:pt x="9181" y="690"/>
                  </a:lnTo>
                  <a:lnTo>
                    <a:pt x="9172" y="699"/>
                  </a:lnTo>
                  <a:lnTo>
                    <a:pt x="9146" y="676"/>
                  </a:lnTo>
                  <a:close/>
                  <a:moveTo>
                    <a:pt x="9097" y="627"/>
                  </a:moveTo>
                  <a:lnTo>
                    <a:pt x="9106" y="621"/>
                  </a:lnTo>
                  <a:lnTo>
                    <a:pt x="9129" y="644"/>
                  </a:lnTo>
                  <a:lnTo>
                    <a:pt x="9123" y="653"/>
                  </a:lnTo>
                  <a:lnTo>
                    <a:pt x="9097" y="627"/>
                  </a:lnTo>
                  <a:close/>
                  <a:moveTo>
                    <a:pt x="9045" y="581"/>
                  </a:moveTo>
                  <a:lnTo>
                    <a:pt x="9054" y="572"/>
                  </a:lnTo>
                  <a:lnTo>
                    <a:pt x="9080" y="595"/>
                  </a:lnTo>
                  <a:lnTo>
                    <a:pt x="9071" y="604"/>
                  </a:lnTo>
                  <a:lnTo>
                    <a:pt x="9045" y="581"/>
                  </a:lnTo>
                  <a:close/>
                  <a:moveTo>
                    <a:pt x="8996" y="532"/>
                  </a:moveTo>
                  <a:lnTo>
                    <a:pt x="9005" y="526"/>
                  </a:lnTo>
                  <a:lnTo>
                    <a:pt x="9031" y="549"/>
                  </a:lnTo>
                  <a:lnTo>
                    <a:pt x="9022" y="558"/>
                  </a:lnTo>
                  <a:lnTo>
                    <a:pt x="8996" y="532"/>
                  </a:lnTo>
                  <a:close/>
                  <a:moveTo>
                    <a:pt x="8947" y="485"/>
                  </a:moveTo>
                  <a:lnTo>
                    <a:pt x="8953" y="477"/>
                  </a:lnTo>
                  <a:lnTo>
                    <a:pt x="8979" y="500"/>
                  </a:lnTo>
                  <a:lnTo>
                    <a:pt x="8970" y="509"/>
                  </a:lnTo>
                  <a:lnTo>
                    <a:pt x="8947" y="485"/>
                  </a:lnTo>
                  <a:close/>
                  <a:moveTo>
                    <a:pt x="7386" y="497"/>
                  </a:moveTo>
                  <a:lnTo>
                    <a:pt x="7418" y="483"/>
                  </a:lnTo>
                  <a:lnTo>
                    <a:pt x="7423" y="494"/>
                  </a:lnTo>
                  <a:lnTo>
                    <a:pt x="7392" y="509"/>
                  </a:lnTo>
                  <a:lnTo>
                    <a:pt x="7386" y="497"/>
                  </a:lnTo>
                  <a:close/>
                  <a:moveTo>
                    <a:pt x="7325" y="480"/>
                  </a:moveTo>
                  <a:lnTo>
                    <a:pt x="7331" y="468"/>
                  </a:lnTo>
                  <a:lnTo>
                    <a:pt x="7360" y="483"/>
                  </a:lnTo>
                  <a:lnTo>
                    <a:pt x="7357" y="494"/>
                  </a:lnTo>
                  <a:lnTo>
                    <a:pt x="7325" y="480"/>
                  </a:lnTo>
                  <a:close/>
                  <a:moveTo>
                    <a:pt x="6275" y="474"/>
                  </a:moveTo>
                  <a:lnTo>
                    <a:pt x="6309" y="465"/>
                  </a:lnTo>
                  <a:lnTo>
                    <a:pt x="6312" y="477"/>
                  </a:lnTo>
                  <a:lnTo>
                    <a:pt x="6278" y="485"/>
                  </a:lnTo>
                  <a:lnTo>
                    <a:pt x="6275" y="474"/>
                  </a:lnTo>
                  <a:close/>
                  <a:moveTo>
                    <a:pt x="7449" y="468"/>
                  </a:moveTo>
                  <a:lnTo>
                    <a:pt x="7481" y="454"/>
                  </a:lnTo>
                  <a:lnTo>
                    <a:pt x="7487" y="462"/>
                  </a:lnTo>
                  <a:lnTo>
                    <a:pt x="7455" y="477"/>
                  </a:lnTo>
                  <a:lnTo>
                    <a:pt x="7449" y="468"/>
                  </a:lnTo>
                  <a:close/>
                  <a:moveTo>
                    <a:pt x="6211" y="462"/>
                  </a:moveTo>
                  <a:lnTo>
                    <a:pt x="6214" y="451"/>
                  </a:lnTo>
                  <a:lnTo>
                    <a:pt x="6246" y="465"/>
                  </a:lnTo>
                  <a:lnTo>
                    <a:pt x="6243" y="477"/>
                  </a:lnTo>
                  <a:lnTo>
                    <a:pt x="6211" y="462"/>
                  </a:lnTo>
                  <a:close/>
                  <a:moveTo>
                    <a:pt x="6344" y="457"/>
                  </a:moveTo>
                  <a:lnTo>
                    <a:pt x="6376" y="451"/>
                  </a:lnTo>
                  <a:lnTo>
                    <a:pt x="6379" y="462"/>
                  </a:lnTo>
                  <a:lnTo>
                    <a:pt x="6344" y="468"/>
                  </a:lnTo>
                  <a:lnTo>
                    <a:pt x="6344" y="457"/>
                  </a:lnTo>
                  <a:close/>
                  <a:moveTo>
                    <a:pt x="7265" y="448"/>
                  </a:moveTo>
                  <a:lnTo>
                    <a:pt x="7268" y="436"/>
                  </a:lnTo>
                  <a:lnTo>
                    <a:pt x="7299" y="454"/>
                  </a:lnTo>
                  <a:lnTo>
                    <a:pt x="7294" y="462"/>
                  </a:lnTo>
                  <a:lnTo>
                    <a:pt x="7265" y="448"/>
                  </a:lnTo>
                  <a:close/>
                  <a:moveTo>
                    <a:pt x="8895" y="436"/>
                  </a:moveTo>
                  <a:lnTo>
                    <a:pt x="8904" y="431"/>
                  </a:lnTo>
                  <a:lnTo>
                    <a:pt x="8930" y="454"/>
                  </a:lnTo>
                  <a:lnTo>
                    <a:pt x="8921" y="462"/>
                  </a:lnTo>
                  <a:lnTo>
                    <a:pt x="8895" y="436"/>
                  </a:lnTo>
                  <a:close/>
                  <a:moveTo>
                    <a:pt x="6410" y="442"/>
                  </a:moveTo>
                  <a:lnTo>
                    <a:pt x="6445" y="434"/>
                  </a:lnTo>
                  <a:lnTo>
                    <a:pt x="6448" y="445"/>
                  </a:lnTo>
                  <a:lnTo>
                    <a:pt x="6413" y="454"/>
                  </a:lnTo>
                  <a:lnTo>
                    <a:pt x="6410" y="442"/>
                  </a:lnTo>
                  <a:close/>
                  <a:moveTo>
                    <a:pt x="6145" y="436"/>
                  </a:moveTo>
                  <a:lnTo>
                    <a:pt x="6151" y="425"/>
                  </a:lnTo>
                  <a:lnTo>
                    <a:pt x="6182" y="439"/>
                  </a:lnTo>
                  <a:lnTo>
                    <a:pt x="6180" y="448"/>
                  </a:lnTo>
                  <a:lnTo>
                    <a:pt x="6145" y="436"/>
                  </a:lnTo>
                  <a:close/>
                  <a:moveTo>
                    <a:pt x="7513" y="436"/>
                  </a:moveTo>
                  <a:lnTo>
                    <a:pt x="7542" y="422"/>
                  </a:lnTo>
                  <a:lnTo>
                    <a:pt x="7548" y="434"/>
                  </a:lnTo>
                  <a:lnTo>
                    <a:pt x="7516" y="448"/>
                  </a:lnTo>
                  <a:lnTo>
                    <a:pt x="7513" y="436"/>
                  </a:lnTo>
                  <a:close/>
                  <a:moveTo>
                    <a:pt x="6477" y="428"/>
                  </a:moveTo>
                  <a:lnTo>
                    <a:pt x="6511" y="419"/>
                  </a:lnTo>
                  <a:lnTo>
                    <a:pt x="6514" y="431"/>
                  </a:lnTo>
                  <a:lnTo>
                    <a:pt x="6480" y="439"/>
                  </a:lnTo>
                  <a:lnTo>
                    <a:pt x="6477" y="428"/>
                  </a:lnTo>
                  <a:close/>
                  <a:moveTo>
                    <a:pt x="7201" y="416"/>
                  </a:moveTo>
                  <a:lnTo>
                    <a:pt x="7207" y="408"/>
                  </a:lnTo>
                  <a:lnTo>
                    <a:pt x="7239" y="422"/>
                  </a:lnTo>
                  <a:lnTo>
                    <a:pt x="7233" y="431"/>
                  </a:lnTo>
                  <a:lnTo>
                    <a:pt x="7201" y="416"/>
                  </a:lnTo>
                  <a:close/>
                  <a:moveTo>
                    <a:pt x="6546" y="410"/>
                  </a:moveTo>
                  <a:lnTo>
                    <a:pt x="6578" y="405"/>
                  </a:lnTo>
                  <a:lnTo>
                    <a:pt x="6581" y="416"/>
                  </a:lnTo>
                  <a:lnTo>
                    <a:pt x="6549" y="422"/>
                  </a:lnTo>
                  <a:lnTo>
                    <a:pt x="6546" y="410"/>
                  </a:lnTo>
                  <a:close/>
                  <a:moveTo>
                    <a:pt x="6081" y="408"/>
                  </a:moveTo>
                  <a:lnTo>
                    <a:pt x="6087" y="399"/>
                  </a:lnTo>
                  <a:lnTo>
                    <a:pt x="6119" y="410"/>
                  </a:lnTo>
                  <a:lnTo>
                    <a:pt x="6113" y="422"/>
                  </a:lnTo>
                  <a:lnTo>
                    <a:pt x="6081" y="408"/>
                  </a:lnTo>
                  <a:close/>
                  <a:moveTo>
                    <a:pt x="7574" y="408"/>
                  </a:moveTo>
                  <a:lnTo>
                    <a:pt x="7605" y="393"/>
                  </a:lnTo>
                  <a:lnTo>
                    <a:pt x="7611" y="402"/>
                  </a:lnTo>
                  <a:lnTo>
                    <a:pt x="7579" y="416"/>
                  </a:lnTo>
                  <a:lnTo>
                    <a:pt x="7574" y="408"/>
                  </a:lnTo>
                  <a:close/>
                  <a:moveTo>
                    <a:pt x="8846" y="390"/>
                  </a:moveTo>
                  <a:lnTo>
                    <a:pt x="8855" y="382"/>
                  </a:lnTo>
                  <a:lnTo>
                    <a:pt x="8878" y="405"/>
                  </a:lnTo>
                  <a:lnTo>
                    <a:pt x="8872" y="413"/>
                  </a:lnTo>
                  <a:lnTo>
                    <a:pt x="8846" y="390"/>
                  </a:lnTo>
                  <a:close/>
                  <a:moveTo>
                    <a:pt x="6612" y="396"/>
                  </a:moveTo>
                  <a:lnTo>
                    <a:pt x="6647" y="387"/>
                  </a:lnTo>
                  <a:lnTo>
                    <a:pt x="6650" y="399"/>
                  </a:lnTo>
                  <a:lnTo>
                    <a:pt x="6615" y="408"/>
                  </a:lnTo>
                  <a:lnTo>
                    <a:pt x="6612" y="396"/>
                  </a:lnTo>
                  <a:close/>
                  <a:moveTo>
                    <a:pt x="7141" y="384"/>
                  </a:moveTo>
                  <a:lnTo>
                    <a:pt x="7144" y="376"/>
                  </a:lnTo>
                  <a:lnTo>
                    <a:pt x="7175" y="390"/>
                  </a:lnTo>
                  <a:lnTo>
                    <a:pt x="7170" y="402"/>
                  </a:lnTo>
                  <a:lnTo>
                    <a:pt x="7141" y="384"/>
                  </a:lnTo>
                  <a:close/>
                  <a:moveTo>
                    <a:pt x="6018" y="382"/>
                  </a:moveTo>
                  <a:lnTo>
                    <a:pt x="6024" y="370"/>
                  </a:lnTo>
                  <a:lnTo>
                    <a:pt x="6055" y="384"/>
                  </a:lnTo>
                  <a:lnTo>
                    <a:pt x="6050" y="393"/>
                  </a:lnTo>
                  <a:lnTo>
                    <a:pt x="6018" y="382"/>
                  </a:lnTo>
                  <a:close/>
                  <a:moveTo>
                    <a:pt x="6682" y="382"/>
                  </a:moveTo>
                  <a:lnTo>
                    <a:pt x="6714" y="373"/>
                  </a:lnTo>
                  <a:lnTo>
                    <a:pt x="6716" y="384"/>
                  </a:lnTo>
                  <a:lnTo>
                    <a:pt x="6682" y="393"/>
                  </a:lnTo>
                  <a:lnTo>
                    <a:pt x="6682" y="382"/>
                  </a:lnTo>
                  <a:close/>
                  <a:moveTo>
                    <a:pt x="7637" y="376"/>
                  </a:moveTo>
                  <a:lnTo>
                    <a:pt x="7669" y="361"/>
                  </a:lnTo>
                  <a:lnTo>
                    <a:pt x="7672" y="373"/>
                  </a:lnTo>
                  <a:lnTo>
                    <a:pt x="7643" y="387"/>
                  </a:lnTo>
                  <a:lnTo>
                    <a:pt x="7637" y="376"/>
                  </a:lnTo>
                  <a:close/>
                  <a:moveTo>
                    <a:pt x="6748" y="364"/>
                  </a:moveTo>
                  <a:lnTo>
                    <a:pt x="6783" y="358"/>
                  </a:lnTo>
                  <a:lnTo>
                    <a:pt x="6786" y="370"/>
                  </a:lnTo>
                  <a:lnTo>
                    <a:pt x="6751" y="376"/>
                  </a:lnTo>
                  <a:lnTo>
                    <a:pt x="6748" y="364"/>
                  </a:lnTo>
                  <a:close/>
                  <a:moveTo>
                    <a:pt x="7077" y="356"/>
                  </a:moveTo>
                  <a:lnTo>
                    <a:pt x="7083" y="344"/>
                  </a:lnTo>
                  <a:lnTo>
                    <a:pt x="7115" y="358"/>
                  </a:lnTo>
                  <a:lnTo>
                    <a:pt x="7109" y="370"/>
                  </a:lnTo>
                  <a:lnTo>
                    <a:pt x="7077" y="356"/>
                  </a:lnTo>
                  <a:close/>
                  <a:moveTo>
                    <a:pt x="5954" y="353"/>
                  </a:moveTo>
                  <a:lnTo>
                    <a:pt x="5960" y="344"/>
                  </a:lnTo>
                  <a:lnTo>
                    <a:pt x="5992" y="356"/>
                  </a:lnTo>
                  <a:lnTo>
                    <a:pt x="5986" y="367"/>
                  </a:lnTo>
                  <a:lnTo>
                    <a:pt x="5954" y="353"/>
                  </a:lnTo>
                  <a:close/>
                  <a:moveTo>
                    <a:pt x="8794" y="341"/>
                  </a:moveTo>
                  <a:lnTo>
                    <a:pt x="8803" y="332"/>
                  </a:lnTo>
                  <a:lnTo>
                    <a:pt x="8829" y="358"/>
                  </a:lnTo>
                  <a:lnTo>
                    <a:pt x="8820" y="367"/>
                  </a:lnTo>
                  <a:lnTo>
                    <a:pt x="8794" y="341"/>
                  </a:lnTo>
                  <a:close/>
                  <a:moveTo>
                    <a:pt x="6815" y="350"/>
                  </a:moveTo>
                  <a:lnTo>
                    <a:pt x="6849" y="341"/>
                  </a:lnTo>
                  <a:lnTo>
                    <a:pt x="6852" y="353"/>
                  </a:lnTo>
                  <a:lnTo>
                    <a:pt x="6817" y="361"/>
                  </a:lnTo>
                  <a:lnTo>
                    <a:pt x="6815" y="350"/>
                  </a:lnTo>
                  <a:close/>
                  <a:moveTo>
                    <a:pt x="7698" y="347"/>
                  </a:moveTo>
                  <a:lnTo>
                    <a:pt x="7729" y="332"/>
                  </a:lnTo>
                  <a:lnTo>
                    <a:pt x="7735" y="341"/>
                  </a:lnTo>
                  <a:lnTo>
                    <a:pt x="7703" y="358"/>
                  </a:lnTo>
                  <a:lnTo>
                    <a:pt x="7698" y="347"/>
                  </a:lnTo>
                  <a:close/>
                  <a:moveTo>
                    <a:pt x="6884" y="335"/>
                  </a:moveTo>
                  <a:lnTo>
                    <a:pt x="6916" y="327"/>
                  </a:lnTo>
                  <a:lnTo>
                    <a:pt x="6918" y="338"/>
                  </a:lnTo>
                  <a:lnTo>
                    <a:pt x="6887" y="347"/>
                  </a:lnTo>
                  <a:lnTo>
                    <a:pt x="6884" y="335"/>
                  </a:lnTo>
                  <a:close/>
                  <a:moveTo>
                    <a:pt x="5891" y="327"/>
                  </a:moveTo>
                  <a:lnTo>
                    <a:pt x="5897" y="315"/>
                  </a:lnTo>
                  <a:lnTo>
                    <a:pt x="5928" y="330"/>
                  </a:lnTo>
                  <a:lnTo>
                    <a:pt x="5923" y="341"/>
                  </a:lnTo>
                  <a:lnTo>
                    <a:pt x="5891" y="327"/>
                  </a:lnTo>
                  <a:close/>
                  <a:moveTo>
                    <a:pt x="7017" y="324"/>
                  </a:moveTo>
                  <a:lnTo>
                    <a:pt x="7022" y="312"/>
                  </a:lnTo>
                  <a:lnTo>
                    <a:pt x="7051" y="330"/>
                  </a:lnTo>
                  <a:lnTo>
                    <a:pt x="7045" y="338"/>
                  </a:lnTo>
                  <a:lnTo>
                    <a:pt x="7017" y="324"/>
                  </a:lnTo>
                  <a:close/>
                  <a:moveTo>
                    <a:pt x="6950" y="318"/>
                  </a:moveTo>
                  <a:lnTo>
                    <a:pt x="6985" y="312"/>
                  </a:lnTo>
                  <a:lnTo>
                    <a:pt x="6988" y="324"/>
                  </a:lnTo>
                  <a:lnTo>
                    <a:pt x="6953" y="330"/>
                  </a:lnTo>
                  <a:lnTo>
                    <a:pt x="6950" y="318"/>
                  </a:lnTo>
                  <a:close/>
                  <a:moveTo>
                    <a:pt x="7761" y="318"/>
                  </a:moveTo>
                  <a:lnTo>
                    <a:pt x="7793" y="301"/>
                  </a:lnTo>
                  <a:lnTo>
                    <a:pt x="7799" y="312"/>
                  </a:lnTo>
                  <a:lnTo>
                    <a:pt x="7767" y="327"/>
                  </a:lnTo>
                  <a:lnTo>
                    <a:pt x="7761" y="318"/>
                  </a:lnTo>
                  <a:close/>
                  <a:moveTo>
                    <a:pt x="8745" y="295"/>
                  </a:moveTo>
                  <a:lnTo>
                    <a:pt x="8754" y="286"/>
                  </a:lnTo>
                  <a:lnTo>
                    <a:pt x="8777" y="309"/>
                  </a:lnTo>
                  <a:lnTo>
                    <a:pt x="8771" y="318"/>
                  </a:lnTo>
                  <a:lnTo>
                    <a:pt x="8745" y="295"/>
                  </a:lnTo>
                  <a:close/>
                  <a:moveTo>
                    <a:pt x="5827" y="301"/>
                  </a:moveTo>
                  <a:lnTo>
                    <a:pt x="5833" y="289"/>
                  </a:lnTo>
                  <a:lnTo>
                    <a:pt x="5865" y="304"/>
                  </a:lnTo>
                  <a:lnTo>
                    <a:pt x="5859" y="312"/>
                  </a:lnTo>
                  <a:lnTo>
                    <a:pt x="5827" y="301"/>
                  </a:lnTo>
                  <a:close/>
                  <a:moveTo>
                    <a:pt x="7825" y="286"/>
                  </a:moveTo>
                  <a:lnTo>
                    <a:pt x="7854" y="272"/>
                  </a:lnTo>
                  <a:lnTo>
                    <a:pt x="7859" y="281"/>
                  </a:lnTo>
                  <a:lnTo>
                    <a:pt x="7828" y="298"/>
                  </a:lnTo>
                  <a:lnTo>
                    <a:pt x="7825" y="286"/>
                  </a:lnTo>
                  <a:close/>
                  <a:moveTo>
                    <a:pt x="5764" y="272"/>
                  </a:moveTo>
                  <a:lnTo>
                    <a:pt x="5770" y="263"/>
                  </a:lnTo>
                  <a:lnTo>
                    <a:pt x="5801" y="275"/>
                  </a:lnTo>
                  <a:lnTo>
                    <a:pt x="5796" y="286"/>
                  </a:lnTo>
                  <a:lnTo>
                    <a:pt x="5764" y="272"/>
                  </a:lnTo>
                  <a:close/>
                  <a:moveTo>
                    <a:pt x="0" y="266"/>
                  </a:moveTo>
                  <a:lnTo>
                    <a:pt x="21" y="266"/>
                  </a:lnTo>
                  <a:lnTo>
                    <a:pt x="23" y="278"/>
                  </a:lnTo>
                  <a:lnTo>
                    <a:pt x="0" y="278"/>
                  </a:lnTo>
                  <a:lnTo>
                    <a:pt x="0" y="266"/>
                  </a:lnTo>
                  <a:close/>
                  <a:moveTo>
                    <a:pt x="55" y="266"/>
                  </a:moveTo>
                  <a:lnTo>
                    <a:pt x="90" y="263"/>
                  </a:lnTo>
                  <a:lnTo>
                    <a:pt x="93" y="275"/>
                  </a:lnTo>
                  <a:lnTo>
                    <a:pt x="58" y="278"/>
                  </a:lnTo>
                  <a:lnTo>
                    <a:pt x="55" y="266"/>
                  </a:lnTo>
                  <a:close/>
                  <a:moveTo>
                    <a:pt x="125" y="263"/>
                  </a:moveTo>
                  <a:lnTo>
                    <a:pt x="159" y="260"/>
                  </a:lnTo>
                  <a:lnTo>
                    <a:pt x="162" y="272"/>
                  </a:lnTo>
                  <a:lnTo>
                    <a:pt x="127" y="275"/>
                  </a:lnTo>
                  <a:lnTo>
                    <a:pt x="125" y="263"/>
                  </a:lnTo>
                  <a:close/>
                  <a:moveTo>
                    <a:pt x="194" y="260"/>
                  </a:moveTo>
                  <a:lnTo>
                    <a:pt x="228" y="260"/>
                  </a:lnTo>
                  <a:lnTo>
                    <a:pt x="231" y="272"/>
                  </a:lnTo>
                  <a:lnTo>
                    <a:pt x="197" y="272"/>
                  </a:lnTo>
                  <a:lnTo>
                    <a:pt x="194" y="260"/>
                  </a:lnTo>
                  <a:close/>
                  <a:moveTo>
                    <a:pt x="8696" y="246"/>
                  </a:moveTo>
                  <a:lnTo>
                    <a:pt x="8702" y="237"/>
                  </a:lnTo>
                  <a:lnTo>
                    <a:pt x="8728" y="263"/>
                  </a:lnTo>
                  <a:lnTo>
                    <a:pt x="8719" y="272"/>
                  </a:lnTo>
                  <a:lnTo>
                    <a:pt x="8696" y="246"/>
                  </a:lnTo>
                  <a:close/>
                  <a:moveTo>
                    <a:pt x="263" y="257"/>
                  </a:moveTo>
                  <a:lnTo>
                    <a:pt x="298" y="257"/>
                  </a:lnTo>
                  <a:lnTo>
                    <a:pt x="301" y="269"/>
                  </a:lnTo>
                  <a:lnTo>
                    <a:pt x="266" y="269"/>
                  </a:lnTo>
                  <a:lnTo>
                    <a:pt x="263" y="257"/>
                  </a:lnTo>
                  <a:close/>
                  <a:moveTo>
                    <a:pt x="332" y="255"/>
                  </a:moveTo>
                  <a:lnTo>
                    <a:pt x="367" y="255"/>
                  </a:lnTo>
                  <a:lnTo>
                    <a:pt x="367" y="266"/>
                  </a:lnTo>
                  <a:lnTo>
                    <a:pt x="332" y="266"/>
                  </a:lnTo>
                  <a:lnTo>
                    <a:pt x="332" y="255"/>
                  </a:lnTo>
                  <a:close/>
                  <a:moveTo>
                    <a:pt x="7885" y="257"/>
                  </a:moveTo>
                  <a:lnTo>
                    <a:pt x="7917" y="240"/>
                  </a:lnTo>
                  <a:lnTo>
                    <a:pt x="7923" y="252"/>
                  </a:lnTo>
                  <a:lnTo>
                    <a:pt x="7891" y="266"/>
                  </a:lnTo>
                  <a:lnTo>
                    <a:pt x="7885" y="257"/>
                  </a:lnTo>
                  <a:close/>
                  <a:moveTo>
                    <a:pt x="402" y="252"/>
                  </a:moveTo>
                  <a:lnTo>
                    <a:pt x="436" y="252"/>
                  </a:lnTo>
                  <a:lnTo>
                    <a:pt x="436" y="263"/>
                  </a:lnTo>
                  <a:lnTo>
                    <a:pt x="402" y="263"/>
                  </a:lnTo>
                  <a:lnTo>
                    <a:pt x="402" y="252"/>
                  </a:lnTo>
                  <a:close/>
                  <a:moveTo>
                    <a:pt x="471" y="252"/>
                  </a:moveTo>
                  <a:lnTo>
                    <a:pt x="505" y="249"/>
                  </a:lnTo>
                  <a:lnTo>
                    <a:pt x="505" y="260"/>
                  </a:lnTo>
                  <a:lnTo>
                    <a:pt x="471" y="263"/>
                  </a:lnTo>
                  <a:lnTo>
                    <a:pt x="471" y="252"/>
                  </a:lnTo>
                  <a:close/>
                  <a:moveTo>
                    <a:pt x="540" y="249"/>
                  </a:moveTo>
                  <a:lnTo>
                    <a:pt x="575" y="246"/>
                  </a:lnTo>
                  <a:lnTo>
                    <a:pt x="575" y="257"/>
                  </a:lnTo>
                  <a:lnTo>
                    <a:pt x="540" y="260"/>
                  </a:lnTo>
                  <a:lnTo>
                    <a:pt x="540" y="249"/>
                  </a:lnTo>
                  <a:close/>
                  <a:moveTo>
                    <a:pt x="5700" y="246"/>
                  </a:moveTo>
                  <a:lnTo>
                    <a:pt x="5703" y="234"/>
                  </a:lnTo>
                  <a:lnTo>
                    <a:pt x="5735" y="249"/>
                  </a:lnTo>
                  <a:lnTo>
                    <a:pt x="5732" y="260"/>
                  </a:lnTo>
                  <a:lnTo>
                    <a:pt x="5700" y="246"/>
                  </a:lnTo>
                  <a:close/>
                  <a:moveTo>
                    <a:pt x="609" y="246"/>
                  </a:moveTo>
                  <a:lnTo>
                    <a:pt x="644" y="246"/>
                  </a:lnTo>
                  <a:lnTo>
                    <a:pt x="644" y="257"/>
                  </a:lnTo>
                  <a:lnTo>
                    <a:pt x="609" y="257"/>
                  </a:lnTo>
                  <a:lnTo>
                    <a:pt x="609" y="246"/>
                  </a:lnTo>
                  <a:close/>
                  <a:moveTo>
                    <a:pt x="679" y="243"/>
                  </a:moveTo>
                  <a:lnTo>
                    <a:pt x="713" y="243"/>
                  </a:lnTo>
                  <a:lnTo>
                    <a:pt x="713" y="255"/>
                  </a:lnTo>
                  <a:lnTo>
                    <a:pt x="679" y="255"/>
                  </a:lnTo>
                  <a:lnTo>
                    <a:pt x="679" y="243"/>
                  </a:lnTo>
                  <a:close/>
                  <a:moveTo>
                    <a:pt x="748" y="240"/>
                  </a:moveTo>
                  <a:lnTo>
                    <a:pt x="783" y="240"/>
                  </a:lnTo>
                  <a:lnTo>
                    <a:pt x="783" y="252"/>
                  </a:lnTo>
                  <a:lnTo>
                    <a:pt x="748" y="252"/>
                  </a:lnTo>
                  <a:lnTo>
                    <a:pt x="748" y="240"/>
                  </a:lnTo>
                  <a:close/>
                  <a:moveTo>
                    <a:pt x="817" y="240"/>
                  </a:moveTo>
                  <a:lnTo>
                    <a:pt x="852" y="237"/>
                  </a:lnTo>
                  <a:lnTo>
                    <a:pt x="852" y="249"/>
                  </a:lnTo>
                  <a:lnTo>
                    <a:pt x="817" y="252"/>
                  </a:lnTo>
                  <a:lnTo>
                    <a:pt x="817" y="240"/>
                  </a:lnTo>
                  <a:close/>
                  <a:moveTo>
                    <a:pt x="886" y="237"/>
                  </a:moveTo>
                  <a:lnTo>
                    <a:pt x="921" y="234"/>
                  </a:lnTo>
                  <a:lnTo>
                    <a:pt x="921" y="246"/>
                  </a:lnTo>
                  <a:lnTo>
                    <a:pt x="886" y="249"/>
                  </a:lnTo>
                  <a:lnTo>
                    <a:pt x="886" y="237"/>
                  </a:lnTo>
                  <a:close/>
                  <a:moveTo>
                    <a:pt x="956" y="234"/>
                  </a:moveTo>
                  <a:lnTo>
                    <a:pt x="990" y="231"/>
                  </a:lnTo>
                  <a:lnTo>
                    <a:pt x="990" y="243"/>
                  </a:lnTo>
                  <a:lnTo>
                    <a:pt x="956" y="246"/>
                  </a:lnTo>
                  <a:lnTo>
                    <a:pt x="956" y="234"/>
                  </a:lnTo>
                  <a:close/>
                  <a:moveTo>
                    <a:pt x="1025" y="231"/>
                  </a:moveTo>
                  <a:lnTo>
                    <a:pt x="1060" y="231"/>
                  </a:lnTo>
                  <a:lnTo>
                    <a:pt x="1060" y="243"/>
                  </a:lnTo>
                  <a:lnTo>
                    <a:pt x="1025" y="243"/>
                  </a:lnTo>
                  <a:lnTo>
                    <a:pt x="1025" y="231"/>
                  </a:lnTo>
                  <a:close/>
                  <a:moveTo>
                    <a:pt x="1094" y="229"/>
                  </a:moveTo>
                  <a:lnTo>
                    <a:pt x="1129" y="229"/>
                  </a:lnTo>
                  <a:lnTo>
                    <a:pt x="1129" y="240"/>
                  </a:lnTo>
                  <a:lnTo>
                    <a:pt x="1094" y="240"/>
                  </a:lnTo>
                  <a:lnTo>
                    <a:pt x="1094" y="229"/>
                  </a:lnTo>
                  <a:close/>
                  <a:moveTo>
                    <a:pt x="1164" y="226"/>
                  </a:moveTo>
                  <a:lnTo>
                    <a:pt x="1198" y="226"/>
                  </a:lnTo>
                  <a:lnTo>
                    <a:pt x="1198" y="237"/>
                  </a:lnTo>
                  <a:lnTo>
                    <a:pt x="1164" y="237"/>
                  </a:lnTo>
                  <a:lnTo>
                    <a:pt x="1164" y="226"/>
                  </a:lnTo>
                  <a:close/>
                  <a:moveTo>
                    <a:pt x="7949" y="226"/>
                  </a:moveTo>
                  <a:lnTo>
                    <a:pt x="7981" y="211"/>
                  </a:lnTo>
                  <a:lnTo>
                    <a:pt x="7983" y="223"/>
                  </a:lnTo>
                  <a:lnTo>
                    <a:pt x="7955" y="237"/>
                  </a:lnTo>
                  <a:lnTo>
                    <a:pt x="7949" y="226"/>
                  </a:lnTo>
                  <a:close/>
                  <a:moveTo>
                    <a:pt x="1233" y="226"/>
                  </a:moveTo>
                  <a:lnTo>
                    <a:pt x="1267" y="223"/>
                  </a:lnTo>
                  <a:lnTo>
                    <a:pt x="1267" y="234"/>
                  </a:lnTo>
                  <a:lnTo>
                    <a:pt x="1233" y="237"/>
                  </a:lnTo>
                  <a:lnTo>
                    <a:pt x="1233" y="226"/>
                  </a:lnTo>
                  <a:close/>
                  <a:moveTo>
                    <a:pt x="1302" y="223"/>
                  </a:moveTo>
                  <a:lnTo>
                    <a:pt x="1337" y="220"/>
                  </a:lnTo>
                  <a:lnTo>
                    <a:pt x="1337" y="231"/>
                  </a:lnTo>
                  <a:lnTo>
                    <a:pt x="1302" y="234"/>
                  </a:lnTo>
                  <a:lnTo>
                    <a:pt x="1302" y="223"/>
                  </a:lnTo>
                  <a:close/>
                  <a:moveTo>
                    <a:pt x="5637" y="217"/>
                  </a:moveTo>
                  <a:lnTo>
                    <a:pt x="5640" y="208"/>
                  </a:lnTo>
                  <a:lnTo>
                    <a:pt x="5672" y="220"/>
                  </a:lnTo>
                  <a:lnTo>
                    <a:pt x="5669" y="231"/>
                  </a:lnTo>
                  <a:lnTo>
                    <a:pt x="5637" y="217"/>
                  </a:lnTo>
                  <a:close/>
                  <a:moveTo>
                    <a:pt x="1371" y="220"/>
                  </a:moveTo>
                  <a:lnTo>
                    <a:pt x="1406" y="217"/>
                  </a:lnTo>
                  <a:lnTo>
                    <a:pt x="1406" y="229"/>
                  </a:lnTo>
                  <a:lnTo>
                    <a:pt x="1371" y="231"/>
                  </a:lnTo>
                  <a:lnTo>
                    <a:pt x="1371" y="220"/>
                  </a:lnTo>
                  <a:close/>
                  <a:moveTo>
                    <a:pt x="1441" y="217"/>
                  </a:moveTo>
                  <a:lnTo>
                    <a:pt x="1475" y="217"/>
                  </a:lnTo>
                  <a:lnTo>
                    <a:pt x="1475" y="229"/>
                  </a:lnTo>
                  <a:lnTo>
                    <a:pt x="1441" y="229"/>
                  </a:lnTo>
                  <a:lnTo>
                    <a:pt x="1441" y="217"/>
                  </a:lnTo>
                  <a:close/>
                  <a:moveTo>
                    <a:pt x="1510" y="214"/>
                  </a:moveTo>
                  <a:lnTo>
                    <a:pt x="1544" y="214"/>
                  </a:lnTo>
                  <a:lnTo>
                    <a:pt x="1544" y="226"/>
                  </a:lnTo>
                  <a:lnTo>
                    <a:pt x="1510" y="226"/>
                  </a:lnTo>
                  <a:lnTo>
                    <a:pt x="1510" y="214"/>
                  </a:lnTo>
                  <a:close/>
                  <a:moveTo>
                    <a:pt x="1579" y="211"/>
                  </a:moveTo>
                  <a:lnTo>
                    <a:pt x="1614" y="211"/>
                  </a:lnTo>
                  <a:lnTo>
                    <a:pt x="1614" y="223"/>
                  </a:lnTo>
                  <a:lnTo>
                    <a:pt x="1579" y="223"/>
                  </a:lnTo>
                  <a:lnTo>
                    <a:pt x="1579" y="211"/>
                  </a:lnTo>
                  <a:close/>
                  <a:moveTo>
                    <a:pt x="8644" y="200"/>
                  </a:moveTo>
                  <a:lnTo>
                    <a:pt x="8653" y="191"/>
                  </a:lnTo>
                  <a:lnTo>
                    <a:pt x="8679" y="214"/>
                  </a:lnTo>
                  <a:lnTo>
                    <a:pt x="8670" y="223"/>
                  </a:lnTo>
                  <a:lnTo>
                    <a:pt x="8644" y="200"/>
                  </a:lnTo>
                  <a:close/>
                  <a:moveTo>
                    <a:pt x="1648" y="211"/>
                  </a:moveTo>
                  <a:lnTo>
                    <a:pt x="1683" y="208"/>
                  </a:lnTo>
                  <a:lnTo>
                    <a:pt x="1683" y="220"/>
                  </a:lnTo>
                  <a:lnTo>
                    <a:pt x="1648" y="223"/>
                  </a:lnTo>
                  <a:lnTo>
                    <a:pt x="1648" y="211"/>
                  </a:lnTo>
                  <a:close/>
                  <a:moveTo>
                    <a:pt x="1718" y="208"/>
                  </a:moveTo>
                  <a:lnTo>
                    <a:pt x="1752" y="205"/>
                  </a:lnTo>
                  <a:lnTo>
                    <a:pt x="1752" y="217"/>
                  </a:lnTo>
                  <a:lnTo>
                    <a:pt x="1718" y="220"/>
                  </a:lnTo>
                  <a:lnTo>
                    <a:pt x="1718" y="208"/>
                  </a:lnTo>
                  <a:close/>
                  <a:moveTo>
                    <a:pt x="1787" y="205"/>
                  </a:moveTo>
                  <a:lnTo>
                    <a:pt x="1822" y="203"/>
                  </a:lnTo>
                  <a:lnTo>
                    <a:pt x="1822" y="214"/>
                  </a:lnTo>
                  <a:lnTo>
                    <a:pt x="1787" y="217"/>
                  </a:lnTo>
                  <a:lnTo>
                    <a:pt x="1787" y="205"/>
                  </a:lnTo>
                  <a:close/>
                  <a:moveTo>
                    <a:pt x="1856" y="203"/>
                  </a:moveTo>
                  <a:lnTo>
                    <a:pt x="1891" y="203"/>
                  </a:lnTo>
                  <a:lnTo>
                    <a:pt x="1891" y="214"/>
                  </a:lnTo>
                  <a:lnTo>
                    <a:pt x="1856" y="214"/>
                  </a:lnTo>
                  <a:lnTo>
                    <a:pt x="1856" y="203"/>
                  </a:lnTo>
                  <a:close/>
                  <a:moveTo>
                    <a:pt x="1925" y="200"/>
                  </a:moveTo>
                  <a:lnTo>
                    <a:pt x="1960" y="200"/>
                  </a:lnTo>
                  <a:lnTo>
                    <a:pt x="1960" y="211"/>
                  </a:lnTo>
                  <a:lnTo>
                    <a:pt x="1925" y="211"/>
                  </a:lnTo>
                  <a:lnTo>
                    <a:pt x="1925" y="200"/>
                  </a:lnTo>
                  <a:close/>
                  <a:moveTo>
                    <a:pt x="1995" y="197"/>
                  </a:moveTo>
                  <a:lnTo>
                    <a:pt x="2029" y="197"/>
                  </a:lnTo>
                  <a:lnTo>
                    <a:pt x="2029" y="208"/>
                  </a:lnTo>
                  <a:lnTo>
                    <a:pt x="1995" y="208"/>
                  </a:lnTo>
                  <a:lnTo>
                    <a:pt x="1995" y="197"/>
                  </a:lnTo>
                  <a:close/>
                  <a:moveTo>
                    <a:pt x="2064" y="197"/>
                  </a:moveTo>
                  <a:lnTo>
                    <a:pt x="2099" y="194"/>
                  </a:lnTo>
                  <a:lnTo>
                    <a:pt x="2099" y="205"/>
                  </a:lnTo>
                  <a:lnTo>
                    <a:pt x="2064" y="208"/>
                  </a:lnTo>
                  <a:lnTo>
                    <a:pt x="2064" y="197"/>
                  </a:lnTo>
                  <a:close/>
                  <a:moveTo>
                    <a:pt x="8009" y="197"/>
                  </a:moveTo>
                  <a:lnTo>
                    <a:pt x="8041" y="179"/>
                  </a:lnTo>
                  <a:lnTo>
                    <a:pt x="8047" y="191"/>
                  </a:lnTo>
                  <a:lnTo>
                    <a:pt x="8015" y="205"/>
                  </a:lnTo>
                  <a:lnTo>
                    <a:pt x="8009" y="197"/>
                  </a:lnTo>
                  <a:close/>
                  <a:moveTo>
                    <a:pt x="5573" y="191"/>
                  </a:moveTo>
                  <a:lnTo>
                    <a:pt x="5576" y="179"/>
                  </a:lnTo>
                  <a:lnTo>
                    <a:pt x="5608" y="194"/>
                  </a:lnTo>
                  <a:lnTo>
                    <a:pt x="5605" y="205"/>
                  </a:lnTo>
                  <a:lnTo>
                    <a:pt x="5573" y="191"/>
                  </a:lnTo>
                  <a:close/>
                  <a:moveTo>
                    <a:pt x="2133" y="194"/>
                  </a:moveTo>
                  <a:lnTo>
                    <a:pt x="2168" y="191"/>
                  </a:lnTo>
                  <a:lnTo>
                    <a:pt x="2168" y="203"/>
                  </a:lnTo>
                  <a:lnTo>
                    <a:pt x="2133" y="205"/>
                  </a:lnTo>
                  <a:lnTo>
                    <a:pt x="2133" y="194"/>
                  </a:lnTo>
                  <a:close/>
                  <a:moveTo>
                    <a:pt x="2203" y="191"/>
                  </a:moveTo>
                  <a:lnTo>
                    <a:pt x="2237" y="191"/>
                  </a:lnTo>
                  <a:lnTo>
                    <a:pt x="2237" y="203"/>
                  </a:lnTo>
                  <a:lnTo>
                    <a:pt x="2203" y="203"/>
                  </a:lnTo>
                  <a:lnTo>
                    <a:pt x="2203" y="191"/>
                  </a:lnTo>
                  <a:close/>
                  <a:moveTo>
                    <a:pt x="2272" y="188"/>
                  </a:moveTo>
                  <a:lnTo>
                    <a:pt x="2306" y="188"/>
                  </a:lnTo>
                  <a:lnTo>
                    <a:pt x="2306" y="200"/>
                  </a:lnTo>
                  <a:lnTo>
                    <a:pt x="2272" y="200"/>
                  </a:lnTo>
                  <a:lnTo>
                    <a:pt x="2272" y="188"/>
                  </a:lnTo>
                  <a:close/>
                  <a:moveTo>
                    <a:pt x="2341" y="185"/>
                  </a:moveTo>
                  <a:lnTo>
                    <a:pt x="2376" y="185"/>
                  </a:lnTo>
                  <a:lnTo>
                    <a:pt x="2376" y="197"/>
                  </a:lnTo>
                  <a:lnTo>
                    <a:pt x="2341" y="197"/>
                  </a:lnTo>
                  <a:lnTo>
                    <a:pt x="2341" y="185"/>
                  </a:lnTo>
                  <a:close/>
                  <a:moveTo>
                    <a:pt x="2410" y="182"/>
                  </a:moveTo>
                  <a:lnTo>
                    <a:pt x="2445" y="182"/>
                  </a:lnTo>
                  <a:lnTo>
                    <a:pt x="2445" y="194"/>
                  </a:lnTo>
                  <a:lnTo>
                    <a:pt x="2410" y="194"/>
                  </a:lnTo>
                  <a:lnTo>
                    <a:pt x="2410" y="182"/>
                  </a:lnTo>
                  <a:close/>
                  <a:moveTo>
                    <a:pt x="2480" y="182"/>
                  </a:moveTo>
                  <a:lnTo>
                    <a:pt x="2514" y="179"/>
                  </a:lnTo>
                  <a:lnTo>
                    <a:pt x="2514" y="191"/>
                  </a:lnTo>
                  <a:lnTo>
                    <a:pt x="2480" y="194"/>
                  </a:lnTo>
                  <a:lnTo>
                    <a:pt x="2480" y="182"/>
                  </a:lnTo>
                  <a:close/>
                  <a:moveTo>
                    <a:pt x="2549" y="179"/>
                  </a:moveTo>
                  <a:lnTo>
                    <a:pt x="2583" y="177"/>
                  </a:lnTo>
                  <a:lnTo>
                    <a:pt x="2583" y="188"/>
                  </a:lnTo>
                  <a:lnTo>
                    <a:pt x="2549" y="191"/>
                  </a:lnTo>
                  <a:lnTo>
                    <a:pt x="2549" y="179"/>
                  </a:lnTo>
                  <a:close/>
                  <a:moveTo>
                    <a:pt x="2618" y="177"/>
                  </a:moveTo>
                  <a:lnTo>
                    <a:pt x="2653" y="177"/>
                  </a:lnTo>
                  <a:lnTo>
                    <a:pt x="2653" y="188"/>
                  </a:lnTo>
                  <a:lnTo>
                    <a:pt x="2618" y="188"/>
                  </a:lnTo>
                  <a:lnTo>
                    <a:pt x="2618" y="177"/>
                  </a:lnTo>
                  <a:close/>
                  <a:moveTo>
                    <a:pt x="2687" y="174"/>
                  </a:moveTo>
                  <a:lnTo>
                    <a:pt x="2722" y="174"/>
                  </a:lnTo>
                  <a:lnTo>
                    <a:pt x="2722" y="185"/>
                  </a:lnTo>
                  <a:lnTo>
                    <a:pt x="2687" y="185"/>
                  </a:lnTo>
                  <a:lnTo>
                    <a:pt x="2687" y="174"/>
                  </a:lnTo>
                  <a:close/>
                  <a:moveTo>
                    <a:pt x="2757" y="171"/>
                  </a:moveTo>
                  <a:lnTo>
                    <a:pt x="2791" y="171"/>
                  </a:lnTo>
                  <a:lnTo>
                    <a:pt x="2791" y="182"/>
                  </a:lnTo>
                  <a:lnTo>
                    <a:pt x="2757" y="182"/>
                  </a:lnTo>
                  <a:lnTo>
                    <a:pt x="2757" y="171"/>
                  </a:lnTo>
                  <a:close/>
                  <a:moveTo>
                    <a:pt x="2826" y="168"/>
                  </a:moveTo>
                  <a:lnTo>
                    <a:pt x="2861" y="168"/>
                  </a:lnTo>
                  <a:lnTo>
                    <a:pt x="2861" y="179"/>
                  </a:lnTo>
                  <a:lnTo>
                    <a:pt x="2826" y="179"/>
                  </a:lnTo>
                  <a:lnTo>
                    <a:pt x="2826" y="168"/>
                  </a:lnTo>
                  <a:close/>
                  <a:moveTo>
                    <a:pt x="2895" y="168"/>
                  </a:moveTo>
                  <a:lnTo>
                    <a:pt x="2930" y="165"/>
                  </a:lnTo>
                  <a:lnTo>
                    <a:pt x="2930" y="177"/>
                  </a:lnTo>
                  <a:lnTo>
                    <a:pt x="2895" y="179"/>
                  </a:lnTo>
                  <a:lnTo>
                    <a:pt x="2895" y="168"/>
                  </a:lnTo>
                  <a:close/>
                  <a:moveTo>
                    <a:pt x="5510" y="165"/>
                  </a:moveTo>
                  <a:lnTo>
                    <a:pt x="5513" y="153"/>
                  </a:lnTo>
                  <a:lnTo>
                    <a:pt x="5545" y="168"/>
                  </a:lnTo>
                  <a:lnTo>
                    <a:pt x="5542" y="177"/>
                  </a:lnTo>
                  <a:lnTo>
                    <a:pt x="5510" y="165"/>
                  </a:lnTo>
                  <a:close/>
                  <a:moveTo>
                    <a:pt x="8073" y="165"/>
                  </a:moveTo>
                  <a:lnTo>
                    <a:pt x="8105" y="151"/>
                  </a:lnTo>
                  <a:lnTo>
                    <a:pt x="8110" y="162"/>
                  </a:lnTo>
                  <a:lnTo>
                    <a:pt x="8079" y="177"/>
                  </a:lnTo>
                  <a:lnTo>
                    <a:pt x="8073" y="165"/>
                  </a:lnTo>
                  <a:close/>
                  <a:moveTo>
                    <a:pt x="2964" y="165"/>
                  </a:moveTo>
                  <a:lnTo>
                    <a:pt x="2999" y="162"/>
                  </a:lnTo>
                  <a:lnTo>
                    <a:pt x="2999" y="174"/>
                  </a:lnTo>
                  <a:lnTo>
                    <a:pt x="2964" y="177"/>
                  </a:lnTo>
                  <a:lnTo>
                    <a:pt x="2964" y="165"/>
                  </a:lnTo>
                  <a:close/>
                  <a:moveTo>
                    <a:pt x="8595" y="151"/>
                  </a:moveTo>
                  <a:lnTo>
                    <a:pt x="8601" y="142"/>
                  </a:lnTo>
                  <a:lnTo>
                    <a:pt x="8627" y="168"/>
                  </a:lnTo>
                  <a:lnTo>
                    <a:pt x="8618" y="177"/>
                  </a:lnTo>
                  <a:lnTo>
                    <a:pt x="8595" y="151"/>
                  </a:lnTo>
                  <a:close/>
                  <a:moveTo>
                    <a:pt x="3034" y="162"/>
                  </a:moveTo>
                  <a:lnTo>
                    <a:pt x="3068" y="162"/>
                  </a:lnTo>
                  <a:lnTo>
                    <a:pt x="3068" y="174"/>
                  </a:lnTo>
                  <a:lnTo>
                    <a:pt x="3034" y="174"/>
                  </a:lnTo>
                  <a:lnTo>
                    <a:pt x="3034" y="162"/>
                  </a:lnTo>
                  <a:close/>
                  <a:moveTo>
                    <a:pt x="3103" y="159"/>
                  </a:moveTo>
                  <a:lnTo>
                    <a:pt x="3138" y="159"/>
                  </a:lnTo>
                  <a:lnTo>
                    <a:pt x="3138" y="171"/>
                  </a:lnTo>
                  <a:lnTo>
                    <a:pt x="3103" y="171"/>
                  </a:lnTo>
                  <a:lnTo>
                    <a:pt x="3103" y="159"/>
                  </a:lnTo>
                  <a:close/>
                  <a:moveTo>
                    <a:pt x="3172" y="156"/>
                  </a:moveTo>
                  <a:lnTo>
                    <a:pt x="3207" y="156"/>
                  </a:lnTo>
                  <a:lnTo>
                    <a:pt x="3207" y="168"/>
                  </a:lnTo>
                  <a:lnTo>
                    <a:pt x="3172" y="168"/>
                  </a:lnTo>
                  <a:lnTo>
                    <a:pt x="3172" y="156"/>
                  </a:lnTo>
                  <a:close/>
                  <a:moveTo>
                    <a:pt x="3242" y="156"/>
                  </a:moveTo>
                  <a:lnTo>
                    <a:pt x="3276" y="153"/>
                  </a:lnTo>
                  <a:lnTo>
                    <a:pt x="3276" y="165"/>
                  </a:lnTo>
                  <a:lnTo>
                    <a:pt x="3242" y="168"/>
                  </a:lnTo>
                  <a:lnTo>
                    <a:pt x="3242" y="156"/>
                  </a:lnTo>
                  <a:close/>
                  <a:moveTo>
                    <a:pt x="3311" y="153"/>
                  </a:moveTo>
                  <a:lnTo>
                    <a:pt x="3345" y="151"/>
                  </a:lnTo>
                  <a:lnTo>
                    <a:pt x="3345" y="162"/>
                  </a:lnTo>
                  <a:lnTo>
                    <a:pt x="3311" y="165"/>
                  </a:lnTo>
                  <a:lnTo>
                    <a:pt x="3311" y="153"/>
                  </a:lnTo>
                  <a:close/>
                  <a:moveTo>
                    <a:pt x="3380" y="151"/>
                  </a:moveTo>
                  <a:lnTo>
                    <a:pt x="3415" y="148"/>
                  </a:lnTo>
                  <a:lnTo>
                    <a:pt x="3415" y="159"/>
                  </a:lnTo>
                  <a:lnTo>
                    <a:pt x="3380" y="162"/>
                  </a:lnTo>
                  <a:lnTo>
                    <a:pt x="3380" y="151"/>
                  </a:lnTo>
                  <a:close/>
                  <a:moveTo>
                    <a:pt x="3449" y="148"/>
                  </a:moveTo>
                  <a:lnTo>
                    <a:pt x="3484" y="148"/>
                  </a:lnTo>
                  <a:lnTo>
                    <a:pt x="3484" y="159"/>
                  </a:lnTo>
                  <a:lnTo>
                    <a:pt x="3449" y="159"/>
                  </a:lnTo>
                  <a:lnTo>
                    <a:pt x="3449" y="148"/>
                  </a:lnTo>
                  <a:close/>
                  <a:moveTo>
                    <a:pt x="3519" y="145"/>
                  </a:moveTo>
                  <a:lnTo>
                    <a:pt x="3553" y="145"/>
                  </a:lnTo>
                  <a:lnTo>
                    <a:pt x="3553" y="156"/>
                  </a:lnTo>
                  <a:lnTo>
                    <a:pt x="3519" y="156"/>
                  </a:lnTo>
                  <a:lnTo>
                    <a:pt x="3519" y="145"/>
                  </a:lnTo>
                  <a:close/>
                  <a:moveTo>
                    <a:pt x="3588" y="142"/>
                  </a:moveTo>
                  <a:lnTo>
                    <a:pt x="3622" y="142"/>
                  </a:lnTo>
                  <a:lnTo>
                    <a:pt x="3622" y="153"/>
                  </a:lnTo>
                  <a:lnTo>
                    <a:pt x="3588" y="153"/>
                  </a:lnTo>
                  <a:lnTo>
                    <a:pt x="3588" y="142"/>
                  </a:lnTo>
                  <a:close/>
                  <a:moveTo>
                    <a:pt x="3657" y="142"/>
                  </a:moveTo>
                  <a:lnTo>
                    <a:pt x="3692" y="139"/>
                  </a:lnTo>
                  <a:lnTo>
                    <a:pt x="3692" y="151"/>
                  </a:lnTo>
                  <a:lnTo>
                    <a:pt x="3657" y="153"/>
                  </a:lnTo>
                  <a:lnTo>
                    <a:pt x="3657" y="142"/>
                  </a:lnTo>
                  <a:close/>
                  <a:moveTo>
                    <a:pt x="5446" y="136"/>
                  </a:moveTo>
                  <a:lnTo>
                    <a:pt x="5449" y="127"/>
                  </a:lnTo>
                  <a:lnTo>
                    <a:pt x="5481" y="139"/>
                  </a:lnTo>
                  <a:lnTo>
                    <a:pt x="5478" y="151"/>
                  </a:lnTo>
                  <a:lnTo>
                    <a:pt x="5446" y="136"/>
                  </a:lnTo>
                  <a:close/>
                  <a:moveTo>
                    <a:pt x="3726" y="139"/>
                  </a:moveTo>
                  <a:lnTo>
                    <a:pt x="3761" y="136"/>
                  </a:lnTo>
                  <a:lnTo>
                    <a:pt x="3761" y="148"/>
                  </a:lnTo>
                  <a:lnTo>
                    <a:pt x="3726" y="151"/>
                  </a:lnTo>
                  <a:lnTo>
                    <a:pt x="3726" y="139"/>
                  </a:lnTo>
                  <a:close/>
                  <a:moveTo>
                    <a:pt x="3796" y="136"/>
                  </a:moveTo>
                  <a:lnTo>
                    <a:pt x="3830" y="133"/>
                  </a:lnTo>
                  <a:lnTo>
                    <a:pt x="3830" y="145"/>
                  </a:lnTo>
                  <a:lnTo>
                    <a:pt x="3796" y="148"/>
                  </a:lnTo>
                  <a:lnTo>
                    <a:pt x="3796" y="136"/>
                  </a:lnTo>
                  <a:close/>
                  <a:moveTo>
                    <a:pt x="8136" y="136"/>
                  </a:moveTo>
                  <a:lnTo>
                    <a:pt x="8168" y="122"/>
                  </a:lnTo>
                  <a:lnTo>
                    <a:pt x="8171" y="130"/>
                  </a:lnTo>
                  <a:lnTo>
                    <a:pt x="8139" y="145"/>
                  </a:lnTo>
                  <a:lnTo>
                    <a:pt x="8136" y="136"/>
                  </a:lnTo>
                  <a:close/>
                  <a:moveTo>
                    <a:pt x="3865" y="133"/>
                  </a:moveTo>
                  <a:lnTo>
                    <a:pt x="3900" y="133"/>
                  </a:lnTo>
                  <a:lnTo>
                    <a:pt x="3900" y="145"/>
                  </a:lnTo>
                  <a:lnTo>
                    <a:pt x="3865" y="145"/>
                  </a:lnTo>
                  <a:lnTo>
                    <a:pt x="3865" y="133"/>
                  </a:lnTo>
                  <a:close/>
                  <a:moveTo>
                    <a:pt x="3934" y="130"/>
                  </a:moveTo>
                  <a:lnTo>
                    <a:pt x="3969" y="130"/>
                  </a:lnTo>
                  <a:lnTo>
                    <a:pt x="3969" y="142"/>
                  </a:lnTo>
                  <a:lnTo>
                    <a:pt x="3934" y="142"/>
                  </a:lnTo>
                  <a:lnTo>
                    <a:pt x="3934" y="130"/>
                  </a:lnTo>
                  <a:close/>
                  <a:moveTo>
                    <a:pt x="4003" y="127"/>
                  </a:moveTo>
                  <a:lnTo>
                    <a:pt x="4038" y="127"/>
                  </a:lnTo>
                  <a:lnTo>
                    <a:pt x="4038" y="139"/>
                  </a:lnTo>
                  <a:lnTo>
                    <a:pt x="4003" y="139"/>
                  </a:lnTo>
                  <a:lnTo>
                    <a:pt x="4003" y="127"/>
                  </a:lnTo>
                  <a:close/>
                  <a:moveTo>
                    <a:pt x="4073" y="127"/>
                  </a:moveTo>
                  <a:lnTo>
                    <a:pt x="4107" y="125"/>
                  </a:lnTo>
                  <a:lnTo>
                    <a:pt x="4107" y="136"/>
                  </a:lnTo>
                  <a:lnTo>
                    <a:pt x="4073" y="139"/>
                  </a:lnTo>
                  <a:lnTo>
                    <a:pt x="4073" y="127"/>
                  </a:lnTo>
                  <a:close/>
                  <a:moveTo>
                    <a:pt x="4142" y="125"/>
                  </a:moveTo>
                  <a:lnTo>
                    <a:pt x="4177" y="122"/>
                  </a:lnTo>
                  <a:lnTo>
                    <a:pt x="4177" y="133"/>
                  </a:lnTo>
                  <a:lnTo>
                    <a:pt x="4142" y="136"/>
                  </a:lnTo>
                  <a:lnTo>
                    <a:pt x="4142" y="125"/>
                  </a:lnTo>
                  <a:close/>
                  <a:moveTo>
                    <a:pt x="4211" y="122"/>
                  </a:moveTo>
                  <a:lnTo>
                    <a:pt x="4246" y="119"/>
                  </a:lnTo>
                  <a:lnTo>
                    <a:pt x="4246" y="130"/>
                  </a:lnTo>
                  <a:lnTo>
                    <a:pt x="4211" y="133"/>
                  </a:lnTo>
                  <a:lnTo>
                    <a:pt x="4211" y="122"/>
                  </a:lnTo>
                  <a:close/>
                  <a:moveTo>
                    <a:pt x="4281" y="119"/>
                  </a:moveTo>
                  <a:lnTo>
                    <a:pt x="4315" y="119"/>
                  </a:lnTo>
                  <a:lnTo>
                    <a:pt x="4315" y="130"/>
                  </a:lnTo>
                  <a:lnTo>
                    <a:pt x="4281" y="130"/>
                  </a:lnTo>
                  <a:lnTo>
                    <a:pt x="4281" y="119"/>
                  </a:lnTo>
                  <a:close/>
                  <a:moveTo>
                    <a:pt x="4350" y="116"/>
                  </a:moveTo>
                  <a:lnTo>
                    <a:pt x="4384" y="116"/>
                  </a:lnTo>
                  <a:lnTo>
                    <a:pt x="4384" y="127"/>
                  </a:lnTo>
                  <a:lnTo>
                    <a:pt x="4350" y="127"/>
                  </a:lnTo>
                  <a:lnTo>
                    <a:pt x="4350" y="116"/>
                  </a:lnTo>
                  <a:close/>
                  <a:moveTo>
                    <a:pt x="8543" y="104"/>
                  </a:moveTo>
                  <a:lnTo>
                    <a:pt x="8552" y="96"/>
                  </a:lnTo>
                  <a:lnTo>
                    <a:pt x="8578" y="119"/>
                  </a:lnTo>
                  <a:lnTo>
                    <a:pt x="8569" y="127"/>
                  </a:lnTo>
                  <a:lnTo>
                    <a:pt x="8543" y="104"/>
                  </a:lnTo>
                  <a:close/>
                  <a:moveTo>
                    <a:pt x="4419" y="113"/>
                  </a:moveTo>
                  <a:lnTo>
                    <a:pt x="4454" y="113"/>
                  </a:lnTo>
                  <a:lnTo>
                    <a:pt x="4454" y="125"/>
                  </a:lnTo>
                  <a:lnTo>
                    <a:pt x="4419" y="125"/>
                  </a:lnTo>
                  <a:lnTo>
                    <a:pt x="4419" y="113"/>
                  </a:lnTo>
                  <a:close/>
                  <a:moveTo>
                    <a:pt x="5380" y="110"/>
                  </a:moveTo>
                  <a:lnTo>
                    <a:pt x="5386" y="99"/>
                  </a:lnTo>
                  <a:lnTo>
                    <a:pt x="5418" y="113"/>
                  </a:lnTo>
                  <a:lnTo>
                    <a:pt x="5412" y="125"/>
                  </a:lnTo>
                  <a:lnTo>
                    <a:pt x="5380" y="110"/>
                  </a:lnTo>
                  <a:close/>
                  <a:moveTo>
                    <a:pt x="4485" y="113"/>
                  </a:moveTo>
                  <a:lnTo>
                    <a:pt x="4520" y="110"/>
                  </a:lnTo>
                  <a:lnTo>
                    <a:pt x="4523" y="122"/>
                  </a:lnTo>
                  <a:lnTo>
                    <a:pt x="4488" y="125"/>
                  </a:lnTo>
                  <a:lnTo>
                    <a:pt x="4485" y="113"/>
                  </a:lnTo>
                  <a:close/>
                  <a:moveTo>
                    <a:pt x="4555" y="110"/>
                  </a:moveTo>
                  <a:lnTo>
                    <a:pt x="4589" y="107"/>
                  </a:lnTo>
                  <a:lnTo>
                    <a:pt x="4592" y="119"/>
                  </a:lnTo>
                  <a:lnTo>
                    <a:pt x="4558" y="122"/>
                  </a:lnTo>
                  <a:lnTo>
                    <a:pt x="4555" y="110"/>
                  </a:lnTo>
                  <a:close/>
                  <a:moveTo>
                    <a:pt x="4624" y="107"/>
                  </a:moveTo>
                  <a:lnTo>
                    <a:pt x="4659" y="107"/>
                  </a:lnTo>
                  <a:lnTo>
                    <a:pt x="4661" y="119"/>
                  </a:lnTo>
                  <a:lnTo>
                    <a:pt x="4627" y="119"/>
                  </a:lnTo>
                  <a:lnTo>
                    <a:pt x="4624" y="107"/>
                  </a:lnTo>
                  <a:close/>
                  <a:moveTo>
                    <a:pt x="4693" y="104"/>
                  </a:moveTo>
                  <a:lnTo>
                    <a:pt x="4728" y="104"/>
                  </a:lnTo>
                  <a:lnTo>
                    <a:pt x="4731" y="116"/>
                  </a:lnTo>
                  <a:lnTo>
                    <a:pt x="4696" y="116"/>
                  </a:lnTo>
                  <a:lnTo>
                    <a:pt x="4693" y="104"/>
                  </a:lnTo>
                  <a:close/>
                  <a:moveTo>
                    <a:pt x="8197" y="104"/>
                  </a:moveTo>
                  <a:lnTo>
                    <a:pt x="8229" y="90"/>
                  </a:lnTo>
                  <a:lnTo>
                    <a:pt x="8234" y="102"/>
                  </a:lnTo>
                  <a:lnTo>
                    <a:pt x="8203" y="116"/>
                  </a:lnTo>
                  <a:lnTo>
                    <a:pt x="8197" y="104"/>
                  </a:lnTo>
                  <a:close/>
                  <a:moveTo>
                    <a:pt x="4762" y="102"/>
                  </a:moveTo>
                  <a:lnTo>
                    <a:pt x="4797" y="102"/>
                  </a:lnTo>
                  <a:lnTo>
                    <a:pt x="4800" y="113"/>
                  </a:lnTo>
                  <a:lnTo>
                    <a:pt x="4765" y="113"/>
                  </a:lnTo>
                  <a:lnTo>
                    <a:pt x="4762" y="102"/>
                  </a:lnTo>
                  <a:close/>
                  <a:moveTo>
                    <a:pt x="4832" y="99"/>
                  </a:moveTo>
                  <a:lnTo>
                    <a:pt x="4866" y="99"/>
                  </a:lnTo>
                  <a:lnTo>
                    <a:pt x="4869" y="110"/>
                  </a:lnTo>
                  <a:lnTo>
                    <a:pt x="4835" y="110"/>
                  </a:lnTo>
                  <a:lnTo>
                    <a:pt x="4832" y="99"/>
                  </a:lnTo>
                  <a:close/>
                  <a:moveTo>
                    <a:pt x="4901" y="99"/>
                  </a:moveTo>
                  <a:lnTo>
                    <a:pt x="4936" y="96"/>
                  </a:lnTo>
                  <a:lnTo>
                    <a:pt x="4939" y="107"/>
                  </a:lnTo>
                  <a:lnTo>
                    <a:pt x="4904" y="110"/>
                  </a:lnTo>
                  <a:lnTo>
                    <a:pt x="4901" y="99"/>
                  </a:lnTo>
                  <a:close/>
                  <a:moveTo>
                    <a:pt x="4970" y="96"/>
                  </a:moveTo>
                  <a:lnTo>
                    <a:pt x="5005" y="93"/>
                  </a:lnTo>
                  <a:lnTo>
                    <a:pt x="5008" y="104"/>
                  </a:lnTo>
                  <a:lnTo>
                    <a:pt x="4973" y="107"/>
                  </a:lnTo>
                  <a:lnTo>
                    <a:pt x="4970" y="96"/>
                  </a:lnTo>
                  <a:close/>
                  <a:moveTo>
                    <a:pt x="5040" y="93"/>
                  </a:moveTo>
                  <a:lnTo>
                    <a:pt x="5074" y="93"/>
                  </a:lnTo>
                  <a:lnTo>
                    <a:pt x="5077" y="104"/>
                  </a:lnTo>
                  <a:lnTo>
                    <a:pt x="5042" y="104"/>
                  </a:lnTo>
                  <a:lnTo>
                    <a:pt x="5040" y="93"/>
                  </a:lnTo>
                  <a:close/>
                  <a:moveTo>
                    <a:pt x="5109" y="90"/>
                  </a:moveTo>
                  <a:lnTo>
                    <a:pt x="5143" y="90"/>
                  </a:lnTo>
                  <a:lnTo>
                    <a:pt x="5143" y="102"/>
                  </a:lnTo>
                  <a:lnTo>
                    <a:pt x="5112" y="102"/>
                  </a:lnTo>
                  <a:lnTo>
                    <a:pt x="5109" y="90"/>
                  </a:lnTo>
                  <a:close/>
                  <a:moveTo>
                    <a:pt x="5178" y="87"/>
                  </a:moveTo>
                  <a:lnTo>
                    <a:pt x="5213" y="87"/>
                  </a:lnTo>
                  <a:lnTo>
                    <a:pt x="5213" y="99"/>
                  </a:lnTo>
                  <a:lnTo>
                    <a:pt x="5178" y="99"/>
                  </a:lnTo>
                  <a:lnTo>
                    <a:pt x="5178" y="87"/>
                  </a:lnTo>
                  <a:close/>
                  <a:moveTo>
                    <a:pt x="5247" y="84"/>
                  </a:moveTo>
                  <a:lnTo>
                    <a:pt x="5282" y="84"/>
                  </a:lnTo>
                  <a:lnTo>
                    <a:pt x="5282" y="96"/>
                  </a:lnTo>
                  <a:lnTo>
                    <a:pt x="5247" y="96"/>
                  </a:lnTo>
                  <a:lnTo>
                    <a:pt x="5247" y="84"/>
                  </a:lnTo>
                  <a:close/>
                  <a:moveTo>
                    <a:pt x="5343" y="93"/>
                  </a:moveTo>
                  <a:lnTo>
                    <a:pt x="5317" y="96"/>
                  </a:lnTo>
                  <a:lnTo>
                    <a:pt x="5317" y="84"/>
                  </a:lnTo>
                  <a:lnTo>
                    <a:pt x="5345" y="81"/>
                  </a:lnTo>
                  <a:lnTo>
                    <a:pt x="5354" y="87"/>
                  </a:lnTo>
                  <a:lnTo>
                    <a:pt x="5348" y="96"/>
                  </a:lnTo>
                  <a:lnTo>
                    <a:pt x="5343" y="93"/>
                  </a:lnTo>
                  <a:close/>
                  <a:moveTo>
                    <a:pt x="8260" y="76"/>
                  </a:moveTo>
                  <a:lnTo>
                    <a:pt x="8292" y="61"/>
                  </a:lnTo>
                  <a:lnTo>
                    <a:pt x="8295" y="70"/>
                  </a:lnTo>
                  <a:lnTo>
                    <a:pt x="8266" y="87"/>
                  </a:lnTo>
                  <a:lnTo>
                    <a:pt x="8260" y="76"/>
                  </a:lnTo>
                  <a:close/>
                  <a:moveTo>
                    <a:pt x="8494" y="55"/>
                  </a:moveTo>
                  <a:lnTo>
                    <a:pt x="8503" y="47"/>
                  </a:lnTo>
                  <a:lnTo>
                    <a:pt x="8526" y="73"/>
                  </a:lnTo>
                  <a:lnTo>
                    <a:pt x="8520" y="81"/>
                  </a:lnTo>
                  <a:lnTo>
                    <a:pt x="8494" y="55"/>
                  </a:lnTo>
                  <a:close/>
                  <a:moveTo>
                    <a:pt x="8324" y="44"/>
                  </a:moveTo>
                  <a:lnTo>
                    <a:pt x="8353" y="29"/>
                  </a:lnTo>
                  <a:lnTo>
                    <a:pt x="8359" y="41"/>
                  </a:lnTo>
                  <a:lnTo>
                    <a:pt x="8327" y="55"/>
                  </a:lnTo>
                  <a:lnTo>
                    <a:pt x="8324" y="44"/>
                  </a:lnTo>
                  <a:close/>
                  <a:moveTo>
                    <a:pt x="8442" y="9"/>
                  </a:moveTo>
                  <a:lnTo>
                    <a:pt x="8451" y="0"/>
                  </a:lnTo>
                  <a:lnTo>
                    <a:pt x="8477" y="24"/>
                  </a:lnTo>
                  <a:lnTo>
                    <a:pt x="8468" y="32"/>
                  </a:lnTo>
                  <a:lnTo>
                    <a:pt x="8442" y="9"/>
                  </a:lnTo>
                  <a:close/>
                  <a:moveTo>
                    <a:pt x="8385" y="15"/>
                  </a:moveTo>
                  <a:lnTo>
                    <a:pt x="8416" y="0"/>
                  </a:lnTo>
                  <a:lnTo>
                    <a:pt x="8422" y="9"/>
                  </a:lnTo>
                  <a:lnTo>
                    <a:pt x="8390" y="26"/>
                  </a:lnTo>
                  <a:lnTo>
                    <a:pt x="8385" y="15"/>
                  </a:lnTo>
                  <a:close/>
                </a:path>
              </a:pathLst>
            </a:custGeom>
            <a:solidFill>
              <a:srgbClr val="3DB54A"/>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071" name="Freeform 23"/>
          <p:cNvSpPr>
            <a:spLocks noEditPoints="1"/>
          </p:cNvSpPr>
          <p:nvPr userDrawn="1"/>
        </p:nvSpPr>
        <p:spPr bwMode="auto">
          <a:xfrm flipV="1">
            <a:off x="1" y="10991"/>
            <a:ext cx="9144000" cy="674811"/>
          </a:xfrm>
          <a:custGeom>
            <a:avLst/>
            <a:gdLst/>
            <a:ahLst/>
            <a:cxnLst>
              <a:cxn ang="0">
                <a:pos x="9204" y="716"/>
              </a:cxn>
              <a:cxn ang="0">
                <a:pos x="9123" y="653"/>
              </a:cxn>
              <a:cxn ang="0">
                <a:pos x="8996" y="532"/>
              </a:cxn>
              <a:cxn ang="0">
                <a:pos x="7331" y="468"/>
              </a:cxn>
              <a:cxn ang="0">
                <a:pos x="7455" y="477"/>
              </a:cxn>
              <a:cxn ang="0">
                <a:pos x="6344" y="457"/>
              </a:cxn>
              <a:cxn ang="0">
                <a:pos x="6445" y="434"/>
              </a:cxn>
              <a:cxn ang="0">
                <a:pos x="7516" y="448"/>
              </a:cxn>
              <a:cxn ang="0">
                <a:pos x="7201" y="416"/>
              </a:cxn>
              <a:cxn ang="0">
                <a:pos x="7605" y="393"/>
              </a:cxn>
              <a:cxn ang="0">
                <a:pos x="6615" y="408"/>
              </a:cxn>
              <a:cxn ang="0">
                <a:pos x="6018" y="382"/>
              </a:cxn>
              <a:cxn ang="0">
                <a:pos x="6783" y="358"/>
              </a:cxn>
              <a:cxn ang="0">
                <a:pos x="5986" y="367"/>
              </a:cxn>
              <a:cxn ang="0">
                <a:pos x="6815" y="350"/>
              </a:cxn>
              <a:cxn ang="0">
                <a:pos x="5897" y="315"/>
              </a:cxn>
              <a:cxn ang="0">
                <a:pos x="6953" y="330"/>
              </a:cxn>
              <a:cxn ang="0">
                <a:pos x="8745" y="295"/>
              </a:cxn>
              <a:cxn ang="0">
                <a:pos x="5770" y="263"/>
              </a:cxn>
              <a:cxn ang="0">
                <a:pos x="58" y="278"/>
              </a:cxn>
              <a:cxn ang="0">
                <a:pos x="194" y="260"/>
              </a:cxn>
              <a:cxn ang="0">
                <a:pos x="367" y="255"/>
              </a:cxn>
              <a:cxn ang="0">
                <a:pos x="402" y="263"/>
              </a:cxn>
              <a:cxn ang="0">
                <a:pos x="540" y="249"/>
              </a:cxn>
              <a:cxn ang="0">
                <a:pos x="713" y="243"/>
              </a:cxn>
              <a:cxn ang="0">
                <a:pos x="817" y="252"/>
              </a:cxn>
              <a:cxn ang="0">
                <a:pos x="956" y="234"/>
              </a:cxn>
              <a:cxn ang="0">
                <a:pos x="1198" y="226"/>
              </a:cxn>
              <a:cxn ang="0">
                <a:pos x="1233" y="237"/>
              </a:cxn>
              <a:cxn ang="0">
                <a:pos x="5637" y="217"/>
              </a:cxn>
              <a:cxn ang="0">
                <a:pos x="1544" y="214"/>
              </a:cxn>
              <a:cxn ang="0">
                <a:pos x="8670" y="223"/>
              </a:cxn>
              <a:cxn ang="0">
                <a:pos x="1718" y="208"/>
              </a:cxn>
              <a:cxn ang="0">
                <a:pos x="1960" y="200"/>
              </a:cxn>
              <a:cxn ang="0">
                <a:pos x="2064" y="208"/>
              </a:cxn>
              <a:cxn ang="0">
                <a:pos x="5573" y="191"/>
              </a:cxn>
              <a:cxn ang="0">
                <a:pos x="2306" y="188"/>
              </a:cxn>
              <a:cxn ang="0">
                <a:pos x="2410" y="194"/>
              </a:cxn>
              <a:cxn ang="0">
                <a:pos x="2549" y="179"/>
              </a:cxn>
              <a:cxn ang="0">
                <a:pos x="2791" y="171"/>
              </a:cxn>
              <a:cxn ang="0">
                <a:pos x="2895" y="179"/>
              </a:cxn>
              <a:cxn ang="0">
                <a:pos x="8073" y="165"/>
              </a:cxn>
              <a:cxn ang="0">
                <a:pos x="3068" y="162"/>
              </a:cxn>
              <a:cxn ang="0">
                <a:pos x="3172" y="168"/>
              </a:cxn>
              <a:cxn ang="0">
                <a:pos x="3311" y="153"/>
              </a:cxn>
              <a:cxn ang="0">
                <a:pos x="3553" y="145"/>
              </a:cxn>
              <a:cxn ang="0">
                <a:pos x="3657" y="153"/>
              </a:cxn>
              <a:cxn ang="0">
                <a:pos x="3726" y="139"/>
              </a:cxn>
              <a:cxn ang="0">
                <a:pos x="3900" y="133"/>
              </a:cxn>
              <a:cxn ang="0">
                <a:pos x="4003" y="139"/>
              </a:cxn>
              <a:cxn ang="0">
                <a:pos x="4142" y="125"/>
              </a:cxn>
              <a:cxn ang="0">
                <a:pos x="4384" y="116"/>
              </a:cxn>
              <a:cxn ang="0">
                <a:pos x="4419" y="125"/>
              </a:cxn>
              <a:cxn ang="0">
                <a:pos x="4485" y="113"/>
              </a:cxn>
              <a:cxn ang="0">
                <a:pos x="4728" y="104"/>
              </a:cxn>
              <a:cxn ang="0">
                <a:pos x="4765" y="113"/>
              </a:cxn>
              <a:cxn ang="0">
                <a:pos x="4901" y="99"/>
              </a:cxn>
              <a:cxn ang="0">
                <a:pos x="5143" y="90"/>
              </a:cxn>
              <a:cxn ang="0">
                <a:pos x="5247" y="96"/>
              </a:cxn>
              <a:cxn ang="0">
                <a:pos x="8295" y="70"/>
              </a:cxn>
              <a:cxn ang="0">
                <a:pos x="8324" y="44"/>
              </a:cxn>
            </a:cxnLst>
            <a:rect l="0" t="0" r="r" b="b"/>
            <a:pathLst>
              <a:path w="9331" h="843">
                <a:moveTo>
                  <a:pt x="9299" y="820"/>
                </a:moveTo>
                <a:lnTo>
                  <a:pt x="9305" y="812"/>
                </a:lnTo>
                <a:lnTo>
                  <a:pt x="9331" y="835"/>
                </a:lnTo>
                <a:lnTo>
                  <a:pt x="9323" y="843"/>
                </a:lnTo>
                <a:lnTo>
                  <a:pt x="9299" y="820"/>
                </a:lnTo>
                <a:close/>
                <a:moveTo>
                  <a:pt x="9248" y="771"/>
                </a:moveTo>
                <a:lnTo>
                  <a:pt x="9256" y="763"/>
                </a:lnTo>
                <a:lnTo>
                  <a:pt x="9282" y="786"/>
                </a:lnTo>
                <a:lnTo>
                  <a:pt x="9273" y="794"/>
                </a:lnTo>
                <a:lnTo>
                  <a:pt x="9248" y="771"/>
                </a:lnTo>
                <a:close/>
                <a:moveTo>
                  <a:pt x="9198" y="722"/>
                </a:moveTo>
                <a:lnTo>
                  <a:pt x="9204" y="716"/>
                </a:lnTo>
                <a:lnTo>
                  <a:pt x="9230" y="740"/>
                </a:lnTo>
                <a:lnTo>
                  <a:pt x="9222" y="748"/>
                </a:lnTo>
                <a:lnTo>
                  <a:pt x="9198" y="722"/>
                </a:lnTo>
                <a:close/>
                <a:moveTo>
                  <a:pt x="9146" y="676"/>
                </a:moveTo>
                <a:lnTo>
                  <a:pt x="9155" y="667"/>
                </a:lnTo>
                <a:lnTo>
                  <a:pt x="9181" y="690"/>
                </a:lnTo>
                <a:lnTo>
                  <a:pt x="9172" y="699"/>
                </a:lnTo>
                <a:lnTo>
                  <a:pt x="9146" y="676"/>
                </a:lnTo>
                <a:close/>
                <a:moveTo>
                  <a:pt x="9097" y="627"/>
                </a:moveTo>
                <a:lnTo>
                  <a:pt x="9106" y="621"/>
                </a:lnTo>
                <a:lnTo>
                  <a:pt x="9129" y="644"/>
                </a:lnTo>
                <a:lnTo>
                  <a:pt x="9123" y="653"/>
                </a:lnTo>
                <a:lnTo>
                  <a:pt x="9097" y="627"/>
                </a:lnTo>
                <a:close/>
                <a:moveTo>
                  <a:pt x="9045" y="581"/>
                </a:moveTo>
                <a:lnTo>
                  <a:pt x="9054" y="572"/>
                </a:lnTo>
                <a:lnTo>
                  <a:pt x="9080" y="595"/>
                </a:lnTo>
                <a:lnTo>
                  <a:pt x="9071" y="604"/>
                </a:lnTo>
                <a:lnTo>
                  <a:pt x="9045" y="581"/>
                </a:lnTo>
                <a:close/>
                <a:moveTo>
                  <a:pt x="8996" y="532"/>
                </a:moveTo>
                <a:lnTo>
                  <a:pt x="9005" y="526"/>
                </a:lnTo>
                <a:lnTo>
                  <a:pt x="9031" y="549"/>
                </a:lnTo>
                <a:lnTo>
                  <a:pt x="9022" y="558"/>
                </a:lnTo>
                <a:lnTo>
                  <a:pt x="8996" y="532"/>
                </a:lnTo>
                <a:close/>
                <a:moveTo>
                  <a:pt x="8947" y="485"/>
                </a:moveTo>
                <a:lnTo>
                  <a:pt x="8953" y="477"/>
                </a:lnTo>
                <a:lnTo>
                  <a:pt x="8979" y="500"/>
                </a:lnTo>
                <a:lnTo>
                  <a:pt x="8970" y="509"/>
                </a:lnTo>
                <a:lnTo>
                  <a:pt x="8947" y="485"/>
                </a:lnTo>
                <a:close/>
                <a:moveTo>
                  <a:pt x="7386" y="497"/>
                </a:moveTo>
                <a:lnTo>
                  <a:pt x="7418" y="483"/>
                </a:lnTo>
                <a:lnTo>
                  <a:pt x="7423" y="494"/>
                </a:lnTo>
                <a:lnTo>
                  <a:pt x="7392" y="509"/>
                </a:lnTo>
                <a:lnTo>
                  <a:pt x="7386" y="497"/>
                </a:lnTo>
                <a:close/>
                <a:moveTo>
                  <a:pt x="7325" y="480"/>
                </a:moveTo>
                <a:lnTo>
                  <a:pt x="7331" y="468"/>
                </a:lnTo>
                <a:lnTo>
                  <a:pt x="7360" y="483"/>
                </a:lnTo>
                <a:lnTo>
                  <a:pt x="7357" y="494"/>
                </a:lnTo>
                <a:lnTo>
                  <a:pt x="7325" y="480"/>
                </a:lnTo>
                <a:close/>
                <a:moveTo>
                  <a:pt x="6275" y="474"/>
                </a:moveTo>
                <a:lnTo>
                  <a:pt x="6309" y="465"/>
                </a:lnTo>
                <a:lnTo>
                  <a:pt x="6312" y="477"/>
                </a:lnTo>
                <a:lnTo>
                  <a:pt x="6278" y="485"/>
                </a:lnTo>
                <a:lnTo>
                  <a:pt x="6275" y="474"/>
                </a:lnTo>
                <a:close/>
                <a:moveTo>
                  <a:pt x="7449" y="468"/>
                </a:moveTo>
                <a:lnTo>
                  <a:pt x="7481" y="454"/>
                </a:lnTo>
                <a:lnTo>
                  <a:pt x="7487" y="462"/>
                </a:lnTo>
                <a:lnTo>
                  <a:pt x="7455" y="477"/>
                </a:lnTo>
                <a:lnTo>
                  <a:pt x="7449" y="468"/>
                </a:lnTo>
                <a:close/>
                <a:moveTo>
                  <a:pt x="6211" y="462"/>
                </a:moveTo>
                <a:lnTo>
                  <a:pt x="6214" y="451"/>
                </a:lnTo>
                <a:lnTo>
                  <a:pt x="6246" y="465"/>
                </a:lnTo>
                <a:lnTo>
                  <a:pt x="6243" y="477"/>
                </a:lnTo>
                <a:lnTo>
                  <a:pt x="6211" y="462"/>
                </a:lnTo>
                <a:close/>
                <a:moveTo>
                  <a:pt x="6344" y="457"/>
                </a:moveTo>
                <a:lnTo>
                  <a:pt x="6376" y="451"/>
                </a:lnTo>
                <a:lnTo>
                  <a:pt x="6379" y="462"/>
                </a:lnTo>
                <a:lnTo>
                  <a:pt x="6344" y="468"/>
                </a:lnTo>
                <a:lnTo>
                  <a:pt x="6344" y="457"/>
                </a:lnTo>
                <a:close/>
                <a:moveTo>
                  <a:pt x="7265" y="448"/>
                </a:moveTo>
                <a:lnTo>
                  <a:pt x="7268" y="436"/>
                </a:lnTo>
                <a:lnTo>
                  <a:pt x="7299" y="454"/>
                </a:lnTo>
                <a:lnTo>
                  <a:pt x="7294" y="462"/>
                </a:lnTo>
                <a:lnTo>
                  <a:pt x="7265" y="448"/>
                </a:lnTo>
                <a:close/>
                <a:moveTo>
                  <a:pt x="8895" y="436"/>
                </a:moveTo>
                <a:lnTo>
                  <a:pt x="8904" y="431"/>
                </a:lnTo>
                <a:lnTo>
                  <a:pt x="8930" y="454"/>
                </a:lnTo>
                <a:lnTo>
                  <a:pt x="8921" y="462"/>
                </a:lnTo>
                <a:lnTo>
                  <a:pt x="8895" y="436"/>
                </a:lnTo>
                <a:close/>
                <a:moveTo>
                  <a:pt x="6410" y="442"/>
                </a:moveTo>
                <a:lnTo>
                  <a:pt x="6445" y="434"/>
                </a:lnTo>
                <a:lnTo>
                  <a:pt x="6448" y="445"/>
                </a:lnTo>
                <a:lnTo>
                  <a:pt x="6413" y="454"/>
                </a:lnTo>
                <a:lnTo>
                  <a:pt x="6410" y="442"/>
                </a:lnTo>
                <a:close/>
                <a:moveTo>
                  <a:pt x="6145" y="436"/>
                </a:moveTo>
                <a:lnTo>
                  <a:pt x="6151" y="425"/>
                </a:lnTo>
                <a:lnTo>
                  <a:pt x="6182" y="439"/>
                </a:lnTo>
                <a:lnTo>
                  <a:pt x="6180" y="448"/>
                </a:lnTo>
                <a:lnTo>
                  <a:pt x="6145" y="436"/>
                </a:lnTo>
                <a:close/>
                <a:moveTo>
                  <a:pt x="7513" y="436"/>
                </a:moveTo>
                <a:lnTo>
                  <a:pt x="7542" y="422"/>
                </a:lnTo>
                <a:lnTo>
                  <a:pt x="7548" y="434"/>
                </a:lnTo>
                <a:lnTo>
                  <a:pt x="7516" y="448"/>
                </a:lnTo>
                <a:lnTo>
                  <a:pt x="7513" y="436"/>
                </a:lnTo>
                <a:close/>
                <a:moveTo>
                  <a:pt x="6477" y="428"/>
                </a:moveTo>
                <a:lnTo>
                  <a:pt x="6511" y="419"/>
                </a:lnTo>
                <a:lnTo>
                  <a:pt x="6514" y="431"/>
                </a:lnTo>
                <a:lnTo>
                  <a:pt x="6480" y="439"/>
                </a:lnTo>
                <a:lnTo>
                  <a:pt x="6477" y="428"/>
                </a:lnTo>
                <a:close/>
                <a:moveTo>
                  <a:pt x="7201" y="416"/>
                </a:moveTo>
                <a:lnTo>
                  <a:pt x="7207" y="408"/>
                </a:lnTo>
                <a:lnTo>
                  <a:pt x="7239" y="422"/>
                </a:lnTo>
                <a:lnTo>
                  <a:pt x="7233" y="431"/>
                </a:lnTo>
                <a:lnTo>
                  <a:pt x="7201" y="416"/>
                </a:lnTo>
                <a:close/>
                <a:moveTo>
                  <a:pt x="6546" y="410"/>
                </a:moveTo>
                <a:lnTo>
                  <a:pt x="6578" y="405"/>
                </a:lnTo>
                <a:lnTo>
                  <a:pt x="6581" y="416"/>
                </a:lnTo>
                <a:lnTo>
                  <a:pt x="6549" y="422"/>
                </a:lnTo>
                <a:lnTo>
                  <a:pt x="6546" y="410"/>
                </a:lnTo>
                <a:close/>
                <a:moveTo>
                  <a:pt x="6081" y="408"/>
                </a:moveTo>
                <a:lnTo>
                  <a:pt x="6087" y="399"/>
                </a:lnTo>
                <a:lnTo>
                  <a:pt x="6119" y="410"/>
                </a:lnTo>
                <a:lnTo>
                  <a:pt x="6113" y="422"/>
                </a:lnTo>
                <a:lnTo>
                  <a:pt x="6081" y="408"/>
                </a:lnTo>
                <a:close/>
                <a:moveTo>
                  <a:pt x="7574" y="408"/>
                </a:moveTo>
                <a:lnTo>
                  <a:pt x="7605" y="393"/>
                </a:lnTo>
                <a:lnTo>
                  <a:pt x="7611" y="402"/>
                </a:lnTo>
                <a:lnTo>
                  <a:pt x="7579" y="416"/>
                </a:lnTo>
                <a:lnTo>
                  <a:pt x="7574" y="408"/>
                </a:lnTo>
                <a:close/>
                <a:moveTo>
                  <a:pt x="8846" y="390"/>
                </a:moveTo>
                <a:lnTo>
                  <a:pt x="8855" y="382"/>
                </a:lnTo>
                <a:lnTo>
                  <a:pt x="8878" y="405"/>
                </a:lnTo>
                <a:lnTo>
                  <a:pt x="8872" y="413"/>
                </a:lnTo>
                <a:lnTo>
                  <a:pt x="8846" y="390"/>
                </a:lnTo>
                <a:close/>
                <a:moveTo>
                  <a:pt x="6612" y="396"/>
                </a:moveTo>
                <a:lnTo>
                  <a:pt x="6647" y="387"/>
                </a:lnTo>
                <a:lnTo>
                  <a:pt x="6650" y="399"/>
                </a:lnTo>
                <a:lnTo>
                  <a:pt x="6615" y="408"/>
                </a:lnTo>
                <a:lnTo>
                  <a:pt x="6612" y="396"/>
                </a:lnTo>
                <a:close/>
                <a:moveTo>
                  <a:pt x="7141" y="384"/>
                </a:moveTo>
                <a:lnTo>
                  <a:pt x="7144" y="376"/>
                </a:lnTo>
                <a:lnTo>
                  <a:pt x="7175" y="390"/>
                </a:lnTo>
                <a:lnTo>
                  <a:pt x="7170" y="402"/>
                </a:lnTo>
                <a:lnTo>
                  <a:pt x="7141" y="384"/>
                </a:lnTo>
                <a:close/>
                <a:moveTo>
                  <a:pt x="6018" y="382"/>
                </a:moveTo>
                <a:lnTo>
                  <a:pt x="6024" y="370"/>
                </a:lnTo>
                <a:lnTo>
                  <a:pt x="6055" y="384"/>
                </a:lnTo>
                <a:lnTo>
                  <a:pt x="6050" y="393"/>
                </a:lnTo>
                <a:lnTo>
                  <a:pt x="6018" y="382"/>
                </a:lnTo>
                <a:close/>
                <a:moveTo>
                  <a:pt x="6682" y="382"/>
                </a:moveTo>
                <a:lnTo>
                  <a:pt x="6714" y="373"/>
                </a:lnTo>
                <a:lnTo>
                  <a:pt x="6716" y="384"/>
                </a:lnTo>
                <a:lnTo>
                  <a:pt x="6682" y="393"/>
                </a:lnTo>
                <a:lnTo>
                  <a:pt x="6682" y="382"/>
                </a:lnTo>
                <a:close/>
                <a:moveTo>
                  <a:pt x="7637" y="376"/>
                </a:moveTo>
                <a:lnTo>
                  <a:pt x="7669" y="361"/>
                </a:lnTo>
                <a:lnTo>
                  <a:pt x="7672" y="373"/>
                </a:lnTo>
                <a:lnTo>
                  <a:pt x="7643" y="387"/>
                </a:lnTo>
                <a:lnTo>
                  <a:pt x="7637" y="376"/>
                </a:lnTo>
                <a:close/>
                <a:moveTo>
                  <a:pt x="6748" y="364"/>
                </a:moveTo>
                <a:lnTo>
                  <a:pt x="6783" y="358"/>
                </a:lnTo>
                <a:lnTo>
                  <a:pt x="6786" y="370"/>
                </a:lnTo>
                <a:lnTo>
                  <a:pt x="6751" y="376"/>
                </a:lnTo>
                <a:lnTo>
                  <a:pt x="6748" y="364"/>
                </a:lnTo>
                <a:close/>
                <a:moveTo>
                  <a:pt x="7077" y="356"/>
                </a:moveTo>
                <a:lnTo>
                  <a:pt x="7083" y="344"/>
                </a:lnTo>
                <a:lnTo>
                  <a:pt x="7115" y="358"/>
                </a:lnTo>
                <a:lnTo>
                  <a:pt x="7109" y="370"/>
                </a:lnTo>
                <a:lnTo>
                  <a:pt x="7077" y="356"/>
                </a:lnTo>
                <a:close/>
                <a:moveTo>
                  <a:pt x="5954" y="353"/>
                </a:moveTo>
                <a:lnTo>
                  <a:pt x="5960" y="344"/>
                </a:lnTo>
                <a:lnTo>
                  <a:pt x="5992" y="356"/>
                </a:lnTo>
                <a:lnTo>
                  <a:pt x="5986" y="367"/>
                </a:lnTo>
                <a:lnTo>
                  <a:pt x="5954" y="353"/>
                </a:lnTo>
                <a:close/>
                <a:moveTo>
                  <a:pt x="8794" y="341"/>
                </a:moveTo>
                <a:lnTo>
                  <a:pt x="8803" y="332"/>
                </a:lnTo>
                <a:lnTo>
                  <a:pt x="8829" y="358"/>
                </a:lnTo>
                <a:lnTo>
                  <a:pt x="8820" y="367"/>
                </a:lnTo>
                <a:lnTo>
                  <a:pt x="8794" y="341"/>
                </a:lnTo>
                <a:close/>
                <a:moveTo>
                  <a:pt x="6815" y="350"/>
                </a:moveTo>
                <a:lnTo>
                  <a:pt x="6849" y="341"/>
                </a:lnTo>
                <a:lnTo>
                  <a:pt x="6852" y="353"/>
                </a:lnTo>
                <a:lnTo>
                  <a:pt x="6817" y="361"/>
                </a:lnTo>
                <a:lnTo>
                  <a:pt x="6815" y="350"/>
                </a:lnTo>
                <a:close/>
                <a:moveTo>
                  <a:pt x="7698" y="347"/>
                </a:moveTo>
                <a:lnTo>
                  <a:pt x="7729" y="332"/>
                </a:lnTo>
                <a:lnTo>
                  <a:pt x="7735" y="341"/>
                </a:lnTo>
                <a:lnTo>
                  <a:pt x="7703" y="358"/>
                </a:lnTo>
                <a:lnTo>
                  <a:pt x="7698" y="347"/>
                </a:lnTo>
                <a:close/>
                <a:moveTo>
                  <a:pt x="6884" y="335"/>
                </a:moveTo>
                <a:lnTo>
                  <a:pt x="6916" y="327"/>
                </a:lnTo>
                <a:lnTo>
                  <a:pt x="6918" y="338"/>
                </a:lnTo>
                <a:lnTo>
                  <a:pt x="6887" y="347"/>
                </a:lnTo>
                <a:lnTo>
                  <a:pt x="6884" y="335"/>
                </a:lnTo>
                <a:close/>
                <a:moveTo>
                  <a:pt x="5891" y="327"/>
                </a:moveTo>
                <a:lnTo>
                  <a:pt x="5897" y="315"/>
                </a:lnTo>
                <a:lnTo>
                  <a:pt x="5928" y="330"/>
                </a:lnTo>
                <a:lnTo>
                  <a:pt x="5923" y="341"/>
                </a:lnTo>
                <a:lnTo>
                  <a:pt x="5891" y="327"/>
                </a:lnTo>
                <a:close/>
                <a:moveTo>
                  <a:pt x="7017" y="324"/>
                </a:moveTo>
                <a:lnTo>
                  <a:pt x="7022" y="312"/>
                </a:lnTo>
                <a:lnTo>
                  <a:pt x="7051" y="330"/>
                </a:lnTo>
                <a:lnTo>
                  <a:pt x="7045" y="338"/>
                </a:lnTo>
                <a:lnTo>
                  <a:pt x="7017" y="324"/>
                </a:lnTo>
                <a:close/>
                <a:moveTo>
                  <a:pt x="6950" y="318"/>
                </a:moveTo>
                <a:lnTo>
                  <a:pt x="6985" y="312"/>
                </a:lnTo>
                <a:lnTo>
                  <a:pt x="6988" y="324"/>
                </a:lnTo>
                <a:lnTo>
                  <a:pt x="6953" y="330"/>
                </a:lnTo>
                <a:lnTo>
                  <a:pt x="6950" y="318"/>
                </a:lnTo>
                <a:close/>
                <a:moveTo>
                  <a:pt x="7761" y="318"/>
                </a:moveTo>
                <a:lnTo>
                  <a:pt x="7793" y="301"/>
                </a:lnTo>
                <a:lnTo>
                  <a:pt x="7799" y="312"/>
                </a:lnTo>
                <a:lnTo>
                  <a:pt x="7767" y="327"/>
                </a:lnTo>
                <a:lnTo>
                  <a:pt x="7761" y="318"/>
                </a:lnTo>
                <a:close/>
                <a:moveTo>
                  <a:pt x="8745" y="295"/>
                </a:moveTo>
                <a:lnTo>
                  <a:pt x="8754" y="286"/>
                </a:lnTo>
                <a:lnTo>
                  <a:pt x="8777" y="309"/>
                </a:lnTo>
                <a:lnTo>
                  <a:pt x="8771" y="318"/>
                </a:lnTo>
                <a:lnTo>
                  <a:pt x="8745" y="295"/>
                </a:lnTo>
                <a:close/>
                <a:moveTo>
                  <a:pt x="5827" y="301"/>
                </a:moveTo>
                <a:lnTo>
                  <a:pt x="5833" y="289"/>
                </a:lnTo>
                <a:lnTo>
                  <a:pt x="5865" y="304"/>
                </a:lnTo>
                <a:lnTo>
                  <a:pt x="5859" y="312"/>
                </a:lnTo>
                <a:lnTo>
                  <a:pt x="5827" y="301"/>
                </a:lnTo>
                <a:close/>
                <a:moveTo>
                  <a:pt x="7825" y="286"/>
                </a:moveTo>
                <a:lnTo>
                  <a:pt x="7854" y="272"/>
                </a:lnTo>
                <a:lnTo>
                  <a:pt x="7859" y="281"/>
                </a:lnTo>
                <a:lnTo>
                  <a:pt x="7828" y="298"/>
                </a:lnTo>
                <a:lnTo>
                  <a:pt x="7825" y="286"/>
                </a:lnTo>
                <a:close/>
                <a:moveTo>
                  <a:pt x="5764" y="272"/>
                </a:moveTo>
                <a:lnTo>
                  <a:pt x="5770" y="263"/>
                </a:lnTo>
                <a:lnTo>
                  <a:pt x="5801" y="275"/>
                </a:lnTo>
                <a:lnTo>
                  <a:pt x="5796" y="286"/>
                </a:lnTo>
                <a:lnTo>
                  <a:pt x="5764" y="272"/>
                </a:lnTo>
                <a:close/>
                <a:moveTo>
                  <a:pt x="0" y="266"/>
                </a:moveTo>
                <a:lnTo>
                  <a:pt x="21" y="266"/>
                </a:lnTo>
                <a:lnTo>
                  <a:pt x="23" y="278"/>
                </a:lnTo>
                <a:lnTo>
                  <a:pt x="0" y="278"/>
                </a:lnTo>
                <a:lnTo>
                  <a:pt x="0" y="266"/>
                </a:lnTo>
                <a:close/>
                <a:moveTo>
                  <a:pt x="55" y="266"/>
                </a:moveTo>
                <a:lnTo>
                  <a:pt x="90" y="263"/>
                </a:lnTo>
                <a:lnTo>
                  <a:pt x="93" y="275"/>
                </a:lnTo>
                <a:lnTo>
                  <a:pt x="58" y="278"/>
                </a:lnTo>
                <a:lnTo>
                  <a:pt x="55" y="266"/>
                </a:lnTo>
                <a:close/>
                <a:moveTo>
                  <a:pt x="125" y="263"/>
                </a:moveTo>
                <a:lnTo>
                  <a:pt x="159" y="260"/>
                </a:lnTo>
                <a:lnTo>
                  <a:pt x="162" y="272"/>
                </a:lnTo>
                <a:lnTo>
                  <a:pt x="127" y="275"/>
                </a:lnTo>
                <a:lnTo>
                  <a:pt x="125" y="263"/>
                </a:lnTo>
                <a:close/>
                <a:moveTo>
                  <a:pt x="194" y="260"/>
                </a:moveTo>
                <a:lnTo>
                  <a:pt x="228" y="260"/>
                </a:lnTo>
                <a:lnTo>
                  <a:pt x="231" y="272"/>
                </a:lnTo>
                <a:lnTo>
                  <a:pt x="197" y="272"/>
                </a:lnTo>
                <a:lnTo>
                  <a:pt x="194" y="260"/>
                </a:lnTo>
                <a:close/>
                <a:moveTo>
                  <a:pt x="8696" y="246"/>
                </a:moveTo>
                <a:lnTo>
                  <a:pt x="8702" y="237"/>
                </a:lnTo>
                <a:lnTo>
                  <a:pt x="8728" y="263"/>
                </a:lnTo>
                <a:lnTo>
                  <a:pt x="8719" y="272"/>
                </a:lnTo>
                <a:lnTo>
                  <a:pt x="8696" y="246"/>
                </a:lnTo>
                <a:close/>
                <a:moveTo>
                  <a:pt x="263" y="257"/>
                </a:moveTo>
                <a:lnTo>
                  <a:pt x="298" y="257"/>
                </a:lnTo>
                <a:lnTo>
                  <a:pt x="301" y="269"/>
                </a:lnTo>
                <a:lnTo>
                  <a:pt x="266" y="269"/>
                </a:lnTo>
                <a:lnTo>
                  <a:pt x="263" y="257"/>
                </a:lnTo>
                <a:close/>
                <a:moveTo>
                  <a:pt x="332" y="255"/>
                </a:moveTo>
                <a:lnTo>
                  <a:pt x="367" y="255"/>
                </a:lnTo>
                <a:lnTo>
                  <a:pt x="367" y="266"/>
                </a:lnTo>
                <a:lnTo>
                  <a:pt x="332" y="266"/>
                </a:lnTo>
                <a:lnTo>
                  <a:pt x="332" y="255"/>
                </a:lnTo>
                <a:close/>
                <a:moveTo>
                  <a:pt x="7885" y="257"/>
                </a:moveTo>
                <a:lnTo>
                  <a:pt x="7917" y="240"/>
                </a:lnTo>
                <a:lnTo>
                  <a:pt x="7923" y="252"/>
                </a:lnTo>
                <a:lnTo>
                  <a:pt x="7891" y="266"/>
                </a:lnTo>
                <a:lnTo>
                  <a:pt x="7885" y="257"/>
                </a:lnTo>
                <a:close/>
                <a:moveTo>
                  <a:pt x="402" y="252"/>
                </a:moveTo>
                <a:lnTo>
                  <a:pt x="436" y="252"/>
                </a:lnTo>
                <a:lnTo>
                  <a:pt x="436" y="263"/>
                </a:lnTo>
                <a:lnTo>
                  <a:pt x="402" y="263"/>
                </a:lnTo>
                <a:lnTo>
                  <a:pt x="402" y="252"/>
                </a:lnTo>
                <a:close/>
                <a:moveTo>
                  <a:pt x="471" y="252"/>
                </a:moveTo>
                <a:lnTo>
                  <a:pt x="505" y="249"/>
                </a:lnTo>
                <a:lnTo>
                  <a:pt x="505" y="260"/>
                </a:lnTo>
                <a:lnTo>
                  <a:pt x="471" y="263"/>
                </a:lnTo>
                <a:lnTo>
                  <a:pt x="471" y="252"/>
                </a:lnTo>
                <a:close/>
                <a:moveTo>
                  <a:pt x="540" y="249"/>
                </a:moveTo>
                <a:lnTo>
                  <a:pt x="575" y="246"/>
                </a:lnTo>
                <a:lnTo>
                  <a:pt x="575" y="257"/>
                </a:lnTo>
                <a:lnTo>
                  <a:pt x="540" y="260"/>
                </a:lnTo>
                <a:lnTo>
                  <a:pt x="540" y="249"/>
                </a:lnTo>
                <a:close/>
                <a:moveTo>
                  <a:pt x="5700" y="246"/>
                </a:moveTo>
                <a:lnTo>
                  <a:pt x="5703" y="234"/>
                </a:lnTo>
                <a:lnTo>
                  <a:pt x="5735" y="249"/>
                </a:lnTo>
                <a:lnTo>
                  <a:pt x="5732" y="260"/>
                </a:lnTo>
                <a:lnTo>
                  <a:pt x="5700" y="246"/>
                </a:lnTo>
                <a:close/>
                <a:moveTo>
                  <a:pt x="609" y="246"/>
                </a:moveTo>
                <a:lnTo>
                  <a:pt x="644" y="246"/>
                </a:lnTo>
                <a:lnTo>
                  <a:pt x="644" y="257"/>
                </a:lnTo>
                <a:lnTo>
                  <a:pt x="609" y="257"/>
                </a:lnTo>
                <a:lnTo>
                  <a:pt x="609" y="246"/>
                </a:lnTo>
                <a:close/>
                <a:moveTo>
                  <a:pt x="679" y="243"/>
                </a:moveTo>
                <a:lnTo>
                  <a:pt x="713" y="243"/>
                </a:lnTo>
                <a:lnTo>
                  <a:pt x="713" y="255"/>
                </a:lnTo>
                <a:lnTo>
                  <a:pt x="679" y="255"/>
                </a:lnTo>
                <a:lnTo>
                  <a:pt x="679" y="243"/>
                </a:lnTo>
                <a:close/>
                <a:moveTo>
                  <a:pt x="748" y="240"/>
                </a:moveTo>
                <a:lnTo>
                  <a:pt x="783" y="240"/>
                </a:lnTo>
                <a:lnTo>
                  <a:pt x="783" y="252"/>
                </a:lnTo>
                <a:lnTo>
                  <a:pt x="748" y="252"/>
                </a:lnTo>
                <a:lnTo>
                  <a:pt x="748" y="240"/>
                </a:lnTo>
                <a:close/>
                <a:moveTo>
                  <a:pt x="817" y="240"/>
                </a:moveTo>
                <a:lnTo>
                  <a:pt x="852" y="237"/>
                </a:lnTo>
                <a:lnTo>
                  <a:pt x="852" y="249"/>
                </a:lnTo>
                <a:lnTo>
                  <a:pt x="817" y="252"/>
                </a:lnTo>
                <a:lnTo>
                  <a:pt x="817" y="240"/>
                </a:lnTo>
                <a:close/>
                <a:moveTo>
                  <a:pt x="886" y="237"/>
                </a:moveTo>
                <a:lnTo>
                  <a:pt x="921" y="234"/>
                </a:lnTo>
                <a:lnTo>
                  <a:pt x="921" y="246"/>
                </a:lnTo>
                <a:lnTo>
                  <a:pt x="886" y="249"/>
                </a:lnTo>
                <a:lnTo>
                  <a:pt x="886" y="237"/>
                </a:lnTo>
                <a:close/>
                <a:moveTo>
                  <a:pt x="956" y="234"/>
                </a:moveTo>
                <a:lnTo>
                  <a:pt x="990" y="231"/>
                </a:lnTo>
                <a:lnTo>
                  <a:pt x="990" y="243"/>
                </a:lnTo>
                <a:lnTo>
                  <a:pt x="956" y="246"/>
                </a:lnTo>
                <a:lnTo>
                  <a:pt x="956" y="234"/>
                </a:lnTo>
                <a:close/>
                <a:moveTo>
                  <a:pt x="1025" y="231"/>
                </a:moveTo>
                <a:lnTo>
                  <a:pt x="1060" y="231"/>
                </a:lnTo>
                <a:lnTo>
                  <a:pt x="1060" y="243"/>
                </a:lnTo>
                <a:lnTo>
                  <a:pt x="1025" y="243"/>
                </a:lnTo>
                <a:lnTo>
                  <a:pt x="1025" y="231"/>
                </a:lnTo>
                <a:close/>
                <a:moveTo>
                  <a:pt x="1094" y="229"/>
                </a:moveTo>
                <a:lnTo>
                  <a:pt x="1129" y="229"/>
                </a:lnTo>
                <a:lnTo>
                  <a:pt x="1129" y="240"/>
                </a:lnTo>
                <a:lnTo>
                  <a:pt x="1094" y="240"/>
                </a:lnTo>
                <a:lnTo>
                  <a:pt x="1094" y="229"/>
                </a:lnTo>
                <a:close/>
                <a:moveTo>
                  <a:pt x="1164" y="226"/>
                </a:moveTo>
                <a:lnTo>
                  <a:pt x="1198" y="226"/>
                </a:lnTo>
                <a:lnTo>
                  <a:pt x="1198" y="237"/>
                </a:lnTo>
                <a:lnTo>
                  <a:pt x="1164" y="237"/>
                </a:lnTo>
                <a:lnTo>
                  <a:pt x="1164" y="226"/>
                </a:lnTo>
                <a:close/>
                <a:moveTo>
                  <a:pt x="7949" y="226"/>
                </a:moveTo>
                <a:lnTo>
                  <a:pt x="7981" y="211"/>
                </a:lnTo>
                <a:lnTo>
                  <a:pt x="7983" y="223"/>
                </a:lnTo>
                <a:lnTo>
                  <a:pt x="7955" y="237"/>
                </a:lnTo>
                <a:lnTo>
                  <a:pt x="7949" y="226"/>
                </a:lnTo>
                <a:close/>
                <a:moveTo>
                  <a:pt x="1233" y="226"/>
                </a:moveTo>
                <a:lnTo>
                  <a:pt x="1267" y="223"/>
                </a:lnTo>
                <a:lnTo>
                  <a:pt x="1267" y="234"/>
                </a:lnTo>
                <a:lnTo>
                  <a:pt x="1233" y="237"/>
                </a:lnTo>
                <a:lnTo>
                  <a:pt x="1233" y="226"/>
                </a:lnTo>
                <a:close/>
                <a:moveTo>
                  <a:pt x="1302" y="223"/>
                </a:moveTo>
                <a:lnTo>
                  <a:pt x="1337" y="220"/>
                </a:lnTo>
                <a:lnTo>
                  <a:pt x="1337" y="231"/>
                </a:lnTo>
                <a:lnTo>
                  <a:pt x="1302" y="234"/>
                </a:lnTo>
                <a:lnTo>
                  <a:pt x="1302" y="223"/>
                </a:lnTo>
                <a:close/>
                <a:moveTo>
                  <a:pt x="5637" y="217"/>
                </a:moveTo>
                <a:lnTo>
                  <a:pt x="5640" y="208"/>
                </a:lnTo>
                <a:lnTo>
                  <a:pt x="5672" y="220"/>
                </a:lnTo>
                <a:lnTo>
                  <a:pt x="5669" y="231"/>
                </a:lnTo>
                <a:lnTo>
                  <a:pt x="5637" y="217"/>
                </a:lnTo>
                <a:close/>
                <a:moveTo>
                  <a:pt x="1371" y="220"/>
                </a:moveTo>
                <a:lnTo>
                  <a:pt x="1406" y="217"/>
                </a:lnTo>
                <a:lnTo>
                  <a:pt x="1406" y="229"/>
                </a:lnTo>
                <a:lnTo>
                  <a:pt x="1371" y="231"/>
                </a:lnTo>
                <a:lnTo>
                  <a:pt x="1371" y="220"/>
                </a:lnTo>
                <a:close/>
                <a:moveTo>
                  <a:pt x="1441" y="217"/>
                </a:moveTo>
                <a:lnTo>
                  <a:pt x="1475" y="217"/>
                </a:lnTo>
                <a:lnTo>
                  <a:pt x="1475" y="229"/>
                </a:lnTo>
                <a:lnTo>
                  <a:pt x="1441" y="229"/>
                </a:lnTo>
                <a:lnTo>
                  <a:pt x="1441" y="217"/>
                </a:lnTo>
                <a:close/>
                <a:moveTo>
                  <a:pt x="1510" y="214"/>
                </a:moveTo>
                <a:lnTo>
                  <a:pt x="1544" y="214"/>
                </a:lnTo>
                <a:lnTo>
                  <a:pt x="1544" y="226"/>
                </a:lnTo>
                <a:lnTo>
                  <a:pt x="1510" y="226"/>
                </a:lnTo>
                <a:lnTo>
                  <a:pt x="1510" y="214"/>
                </a:lnTo>
                <a:close/>
                <a:moveTo>
                  <a:pt x="1579" y="211"/>
                </a:moveTo>
                <a:lnTo>
                  <a:pt x="1614" y="211"/>
                </a:lnTo>
                <a:lnTo>
                  <a:pt x="1614" y="223"/>
                </a:lnTo>
                <a:lnTo>
                  <a:pt x="1579" y="223"/>
                </a:lnTo>
                <a:lnTo>
                  <a:pt x="1579" y="211"/>
                </a:lnTo>
                <a:close/>
                <a:moveTo>
                  <a:pt x="8644" y="200"/>
                </a:moveTo>
                <a:lnTo>
                  <a:pt x="8653" y="191"/>
                </a:lnTo>
                <a:lnTo>
                  <a:pt x="8679" y="214"/>
                </a:lnTo>
                <a:lnTo>
                  <a:pt x="8670" y="223"/>
                </a:lnTo>
                <a:lnTo>
                  <a:pt x="8644" y="200"/>
                </a:lnTo>
                <a:close/>
                <a:moveTo>
                  <a:pt x="1648" y="211"/>
                </a:moveTo>
                <a:lnTo>
                  <a:pt x="1683" y="208"/>
                </a:lnTo>
                <a:lnTo>
                  <a:pt x="1683" y="220"/>
                </a:lnTo>
                <a:lnTo>
                  <a:pt x="1648" y="223"/>
                </a:lnTo>
                <a:lnTo>
                  <a:pt x="1648" y="211"/>
                </a:lnTo>
                <a:close/>
                <a:moveTo>
                  <a:pt x="1718" y="208"/>
                </a:moveTo>
                <a:lnTo>
                  <a:pt x="1752" y="205"/>
                </a:lnTo>
                <a:lnTo>
                  <a:pt x="1752" y="217"/>
                </a:lnTo>
                <a:lnTo>
                  <a:pt x="1718" y="220"/>
                </a:lnTo>
                <a:lnTo>
                  <a:pt x="1718" y="208"/>
                </a:lnTo>
                <a:close/>
                <a:moveTo>
                  <a:pt x="1787" y="205"/>
                </a:moveTo>
                <a:lnTo>
                  <a:pt x="1822" y="203"/>
                </a:lnTo>
                <a:lnTo>
                  <a:pt x="1822" y="214"/>
                </a:lnTo>
                <a:lnTo>
                  <a:pt x="1787" y="217"/>
                </a:lnTo>
                <a:lnTo>
                  <a:pt x="1787" y="205"/>
                </a:lnTo>
                <a:close/>
                <a:moveTo>
                  <a:pt x="1856" y="203"/>
                </a:moveTo>
                <a:lnTo>
                  <a:pt x="1891" y="203"/>
                </a:lnTo>
                <a:lnTo>
                  <a:pt x="1891" y="214"/>
                </a:lnTo>
                <a:lnTo>
                  <a:pt x="1856" y="214"/>
                </a:lnTo>
                <a:lnTo>
                  <a:pt x="1856" y="203"/>
                </a:lnTo>
                <a:close/>
                <a:moveTo>
                  <a:pt x="1925" y="200"/>
                </a:moveTo>
                <a:lnTo>
                  <a:pt x="1960" y="200"/>
                </a:lnTo>
                <a:lnTo>
                  <a:pt x="1960" y="211"/>
                </a:lnTo>
                <a:lnTo>
                  <a:pt x="1925" y="211"/>
                </a:lnTo>
                <a:lnTo>
                  <a:pt x="1925" y="200"/>
                </a:lnTo>
                <a:close/>
                <a:moveTo>
                  <a:pt x="1995" y="197"/>
                </a:moveTo>
                <a:lnTo>
                  <a:pt x="2029" y="197"/>
                </a:lnTo>
                <a:lnTo>
                  <a:pt x="2029" y="208"/>
                </a:lnTo>
                <a:lnTo>
                  <a:pt x="1995" y="208"/>
                </a:lnTo>
                <a:lnTo>
                  <a:pt x="1995" y="197"/>
                </a:lnTo>
                <a:close/>
                <a:moveTo>
                  <a:pt x="2064" y="197"/>
                </a:moveTo>
                <a:lnTo>
                  <a:pt x="2099" y="194"/>
                </a:lnTo>
                <a:lnTo>
                  <a:pt x="2099" y="205"/>
                </a:lnTo>
                <a:lnTo>
                  <a:pt x="2064" y="208"/>
                </a:lnTo>
                <a:lnTo>
                  <a:pt x="2064" y="197"/>
                </a:lnTo>
                <a:close/>
                <a:moveTo>
                  <a:pt x="8009" y="197"/>
                </a:moveTo>
                <a:lnTo>
                  <a:pt x="8041" y="179"/>
                </a:lnTo>
                <a:lnTo>
                  <a:pt x="8047" y="191"/>
                </a:lnTo>
                <a:lnTo>
                  <a:pt x="8015" y="205"/>
                </a:lnTo>
                <a:lnTo>
                  <a:pt x="8009" y="197"/>
                </a:lnTo>
                <a:close/>
                <a:moveTo>
                  <a:pt x="5573" y="191"/>
                </a:moveTo>
                <a:lnTo>
                  <a:pt x="5576" y="179"/>
                </a:lnTo>
                <a:lnTo>
                  <a:pt x="5608" y="194"/>
                </a:lnTo>
                <a:lnTo>
                  <a:pt x="5605" y="205"/>
                </a:lnTo>
                <a:lnTo>
                  <a:pt x="5573" y="191"/>
                </a:lnTo>
                <a:close/>
                <a:moveTo>
                  <a:pt x="2133" y="194"/>
                </a:moveTo>
                <a:lnTo>
                  <a:pt x="2168" y="191"/>
                </a:lnTo>
                <a:lnTo>
                  <a:pt x="2168" y="203"/>
                </a:lnTo>
                <a:lnTo>
                  <a:pt x="2133" y="205"/>
                </a:lnTo>
                <a:lnTo>
                  <a:pt x="2133" y="194"/>
                </a:lnTo>
                <a:close/>
                <a:moveTo>
                  <a:pt x="2203" y="191"/>
                </a:moveTo>
                <a:lnTo>
                  <a:pt x="2237" y="191"/>
                </a:lnTo>
                <a:lnTo>
                  <a:pt x="2237" y="203"/>
                </a:lnTo>
                <a:lnTo>
                  <a:pt x="2203" y="203"/>
                </a:lnTo>
                <a:lnTo>
                  <a:pt x="2203" y="191"/>
                </a:lnTo>
                <a:close/>
                <a:moveTo>
                  <a:pt x="2272" y="188"/>
                </a:moveTo>
                <a:lnTo>
                  <a:pt x="2306" y="188"/>
                </a:lnTo>
                <a:lnTo>
                  <a:pt x="2306" y="200"/>
                </a:lnTo>
                <a:lnTo>
                  <a:pt x="2272" y="200"/>
                </a:lnTo>
                <a:lnTo>
                  <a:pt x="2272" y="188"/>
                </a:lnTo>
                <a:close/>
                <a:moveTo>
                  <a:pt x="2341" y="185"/>
                </a:moveTo>
                <a:lnTo>
                  <a:pt x="2376" y="185"/>
                </a:lnTo>
                <a:lnTo>
                  <a:pt x="2376" y="197"/>
                </a:lnTo>
                <a:lnTo>
                  <a:pt x="2341" y="197"/>
                </a:lnTo>
                <a:lnTo>
                  <a:pt x="2341" y="185"/>
                </a:lnTo>
                <a:close/>
                <a:moveTo>
                  <a:pt x="2410" y="182"/>
                </a:moveTo>
                <a:lnTo>
                  <a:pt x="2445" y="182"/>
                </a:lnTo>
                <a:lnTo>
                  <a:pt x="2445" y="194"/>
                </a:lnTo>
                <a:lnTo>
                  <a:pt x="2410" y="194"/>
                </a:lnTo>
                <a:lnTo>
                  <a:pt x="2410" y="182"/>
                </a:lnTo>
                <a:close/>
                <a:moveTo>
                  <a:pt x="2480" y="182"/>
                </a:moveTo>
                <a:lnTo>
                  <a:pt x="2514" y="179"/>
                </a:lnTo>
                <a:lnTo>
                  <a:pt x="2514" y="191"/>
                </a:lnTo>
                <a:lnTo>
                  <a:pt x="2480" y="194"/>
                </a:lnTo>
                <a:lnTo>
                  <a:pt x="2480" y="182"/>
                </a:lnTo>
                <a:close/>
                <a:moveTo>
                  <a:pt x="2549" y="179"/>
                </a:moveTo>
                <a:lnTo>
                  <a:pt x="2583" y="177"/>
                </a:lnTo>
                <a:lnTo>
                  <a:pt x="2583" y="188"/>
                </a:lnTo>
                <a:lnTo>
                  <a:pt x="2549" y="191"/>
                </a:lnTo>
                <a:lnTo>
                  <a:pt x="2549" y="179"/>
                </a:lnTo>
                <a:close/>
                <a:moveTo>
                  <a:pt x="2618" y="177"/>
                </a:moveTo>
                <a:lnTo>
                  <a:pt x="2653" y="177"/>
                </a:lnTo>
                <a:lnTo>
                  <a:pt x="2653" y="188"/>
                </a:lnTo>
                <a:lnTo>
                  <a:pt x="2618" y="188"/>
                </a:lnTo>
                <a:lnTo>
                  <a:pt x="2618" y="177"/>
                </a:lnTo>
                <a:close/>
                <a:moveTo>
                  <a:pt x="2687" y="174"/>
                </a:moveTo>
                <a:lnTo>
                  <a:pt x="2722" y="174"/>
                </a:lnTo>
                <a:lnTo>
                  <a:pt x="2722" y="185"/>
                </a:lnTo>
                <a:lnTo>
                  <a:pt x="2687" y="185"/>
                </a:lnTo>
                <a:lnTo>
                  <a:pt x="2687" y="174"/>
                </a:lnTo>
                <a:close/>
                <a:moveTo>
                  <a:pt x="2757" y="171"/>
                </a:moveTo>
                <a:lnTo>
                  <a:pt x="2791" y="171"/>
                </a:lnTo>
                <a:lnTo>
                  <a:pt x="2791" y="182"/>
                </a:lnTo>
                <a:lnTo>
                  <a:pt x="2757" y="182"/>
                </a:lnTo>
                <a:lnTo>
                  <a:pt x="2757" y="171"/>
                </a:lnTo>
                <a:close/>
                <a:moveTo>
                  <a:pt x="2826" y="168"/>
                </a:moveTo>
                <a:lnTo>
                  <a:pt x="2861" y="168"/>
                </a:lnTo>
                <a:lnTo>
                  <a:pt x="2861" y="179"/>
                </a:lnTo>
                <a:lnTo>
                  <a:pt x="2826" y="179"/>
                </a:lnTo>
                <a:lnTo>
                  <a:pt x="2826" y="168"/>
                </a:lnTo>
                <a:close/>
                <a:moveTo>
                  <a:pt x="2895" y="168"/>
                </a:moveTo>
                <a:lnTo>
                  <a:pt x="2930" y="165"/>
                </a:lnTo>
                <a:lnTo>
                  <a:pt x="2930" y="177"/>
                </a:lnTo>
                <a:lnTo>
                  <a:pt x="2895" y="179"/>
                </a:lnTo>
                <a:lnTo>
                  <a:pt x="2895" y="168"/>
                </a:lnTo>
                <a:close/>
                <a:moveTo>
                  <a:pt x="5510" y="165"/>
                </a:moveTo>
                <a:lnTo>
                  <a:pt x="5513" y="153"/>
                </a:lnTo>
                <a:lnTo>
                  <a:pt x="5545" y="168"/>
                </a:lnTo>
                <a:lnTo>
                  <a:pt x="5542" y="177"/>
                </a:lnTo>
                <a:lnTo>
                  <a:pt x="5510" y="165"/>
                </a:lnTo>
                <a:close/>
                <a:moveTo>
                  <a:pt x="8073" y="165"/>
                </a:moveTo>
                <a:lnTo>
                  <a:pt x="8105" y="151"/>
                </a:lnTo>
                <a:lnTo>
                  <a:pt x="8110" y="162"/>
                </a:lnTo>
                <a:lnTo>
                  <a:pt x="8079" y="177"/>
                </a:lnTo>
                <a:lnTo>
                  <a:pt x="8073" y="165"/>
                </a:lnTo>
                <a:close/>
                <a:moveTo>
                  <a:pt x="2964" y="165"/>
                </a:moveTo>
                <a:lnTo>
                  <a:pt x="2999" y="162"/>
                </a:lnTo>
                <a:lnTo>
                  <a:pt x="2999" y="174"/>
                </a:lnTo>
                <a:lnTo>
                  <a:pt x="2964" y="177"/>
                </a:lnTo>
                <a:lnTo>
                  <a:pt x="2964" y="165"/>
                </a:lnTo>
                <a:close/>
                <a:moveTo>
                  <a:pt x="8595" y="151"/>
                </a:moveTo>
                <a:lnTo>
                  <a:pt x="8601" y="142"/>
                </a:lnTo>
                <a:lnTo>
                  <a:pt x="8627" y="168"/>
                </a:lnTo>
                <a:lnTo>
                  <a:pt x="8618" y="177"/>
                </a:lnTo>
                <a:lnTo>
                  <a:pt x="8595" y="151"/>
                </a:lnTo>
                <a:close/>
                <a:moveTo>
                  <a:pt x="3034" y="162"/>
                </a:moveTo>
                <a:lnTo>
                  <a:pt x="3068" y="162"/>
                </a:lnTo>
                <a:lnTo>
                  <a:pt x="3068" y="174"/>
                </a:lnTo>
                <a:lnTo>
                  <a:pt x="3034" y="174"/>
                </a:lnTo>
                <a:lnTo>
                  <a:pt x="3034" y="162"/>
                </a:lnTo>
                <a:close/>
                <a:moveTo>
                  <a:pt x="3103" y="159"/>
                </a:moveTo>
                <a:lnTo>
                  <a:pt x="3138" y="159"/>
                </a:lnTo>
                <a:lnTo>
                  <a:pt x="3138" y="171"/>
                </a:lnTo>
                <a:lnTo>
                  <a:pt x="3103" y="171"/>
                </a:lnTo>
                <a:lnTo>
                  <a:pt x="3103" y="159"/>
                </a:lnTo>
                <a:close/>
                <a:moveTo>
                  <a:pt x="3172" y="156"/>
                </a:moveTo>
                <a:lnTo>
                  <a:pt x="3207" y="156"/>
                </a:lnTo>
                <a:lnTo>
                  <a:pt x="3207" y="168"/>
                </a:lnTo>
                <a:lnTo>
                  <a:pt x="3172" y="168"/>
                </a:lnTo>
                <a:lnTo>
                  <a:pt x="3172" y="156"/>
                </a:lnTo>
                <a:close/>
                <a:moveTo>
                  <a:pt x="3242" y="156"/>
                </a:moveTo>
                <a:lnTo>
                  <a:pt x="3276" y="153"/>
                </a:lnTo>
                <a:lnTo>
                  <a:pt x="3276" y="165"/>
                </a:lnTo>
                <a:lnTo>
                  <a:pt x="3242" y="168"/>
                </a:lnTo>
                <a:lnTo>
                  <a:pt x="3242" y="156"/>
                </a:lnTo>
                <a:close/>
                <a:moveTo>
                  <a:pt x="3311" y="153"/>
                </a:moveTo>
                <a:lnTo>
                  <a:pt x="3345" y="151"/>
                </a:lnTo>
                <a:lnTo>
                  <a:pt x="3345" y="162"/>
                </a:lnTo>
                <a:lnTo>
                  <a:pt x="3311" y="165"/>
                </a:lnTo>
                <a:lnTo>
                  <a:pt x="3311" y="153"/>
                </a:lnTo>
                <a:close/>
                <a:moveTo>
                  <a:pt x="3380" y="151"/>
                </a:moveTo>
                <a:lnTo>
                  <a:pt x="3415" y="148"/>
                </a:lnTo>
                <a:lnTo>
                  <a:pt x="3415" y="159"/>
                </a:lnTo>
                <a:lnTo>
                  <a:pt x="3380" y="162"/>
                </a:lnTo>
                <a:lnTo>
                  <a:pt x="3380" y="151"/>
                </a:lnTo>
                <a:close/>
                <a:moveTo>
                  <a:pt x="3449" y="148"/>
                </a:moveTo>
                <a:lnTo>
                  <a:pt x="3484" y="148"/>
                </a:lnTo>
                <a:lnTo>
                  <a:pt x="3484" y="159"/>
                </a:lnTo>
                <a:lnTo>
                  <a:pt x="3449" y="159"/>
                </a:lnTo>
                <a:lnTo>
                  <a:pt x="3449" y="148"/>
                </a:lnTo>
                <a:close/>
                <a:moveTo>
                  <a:pt x="3519" y="145"/>
                </a:moveTo>
                <a:lnTo>
                  <a:pt x="3553" y="145"/>
                </a:lnTo>
                <a:lnTo>
                  <a:pt x="3553" y="156"/>
                </a:lnTo>
                <a:lnTo>
                  <a:pt x="3519" y="156"/>
                </a:lnTo>
                <a:lnTo>
                  <a:pt x="3519" y="145"/>
                </a:lnTo>
                <a:close/>
                <a:moveTo>
                  <a:pt x="3588" y="142"/>
                </a:moveTo>
                <a:lnTo>
                  <a:pt x="3622" y="142"/>
                </a:lnTo>
                <a:lnTo>
                  <a:pt x="3622" y="153"/>
                </a:lnTo>
                <a:lnTo>
                  <a:pt x="3588" y="153"/>
                </a:lnTo>
                <a:lnTo>
                  <a:pt x="3588" y="142"/>
                </a:lnTo>
                <a:close/>
                <a:moveTo>
                  <a:pt x="3657" y="142"/>
                </a:moveTo>
                <a:lnTo>
                  <a:pt x="3692" y="139"/>
                </a:lnTo>
                <a:lnTo>
                  <a:pt x="3692" y="151"/>
                </a:lnTo>
                <a:lnTo>
                  <a:pt x="3657" y="153"/>
                </a:lnTo>
                <a:lnTo>
                  <a:pt x="3657" y="142"/>
                </a:lnTo>
                <a:close/>
                <a:moveTo>
                  <a:pt x="5446" y="136"/>
                </a:moveTo>
                <a:lnTo>
                  <a:pt x="5449" y="127"/>
                </a:lnTo>
                <a:lnTo>
                  <a:pt x="5481" y="139"/>
                </a:lnTo>
                <a:lnTo>
                  <a:pt x="5478" y="151"/>
                </a:lnTo>
                <a:lnTo>
                  <a:pt x="5446" y="136"/>
                </a:lnTo>
                <a:close/>
                <a:moveTo>
                  <a:pt x="3726" y="139"/>
                </a:moveTo>
                <a:lnTo>
                  <a:pt x="3761" y="136"/>
                </a:lnTo>
                <a:lnTo>
                  <a:pt x="3761" y="148"/>
                </a:lnTo>
                <a:lnTo>
                  <a:pt x="3726" y="151"/>
                </a:lnTo>
                <a:lnTo>
                  <a:pt x="3726" y="139"/>
                </a:lnTo>
                <a:close/>
                <a:moveTo>
                  <a:pt x="3796" y="136"/>
                </a:moveTo>
                <a:lnTo>
                  <a:pt x="3830" y="133"/>
                </a:lnTo>
                <a:lnTo>
                  <a:pt x="3830" y="145"/>
                </a:lnTo>
                <a:lnTo>
                  <a:pt x="3796" y="148"/>
                </a:lnTo>
                <a:lnTo>
                  <a:pt x="3796" y="136"/>
                </a:lnTo>
                <a:close/>
                <a:moveTo>
                  <a:pt x="8136" y="136"/>
                </a:moveTo>
                <a:lnTo>
                  <a:pt x="8168" y="122"/>
                </a:lnTo>
                <a:lnTo>
                  <a:pt x="8171" y="130"/>
                </a:lnTo>
                <a:lnTo>
                  <a:pt x="8139" y="145"/>
                </a:lnTo>
                <a:lnTo>
                  <a:pt x="8136" y="136"/>
                </a:lnTo>
                <a:close/>
                <a:moveTo>
                  <a:pt x="3865" y="133"/>
                </a:moveTo>
                <a:lnTo>
                  <a:pt x="3900" y="133"/>
                </a:lnTo>
                <a:lnTo>
                  <a:pt x="3900" y="145"/>
                </a:lnTo>
                <a:lnTo>
                  <a:pt x="3865" y="145"/>
                </a:lnTo>
                <a:lnTo>
                  <a:pt x="3865" y="133"/>
                </a:lnTo>
                <a:close/>
                <a:moveTo>
                  <a:pt x="3934" y="130"/>
                </a:moveTo>
                <a:lnTo>
                  <a:pt x="3969" y="130"/>
                </a:lnTo>
                <a:lnTo>
                  <a:pt x="3969" y="142"/>
                </a:lnTo>
                <a:lnTo>
                  <a:pt x="3934" y="142"/>
                </a:lnTo>
                <a:lnTo>
                  <a:pt x="3934" y="130"/>
                </a:lnTo>
                <a:close/>
                <a:moveTo>
                  <a:pt x="4003" y="127"/>
                </a:moveTo>
                <a:lnTo>
                  <a:pt x="4038" y="127"/>
                </a:lnTo>
                <a:lnTo>
                  <a:pt x="4038" y="139"/>
                </a:lnTo>
                <a:lnTo>
                  <a:pt x="4003" y="139"/>
                </a:lnTo>
                <a:lnTo>
                  <a:pt x="4003" y="127"/>
                </a:lnTo>
                <a:close/>
                <a:moveTo>
                  <a:pt x="4073" y="127"/>
                </a:moveTo>
                <a:lnTo>
                  <a:pt x="4107" y="125"/>
                </a:lnTo>
                <a:lnTo>
                  <a:pt x="4107" y="136"/>
                </a:lnTo>
                <a:lnTo>
                  <a:pt x="4073" y="139"/>
                </a:lnTo>
                <a:lnTo>
                  <a:pt x="4073" y="127"/>
                </a:lnTo>
                <a:close/>
                <a:moveTo>
                  <a:pt x="4142" y="125"/>
                </a:moveTo>
                <a:lnTo>
                  <a:pt x="4177" y="122"/>
                </a:lnTo>
                <a:lnTo>
                  <a:pt x="4177" y="133"/>
                </a:lnTo>
                <a:lnTo>
                  <a:pt x="4142" y="136"/>
                </a:lnTo>
                <a:lnTo>
                  <a:pt x="4142" y="125"/>
                </a:lnTo>
                <a:close/>
                <a:moveTo>
                  <a:pt x="4211" y="122"/>
                </a:moveTo>
                <a:lnTo>
                  <a:pt x="4246" y="119"/>
                </a:lnTo>
                <a:lnTo>
                  <a:pt x="4246" y="130"/>
                </a:lnTo>
                <a:lnTo>
                  <a:pt x="4211" y="133"/>
                </a:lnTo>
                <a:lnTo>
                  <a:pt x="4211" y="122"/>
                </a:lnTo>
                <a:close/>
                <a:moveTo>
                  <a:pt x="4281" y="119"/>
                </a:moveTo>
                <a:lnTo>
                  <a:pt x="4315" y="119"/>
                </a:lnTo>
                <a:lnTo>
                  <a:pt x="4315" y="130"/>
                </a:lnTo>
                <a:lnTo>
                  <a:pt x="4281" y="130"/>
                </a:lnTo>
                <a:lnTo>
                  <a:pt x="4281" y="119"/>
                </a:lnTo>
                <a:close/>
                <a:moveTo>
                  <a:pt x="4350" y="116"/>
                </a:moveTo>
                <a:lnTo>
                  <a:pt x="4384" y="116"/>
                </a:lnTo>
                <a:lnTo>
                  <a:pt x="4384" y="127"/>
                </a:lnTo>
                <a:lnTo>
                  <a:pt x="4350" y="127"/>
                </a:lnTo>
                <a:lnTo>
                  <a:pt x="4350" y="116"/>
                </a:lnTo>
                <a:close/>
                <a:moveTo>
                  <a:pt x="8543" y="104"/>
                </a:moveTo>
                <a:lnTo>
                  <a:pt x="8552" y="96"/>
                </a:lnTo>
                <a:lnTo>
                  <a:pt x="8578" y="119"/>
                </a:lnTo>
                <a:lnTo>
                  <a:pt x="8569" y="127"/>
                </a:lnTo>
                <a:lnTo>
                  <a:pt x="8543" y="104"/>
                </a:lnTo>
                <a:close/>
                <a:moveTo>
                  <a:pt x="4419" y="113"/>
                </a:moveTo>
                <a:lnTo>
                  <a:pt x="4454" y="113"/>
                </a:lnTo>
                <a:lnTo>
                  <a:pt x="4454" y="125"/>
                </a:lnTo>
                <a:lnTo>
                  <a:pt x="4419" y="125"/>
                </a:lnTo>
                <a:lnTo>
                  <a:pt x="4419" y="113"/>
                </a:lnTo>
                <a:close/>
                <a:moveTo>
                  <a:pt x="5380" y="110"/>
                </a:moveTo>
                <a:lnTo>
                  <a:pt x="5386" y="99"/>
                </a:lnTo>
                <a:lnTo>
                  <a:pt x="5418" y="113"/>
                </a:lnTo>
                <a:lnTo>
                  <a:pt x="5412" y="125"/>
                </a:lnTo>
                <a:lnTo>
                  <a:pt x="5380" y="110"/>
                </a:lnTo>
                <a:close/>
                <a:moveTo>
                  <a:pt x="4485" y="113"/>
                </a:moveTo>
                <a:lnTo>
                  <a:pt x="4520" y="110"/>
                </a:lnTo>
                <a:lnTo>
                  <a:pt x="4523" y="122"/>
                </a:lnTo>
                <a:lnTo>
                  <a:pt x="4488" y="125"/>
                </a:lnTo>
                <a:lnTo>
                  <a:pt x="4485" y="113"/>
                </a:lnTo>
                <a:close/>
                <a:moveTo>
                  <a:pt x="4555" y="110"/>
                </a:moveTo>
                <a:lnTo>
                  <a:pt x="4589" y="107"/>
                </a:lnTo>
                <a:lnTo>
                  <a:pt x="4592" y="119"/>
                </a:lnTo>
                <a:lnTo>
                  <a:pt x="4558" y="122"/>
                </a:lnTo>
                <a:lnTo>
                  <a:pt x="4555" y="110"/>
                </a:lnTo>
                <a:close/>
                <a:moveTo>
                  <a:pt x="4624" y="107"/>
                </a:moveTo>
                <a:lnTo>
                  <a:pt x="4659" y="107"/>
                </a:lnTo>
                <a:lnTo>
                  <a:pt x="4661" y="119"/>
                </a:lnTo>
                <a:lnTo>
                  <a:pt x="4627" y="119"/>
                </a:lnTo>
                <a:lnTo>
                  <a:pt x="4624" y="107"/>
                </a:lnTo>
                <a:close/>
                <a:moveTo>
                  <a:pt x="4693" y="104"/>
                </a:moveTo>
                <a:lnTo>
                  <a:pt x="4728" y="104"/>
                </a:lnTo>
                <a:lnTo>
                  <a:pt x="4731" y="116"/>
                </a:lnTo>
                <a:lnTo>
                  <a:pt x="4696" y="116"/>
                </a:lnTo>
                <a:lnTo>
                  <a:pt x="4693" y="104"/>
                </a:lnTo>
                <a:close/>
                <a:moveTo>
                  <a:pt x="8197" y="104"/>
                </a:moveTo>
                <a:lnTo>
                  <a:pt x="8229" y="90"/>
                </a:lnTo>
                <a:lnTo>
                  <a:pt x="8234" y="102"/>
                </a:lnTo>
                <a:lnTo>
                  <a:pt x="8203" y="116"/>
                </a:lnTo>
                <a:lnTo>
                  <a:pt x="8197" y="104"/>
                </a:lnTo>
                <a:close/>
                <a:moveTo>
                  <a:pt x="4762" y="102"/>
                </a:moveTo>
                <a:lnTo>
                  <a:pt x="4797" y="102"/>
                </a:lnTo>
                <a:lnTo>
                  <a:pt x="4800" y="113"/>
                </a:lnTo>
                <a:lnTo>
                  <a:pt x="4765" y="113"/>
                </a:lnTo>
                <a:lnTo>
                  <a:pt x="4762" y="102"/>
                </a:lnTo>
                <a:close/>
                <a:moveTo>
                  <a:pt x="4832" y="99"/>
                </a:moveTo>
                <a:lnTo>
                  <a:pt x="4866" y="99"/>
                </a:lnTo>
                <a:lnTo>
                  <a:pt x="4869" y="110"/>
                </a:lnTo>
                <a:lnTo>
                  <a:pt x="4835" y="110"/>
                </a:lnTo>
                <a:lnTo>
                  <a:pt x="4832" y="99"/>
                </a:lnTo>
                <a:close/>
                <a:moveTo>
                  <a:pt x="4901" y="99"/>
                </a:moveTo>
                <a:lnTo>
                  <a:pt x="4936" y="96"/>
                </a:lnTo>
                <a:lnTo>
                  <a:pt x="4939" y="107"/>
                </a:lnTo>
                <a:lnTo>
                  <a:pt x="4904" y="110"/>
                </a:lnTo>
                <a:lnTo>
                  <a:pt x="4901" y="99"/>
                </a:lnTo>
                <a:close/>
                <a:moveTo>
                  <a:pt x="4970" y="96"/>
                </a:moveTo>
                <a:lnTo>
                  <a:pt x="5005" y="93"/>
                </a:lnTo>
                <a:lnTo>
                  <a:pt x="5008" y="104"/>
                </a:lnTo>
                <a:lnTo>
                  <a:pt x="4973" y="107"/>
                </a:lnTo>
                <a:lnTo>
                  <a:pt x="4970" y="96"/>
                </a:lnTo>
                <a:close/>
                <a:moveTo>
                  <a:pt x="5040" y="93"/>
                </a:moveTo>
                <a:lnTo>
                  <a:pt x="5074" y="93"/>
                </a:lnTo>
                <a:lnTo>
                  <a:pt x="5077" y="104"/>
                </a:lnTo>
                <a:lnTo>
                  <a:pt x="5042" y="104"/>
                </a:lnTo>
                <a:lnTo>
                  <a:pt x="5040" y="93"/>
                </a:lnTo>
                <a:close/>
                <a:moveTo>
                  <a:pt x="5109" y="90"/>
                </a:moveTo>
                <a:lnTo>
                  <a:pt x="5143" y="90"/>
                </a:lnTo>
                <a:lnTo>
                  <a:pt x="5143" y="102"/>
                </a:lnTo>
                <a:lnTo>
                  <a:pt x="5112" y="102"/>
                </a:lnTo>
                <a:lnTo>
                  <a:pt x="5109" y="90"/>
                </a:lnTo>
                <a:close/>
                <a:moveTo>
                  <a:pt x="5178" y="87"/>
                </a:moveTo>
                <a:lnTo>
                  <a:pt x="5213" y="87"/>
                </a:lnTo>
                <a:lnTo>
                  <a:pt x="5213" y="99"/>
                </a:lnTo>
                <a:lnTo>
                  <a:pt x="5178" y="99"/>
                </a:lnTo>
                <a:lnTo>
                  <a:pt x="5178" y="87"/>
                </a:lnTo>
                <a:close/>
                <a:moveTo>
                  <a:pt x="5247" y="84"/>
                </a:moveTo>
                <a:lnTo>
                  <a:pt x="5282" y="84"/>
                </a:lnTo>
                <a:lnTo>
                  <a:pt x="5282" y="96"/>
                </a:lnTo>
                <a:lnTo>
                  <a:pt x="5247" y="96"/>
                </a:lnTo>
                <a:lnTo>
                  <a:pt x="5247" y="84"/>
                </a:lnTo>
                <a:close/>
                <a:moveTo>
                  <a:pt x="5343" y="93"/>
                </a:moveTo>
                <a:lnTo>
                  <a:pt x="5317" y="96"/>
                </a:lnTo>
                <a:lnTo>
                  <a:pt x="5317" y="84"/>
                </a:lnTo>
                <a:lnTo>
                  <a:pt x="5345" y="81"/>
                </a:lnTo>
                <a:lnTo>
                  <a:pt x="5354" y="87"/>
                </a:lnTo>
                <a:lnTo>
                  <a:pt x="5348" y="96"/>
                </a:lnTo>
                <a:lnTo>
                  <a:pt x="5343" y="93"/>
                </a:lnTo>
                <a:close/>
                <a:moveTo>
                  <a:pt x="8260" y="76"/>
                </a:moveTo>
                <a:lnTo>
                  <a:pt x="8292" y="61"/>
                </a:lnTo>
                <a:lnTo>
                  <a:pt x="8295" y="70"/>
                </a:lnTo>
                <a:lnTo>
                  <a:pt x="8266" y="87"/>
                </a:lnTo>
                <a:lnTo>
                  <a:pt x="8260" y="76"/>
                </a:lnTo>
                <a:close/>
                <a:moveTo>
                  <a:pt x="8494" y="55"/>
                </a:moveTo>
                <a:lnTo>
                  <a:pt x="8503" y="47"/>
                </a:lnTo>
                <a:lnTo>
                  <a:pt x="8526" y="73"/>
                </a:lnTo>
                <a:lnTo>
                  <a:pt x="8520" y="81"/>
                </a:lnTo>
                <a:lnTo>
                  <a:pt x="8494" y="55"/>
                </a:lnTo>
                <a:close/>
                <a:moveTo>
                  <a:pt x="8324" y="44"/>
                </a:moveTo>
                <a:lnTo>
                  <a:pt x="8353" y="29"/>
                </a:lnTo>
                <a:lnTo>
                  <a:pt x="8359" y="41"/>
                </a:lnTo>
                <a:lnTo>
                  <a:pt x="8327" y="55"/>
                </a:lnTo>
                <a:lnTo>
                  <a:pt x="8324" y="44"/>
                </a:lnTo>
                <a:close/>
                <a:moveTo>
                  <a:pt x="8442" y="9"/>
                </a:moveTo>
                <a:lnTo>
                  <a:pt x="8451" y="0"/>
                </a:lnTo>
                <a:lnTo>
                  <a:pt x="8477" y="24"/>
                </a:lnTo>
                <a:lnTo>
                  <a:pt x="8468" y="32"/>
                </a:lnTo>
                <a:lnTo>
                  <a:pt x="8442" y="9"/>
                </a:lnTo>
                <a:close/>
                <a:moveTo>
                  <a:pt x="8385" y="15"/>
                </a:moveTo>
                <a:lnTo>
                  <a:pt x="8416" y="0"/>
                </a:lnTo>
                <a:lnTo>
                  <a:pt x="8422" y="9"/>
                </a:lnTo>
                <a:lnTo>
                  <a:pt x="8390" y="26"/>
                </a:lnTo>
                <a:lnTo>
                  <a:pt x="8385" y="15"/>
                </a:lnTo>
                <a:close/>
              </a:path>
            </a:pathLst>
          </a:custGeom>
          <a:solidFill>
            <a:schemeClr val="tx2">
              <a:lumMod val="9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 name="Freeform 5"/>
          <p:cNvSpPr>
            <a:spLocks/>
          </p:cNvSpPr>
          <p:nvPr userDrawn="1"/>
        </p:nvSpPr>
        <p:spPr bwMode="auto">
          <a:xfrm flipV="1">
            <a:off x="1" y="5791200"/>
            <a:ext cx="9143997" cy="1066800"/>
          </a:xfrm>
          <a:custGeom>
            <a:avLst/>
            <a:gdLst/>
            <a:ahLst/>
            <a:cxnLst>
              <a:cxn ang="0">
                <a:pos x="0" y="0"/>
              </a:cxn>
              <a:cxn ang="0">
                <a:pos x="3" y="2685"/>
              </a:cxn>
              <a:cxn ang="0">
                <a:pos x="12" y="2682"/>
              </a:cxn>
              <a:cxn ang="0">
                <a:pos x="4725" y="1978"/>
              </a:cxn>
              <a:cxn ang="0">
                <a:pos x="6857" y="2578"/>
              </a:cxn>
              <a:cxn ang="0">
                <a:pos x="8000" y="2217"/>
              </a:cxn>
              <a:cxn ang="0">
                <a:pos x="8502" y="1568"/>
              </a:cxn>
              <a:cxn ang="0">
                <a:pos x="9351" y="2203"/>
              </a:cxn>
              <a:cxn ang="0">
                <a:pos x="9351" y="0"/>
              </a:cxn>
              <a:cxn ang="0">
                <a:pos x="0" y="0"/>
              </a:cxn>
            </a:cxnLst>
            <a:rect l="0" t="0" r="r" b="b"/>
            <a:pathLst>
              <a:path w="9351" h="2685">
                <a:moveTo>
                  <a:pt x="0" y="0"/>
                </a:moveTo>
                <a:lnTo>
                  <a:pt x="3" y="2685"/>
                </a:lnTo>
                <a:lnTo>
                  <a:pt x="12" y="2682"/>
                </a:lnTo>
                <a:lnTo>
                  <a:pt x="4725" y="1978"/>
                </a:lnTo>
                <a:lnTo>
                  <a:pt x="6857" y="2578"/>
                </a:lnTo>
                <a:lnTo>
                  <a:pt x="8000" y="2217"/>
                </a:lnTo>
                <a:lnTo>
                  <a:pt x="8502" y="1568"/>
                </a:lnTo>
                <a:lnTo>
                  <a:pt x="9351" y="2203"/>
                </a:lnTo>
                <a:lnTo>
                  <a:pt x="9351" y="0"/>
                </a:lnTo>
                <a:lnTo>
                  <a:pt x="0" y="0"/>
                </a:lnTo>
                <a:close/>
              </a:path>
            </a:pathLst>
          </a:custGeom>
          <a:solidFill>
            <a:srgbClr val="3DB54A"/>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 name="Freeform 7"/>
          <p:cNvSpPr>
            <a:spLocks/>
          </p:cNvSpPr>
          <p:nvPr userDrawn="1"/>
        </p:nvSpPr>
        <p:spPr bwMode="auto">
          <a:xfrm flipV="1">
            <a:off x="2932610" y="6253224"/>
            <a:ext cx="6211386" cy="604776"/>
          </a:xfrm>
          <a:custGeom>
            <a:avLst/>
            <a:gdLst/>
            <a:ahLst/>
            <a:cxnLst>
              <a:cxn ang="0">
                <a:pos x="3625" y="188"/>
              </a:cxn>
              <a:cxn ang="0">
                <a:pos x="3238" y="705"/>
              </a:cxn>
              <a:cxn ang="0">
                <a:pos x="2565" y="349"/>
              </a:cxn>
              <a:cxn ang="0">
                <a:pos x="0" y="0"/>
              </a:cxn>
              <a:cxn ang="0">
                <a:pos x="355" y="3"/>
              </a:cxn>
              <a:cxn ang="0">
                <a:pos x="2580" y="306"/>
              </a:cxn>
              <a:cxn ang="0">
                <a:pos x="3223" y="644"/>
              </a:cxn>
              <a:cxn ang="0">
                <a:pos x="3636" y="95"/>
              </a:cxn>
              <a:cxn ang="0">
                <a:pos x="3962" y="904"/>
              </a:cxn>
              <a:cxn ang="0">
                <a:pos x="4825" y="349"/>
              </a:cxn>
              <a:cxn ang="0">
                <a:pos x="5844" y="632"/>
              </a:cxn>
              <a:cxn ang="0">
                <a:pos x="6352" y="260"/>
              </a:cxn>
              <a:cxn ang="0">
                <a:pos x="6352" y="318"/>
              </a:cxn>
              <a:cxn ang="0">
                <a:pos x="5853" y="681"/>
              </a:cxn>
              <a:cxn ang="0">
                <a:pos x="4834" y="399"/>
              </a:cxn>
              <a:cxn ang="0">
                <a:pos x="3942" y="973"/>
              </a:cxn>
              <a:cxn ang="0">
                <a:pos x="3625" y="188"/>
              </a:cxn>
              <a:cxn ang="0">
                <a:pos x="3625" y="188"/>
              </a:cxn>
            </a:cxnLst>
            <a:rect l="0" t="0" r="r" b="b"/>
            <a:pathLst>
              <a:path w="6352" h="973">
                <a:moveTo>
                  <a:pt x="3625" y="188"/>
                </a:moveTo>
                <a:lnTo>
                  <a:pt x="3238" y="705"/>
                </a:lnTo>
                <a:lnTo>
                  <a:pt x="2565" y="349"/>
                </a:lnTo>
                <a:lnTo>
                  <a:pt x="0" y="0"/>
                </a:lnTo>
                <a:lnTo>
                  <a:pt x="355" y="3"/>
                </a:lnTo>
                <a:lnTo>
                  <a:pt x="2580" y="306"/>
                </a:lnTo>
                <a:lnTo>
                  <a:pt x="3223" y="644"/>
                </a:lnTo>
                <a:lnTo>
                  <a:pt x="3636" y="95"/>
                </a:lnTo>
                <a:lnTo>
                  <a:pt x="3962" y="904"/>
                </a:lnTo>
                <a:lnTo>
                  <a:pt x="4825" y="349"/>
                </a:lnTo>
                <a:lnTo>
                  <a:pt x="5844" y="632"/>
                </a:lnTo>
                <a:lnTo>
                  <a:pt x="6352" y="260"/>
                </a:lnTo>
                <a:lnTo>
                  <a:pt x="6352" y="318"/>
                </a:lnTo>
                <a:lnTo>
                  <a:pt x="5853" y="681"/>
                </a:lnTo>
                <a:lnTo>
                  <a:pt x="4834" y="399"/>
                </a:lnTo>
                <a:lnTo>
                  <a:pt x="3942" y="973"/>
                </a:lnTo>
                <a:lnTo>
                  <a:pt x="3625" y="188"/>
                </a:lnTo>
                <a:close/>
              </a:path>
            </a:pathLst>
          </a:custGeom>
          <a:solidFill>
            <a:srgbClr val="8AC764"/>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2.png"/><Relationship Id="rId5" Type="http://schemas.openxmlformats.org/officeDocument/2006/relationships/image" Target="../media/image1.jpe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chart" Target="../charts/char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5.xml"/><Relationship Id="rId3" Type="http://schemas.openxmlformats.org/officeDocument/2006/relationships/chart" Target="../charts/char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chart" Target="../charts/char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chart" Target="../charts/char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A18EalMKH-JK3M&amp;tbnid=GbLEAun-5S7QYM:&amp;ved=0CAUQjRw&amp;url=https://twitter.com/PH_PBRN&amp;ei=2ndTUcWzAYOBrgHz7oCgAg&amp;bvm=bv.44342787,d.aWM&amp;psig=AFQjCNE4EiJx92bRBLzyQ-Nl_7tRr546xw&amp;ust=1364511054599009" TargetMode="External"/><Relationship Id="rId4"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39000" y="5943600"/>
            <a:ext cx="1524000" cy="762000"/>
            <a:chOff x="7467600" y="5943600"/>
            <a:chExt cx="1524000" cy="762000"/>
          </a:xfrm>
        </p:grpSpPr>
        <p:sp>
          <p:nvSpPr>
            <p:cNvPr id="18" name="Rectangle 17"/>
            <p:cNvSpPr/>
            <p:nvPr/>
          </p:nvSpPr>
          <p:spPr>
            <a:xfrm>
              <a:off x="7467600" y="5943600"/>
              <a:ext cx="1524000" cy="762000"/>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SON_UW_CTR_sml.jpg"/>
            <p:cNvPicPr>
              <a:picLocks noChangeAspect="1"/>
            </p:cNvPicPr>
            <p:nvPr/>
          </p:nvPicPr>
          <p:blipFill>
            <a:blip r:embed="rId3" cstate="print"/>
            <a:stretch>
              <a:fillRect/>
            </a:stretch>
          </p:blipFill>
          <p:spPr>
            <a:xfrm>
              <a:off x="7517892" y="5994400"/>
              <a:ext cx="1435608" cy="661416"/>
            </a:xfrm>
            <a:prstGeom prst="rect">
              <a:avLst/>
            </a:prstGeom>
          </p:spPr>
        </p:pic>
      </p:grpSp>
      <p:sp>
        <p:nvSpPr>
          <p:cNvPr id="15" name="Text Placeholder 12"/>
          <p:cNvSpPr>
            <a:spLocks noGrp="1"/>
          </p:cNvSpPr>
          <p:nvPr>
            <p:ph type="body" sz="quarter" idx="13"/>
          </p:nvPr>
        </p:nvSpPr>
        <p:spPr>
          <a:xfrm>
            <a:off x="304800" y="4572002"/>
            <a:ext cx="5181600" cy="1204623"/>
          </a:xfrm>
        </p:spPr>
        <p:txBody>
          <a:bodyPr/>
          <a:lstStyle/>
          <a:p>
            <a:pPr marL="342900" indent="-342900"/>
            <a:r>
              <a:rPr lang="en-US" b="1" dirty="0" smtClean="0"/>
              <a:t>Betty Bekemeier</a:t>
            </a:r>
          </a:p>
          <a:p>
            <a:pPr marL="342900" indent="-342900"/>
            <a:r>
              <a:rPr lang="en-US" dirty="0" smtClean="0"/>
              <a:t>University of Washington School of Nursing</a:t>
            </a:r>
            <a:endParaRPr lang="en-US" dirty="0"/>
          </a:p>
        </p:txBody>
      </p:sp>
      <p:sp>
        <p:nvSpPr>
          <p:cNvPr id="16" name="Text Box 9"/>
          <p:cNvSpPr txBox="1">
            <a:spLocks noChangeArrowheads="1"/>
          </p:cNvSpPr>
          <p:nvPr/>
        </p:nvSpPr>
        <p:spPr bwMode="auto">
          <a:xfrm>
            <a:off x="381000" y="5486400"/>
            <a:ext cx="6781800" cy="1219200"/>
          </a:xfrm>
          <a:prstGeom prst="rect">
            <a:avLst/>
          </a:prstGeom>
          <a:noFill/>
          <a:ln w="9525">
            <a:noFill/>
            <a:miter lim="800000"/>
            <a:headEnd/>
            <a:tailEnd/>
          </a:ln>
        </p:spPr>
        <p:txBody>
          <a:bodyPr lIns="0" tIns="0" rIns="0" bIns="0"/>
          <a:lstStyle/>
          <a:p>
            <a:r>
              <a:rPr lang="en-US" sz="1600" b="1" dirty="0" smtClean="0">
                <a:solidFill>
                  <a:srgbClr val="8ED8F8"/>
                </a:solidFill>
                <a:latin typeface="Tahoma" pitchFamily="34" charset="0"/>
              </a:rPr>
              <a:t>December 18, 2014 </a:t>
            </a:r>
          </a:p>
          <a:p>
            <a:r>
              <a:rPr lang="en-US" sz="1600" b="1" dirty="0" smtClean="0">
                <a:solidFill>
                  <a:srgbClr val="8ED8F8"/>
                </a:solidFill>
                <a:latin typeface="Tahoma" pitchFamily="34" charset="0"/>
              </a:rPr>
              <a:t>OR’s CLHO and partners</a:t>
            </a:r>
          </a:p>
          <a:p>
            <a:endParaRPr lang="en-US" sz="1600" b="1" dirty="0">
              <a:solidFill>
                <a:srgbClr val="8ED8F8"/>
              </a:solidFill>
              <a:latin typeface="Tahoma" pitchFamily="34" charset="0"/>
            </a:endParaRPr>
          </a:p>
          <a:p>
            <a:r>
              <a:rPr lang="en-US" sz="1400" dirty="0">
                <a:solidFill>
                  <a:srgbClr val="8ED8F8"/>
                </a:solidFill>
                <a:latin typeface="Tahoma" pitchFamily="34" charset="0"/>
              </a:rPr>
              <a:t>Funded by RWJF: Nurse Faculty Scholars Program  (RWJF #68042), Public Health </a:t>
            </a:r>
          </a:p>
          <a:p>
            <a:r>
              <a:rPr lang="en-US" sz="1400" dirty="0">
                <a:solidFill>
                  <a:srgbClr val="8ED8F8"/>
                </a:solidFill>
                <a:latin typeface="Tahoma" pitchFamily="34" charset="0"/>
              </a:rPr>
              <a:t>Practice-Based Research Networks (RWJF #69688), and RWJF (#71472)</a:t>
            </a:r>
            <a:endParaRPr lang="en-US" sz="1400" dirty="0"/>
          </a:p>
        </p:txBody>
      </p:sp>
      <p:pic>
        <p:nvPicPr>
          <p:cNvPr id="9" name="Picture 8" descr="Logo239432"/>
          <p:cNvPicPr/>
          <p:nvPr/>
        </p:nvPicPr>
        <p:blipFill>
          <a:blip r:embed="rId4" cstate="print"/>
          <a:srcRect/>
          <a:stretch>
            <a:fillRect/>
          </a:stretch>
        </p:blipFill>
        <p:spPr bwMode="auto">
          <a:xfrm>
            <a:off x="228600" y="228600"/>
            <a:ext cx="2590800" cy="762000"/>
          </a:xfrm>
          <a:prstGeom prst="rect">
            <a:avLst/>
          </a:prstGeom>
          <a:noFill/>
          <a:ln w="9525">
            <a:noFill/>
            <a:miter lim="800000"/>
            <a:headEnd/>
            <a:tailEnd/>
          </a:ln>
        </p:spPr>
      </p:pic>
      <p:sp>
        <p:nvSpPr>
          <p:cNvPr id="11" name="Rectangle 10"/>
          <p:cNvSpPr/>
          <p:nvPr/>
        </p:nvSpPr>
        <p:spPr>
          <a:xfrm>
            <a:off x="3581400" y="1066800"/>
            <a:ext cx="5398821" cy="2062103"/>
          </a:xfrm>
          <a:prstGeom prst="rect">
            <a:avLst/>
          </a:prstGeom>
        </p:spPr>
        <p:txBody>
          <a:bodyPr wrap="square">
            <a:spAutoFit/>
          </a:bodyPr>
          <a:lstStyle/>
          <a:p>
            <a:pPr algn="ctr"/>
            <a:r>
              <a:rPr lang="en-US" sz="3200" i="1" dirty="0">
                <a:solidFill>
                  <a:schemeClr val="bg1"/>
                </a:solidFill>
              </a:rPr>
              <a:t>Developing the data &amp; evidence for </a:t>
            </a:r>
            <a:r>
              <a:rPr lang="en-US" sz="3200" i="1" dirty="0" smtClean="0">
                <a:solidFill>
                  <a:schemeClr val="bg1"/>
                </a:solidFill>
              </a:rPr>
              <a:t>public </a:t>
            </a:r>
            <a:r>
              <a:rPr lang="en-US" sz="3200" i="1" dirty="0">
                <a:solidFill>
                  <a:schemeClr val="bg1"/>
                </a:solidFill>
              </a:rPr>
              <a:t>health services </a:t>
            </a:r>
            <a:r>
              <a:rPr lang="en-US" sz="3200" i="1" dirty="0" smtClean="0">
                <a:solidFill>
                  <a:schemeClr val="bg1"/>
                </a:solidFill>
              </a:rPr>
              <a:t>research </a:t>
            </a:r>
          </a:p>
          <a:p>
            <a:pPr algn="ctr"/>
            <a:r>
              <a:rPr lang="en-US" sz="3200" i="1" dirty="0" smtClean="0">
                <a:solidFill>
                  <a:schemeClr val="bg1"/>
                </a:solidFill>
              </a:rPr>
              <a:t>&amp; </a:t>
            </a:r>
            <a:r>
              <a:rPr lang="en-US" sz="3200" i="1" dirty="0">
                <a:solidFill>
                  <a:schemeClr val="bg1"/>
                </a:solidFill>
              </a:rPr>
              <a:t>decision-making</a:t>
            </a:r>
            <a:endParaRPr lang="en-US" sz="3200" b="1" i="1" dirty="0">
              <a:solidFill>
                <a:schemeClr val="bg1"/>
              </a:solidFill>
            </a:endParaRPr>
          </a:p>
        </p:txBody>
      </p:sp>
      <p:pic>
        <p:nvPicPr>
          <p:cNvPr id="12" name="Picture 11"/>
          <p:cNvPicPr/>
          <p:nvPr/>
        </p:nvPicPr>
        <p:blipFill>
          <a:blip r:embed="rId5" cstate="print"/>
          <a:stretch>
            <a:fillRect/>
          </a:stretch>
        </p:blipFill>
        <p:spPr>
          <a:xfrm>
            <a:off x="228600" y="1143000"/>
            <a:ext cx="3048000" cy="1306195"/>
          </a:xfrm>
          <a:prstGeom prst="rect">
            <a:avLst/>
          </a:prstGeom>
        </p:spPr>
      </p:pic>
    </p:spTree>
    <p:extLst>
      <p:ext uri="{BB962C8B-B14F-4D97-AF65-F5344CB8AC3E}">
        <p14:creationId xmlns:p14="http://schemas.microsoft.com/office/powerpoint/2010/main" val="38809603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3581400" y="1570037"/>
            <a:ext cx="5562600" cy="2286000"/>
          </a:xfrm>
        </p:spPr>
        <p:txBody>
          <a:bodyPr/>
          <a:lstStyle/>
          <a:p>
            <a:pPr lvl="0" fontAlgn="base">
              <a:spcBef>
                <a:spcPct val="0"/>
              </a:spcBef>
              <a:spcAft>
                <a:spcPct val="0"/>
              </a:spcAft>
            </a:pPr>
            <a:r>
              <a:rPr lang="en-US" sz="3800" b="1" dirty="0" smtClean="0">
                <a:solidFill>
                  <a:schemeClr val="bg2"/>
                </a:solidFill>
              </a:rPr>
              <a:t>Environmental </a:t>
            </a:r>
          </a:p>
          <a:p>
            <a:pPr lvl="0" fontAlgn="base">
              <a:spcBef>
                <a:spcPct val="0"/>
              </a:spcBef>
              <a:spcAft>
                <a:spcPct val="0"/>
              </a:spcAft>
            </a:pPr>
            <a:r>
              <a:rPr lang="en-US" sz="3800" b="1" dirty="0" smtClean="0">
                <a:solidFill>
                  <a:schemeClr val="bg2"/>
                </a:solidFill>
              </a:rPr>
              <a:t>Health</a:t>
            </a:r>
            <a:endParaRPr lang="en-US" sz="3600" dirty="0"/>
          </a:p>
        </p:txBody>
      </p:sp>
      <p:sp>
        <p:nvSpPr>
          <p:cNvPr id="14" name="Text Box 9"/>
          <p:cNvSpPr txBox="1">
            <a:spLocks noChangeArrowheads="1"/>
          </p:cNvSpPr>
          <p:nvPr/>
        </p:nvSpPr>
        <p:spPr bwMode="auto">
          <a:xfrm>
            <a:off x="228600" y="5181600"/>
            <a:ext cx="7086600" cy="1219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spcBef>
                <a:spcPct val="0"/>
              </a:spcBef>
              <a:spcAft>
                <a:spcPct val="0"/>
              </a:spcAft>
            </a:pPr>
            <a:endParaRPr kumimoji="0" lang="en-US" sz="1000" b="1" i="0" u="none" strike="noStrike" cap="none" normalizeH="0" baseline="0" dirty="0" smtClean="0">
              <a:ln>
                <a:noFill/>
              </a:ln>
              <a:solidFill>
                <a:srgbClr val="8ED8F8"/>
              </a:solidFill>
              <a:effectLst/>
              <a:latin typeface="Tahoma" pitchFamily="34" charset="0"/>
            </a:endParaRPr>
          </a:p>
          <a:p>
            <a:pPr lvl="0" fontAlgn="base">
              <a:spcBef>
                <a:spcPct val="0"/>
              </a:spcBef>
              <a:spcAft>
                <a:spcPct val="0"/>
              </a:spcAft>
            </a:pPr>
            <a:endParaRPr kumimoji="0" lang="en-US" sz="1000" b="1" i="0" u="none" strike="noStrike" cap="none" normalizeH="0" baseline="0" dirty="0" smtClean="0">
              <a:ln>
                <a:noFill/>
              </a:ln>
              <a:solidFill>
                <a:schemeClr val="accent6">
                  <a:lumMod val="90000"/>
                </a:schemeClr>
              </a:solidFill>
              <a:effectLst/>
              <a:latin typeface="Tahoma" pitchFamily="34" charset="0"/>
            </a:endParaRPr>
          </a:p>
        </p:txBody>
      </p:sp>
      <p:sp>
        <p:nvSpPr>
          <p:cNvPr id="9" name="TextBox 8"/>
          <p:cNvSpPr txBox="1"/>
          <p:nvPr/>
        </p:nvSpPr>
        <p:spPr>
          <a:xfrm>
            <a:off x="8229600" y="240161"/>
            <a:ext cx="1143000" cy="430887"/>
          </a:xfrm>
          <a:prstGeom prst="rect">
            <a:avLst/>
          </a:prstGeom>
          <a:noFill/>
        </p:spPr>
        <p:txBody>
          <a:bodyPr wrap="square" rtlCol="0">
            <a:spAutoFit/>
          </a:bodyPr>
          <a:lstStyle/>
          <a:p>
            <a:r>
              <a:rPr lang="en-US" sz="2200" b="1" dirty="0" smtClean="0">
                <a:solidFill>
                  <a:schemeClr val="bg2"/>
                </a:solidFill>
              </a:rPr>
              <a:t>EH</a:t>
            </a:r>
            <a:endParaRPr lang="en-US" sz="2200" b="1" dirty="0">
              <a:solidFill>
                <a:schemeClr val="bg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181" y="3013594"/>
            <a:ext cx="2582519" cy="3482863"/>
          </a:xfrm>
          <a:prstGeom prst="rect">
            <a:avLst/>
          </a:prstGeom>
        </p:spPr>
      </p:pic>
      <p:pic>
        <p:nvPicPr>
          <p:cNvPr id="15" name="Picture 14" descr="Logo239432"/>
          <p:cNvPicPr/>
          <p:nvPr/>
        </p:nvPicPr>
        <p:blipFill>
          <a:blip r:embed="rId4" cstate="print"/>
          <a:srcRect/>
          <a:stretch>
            <a:fillRect/>
          </a:stretch>
        </p:blipFill>
        <p:spPr bwMode="auto">
          <a:xfrm>
            <a:off x="228600" y="152400"/>
            <a:ext cx="2590800" cy="762000"/>
          </a:xfrm>
          <a:prstGeom prst="rect">
            <a:avLst/>
          </a:prstGeom>
          <a:noFill/>
          <a:ln w="9525">
            <a:noFill/>
            <a:miter lim="800000"/>
            <a:headEnd/>
            <a:tailEnd/>
          </a:ln>
        </p:spPr>
      </p:pic>
      <p:sp>
        <p:nvSpPr>
          <p:cNvPr id="16" name="Rectangle 15"/>
          <p:cNvSpPr/>
          <p:nvPr/>
        </p:nvSpPr>
        <p:spPr>
          <a:xfrm>
            <a:off x="7467600" y="5943600"/>
            <a:ext cx="1524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SON_UW_CTR_sml.jpg"/>
          <p:cNvPicPr>
            <a:picLocks noChangeAspect="1"/>
          </p:cNvPicPr>
          <p:nvPr/>
        </p:nvPicPr>
        <p:blipFill>
          <a:blip r:embed="rId5" cstate="print"/>
          <a:stretch>
            <a:fillRect/>
          </a:stretch>
        </p:blipFill>
        <p:spPr>
          <a:xfrm>
            <a:off x="7517892" y="5994400"/>
            <a:ext cx="1435608" cy="661416"/>
          </a:xfrm>
          <a:prstGeom prst="rect">
            <a:avLst/>
          </a:prstGeom>
        </p:spPr>
      </p:pic>
      <p:pic>
        <p:nvPicPr>
          <p:cNvPr id="20" name="Picture 19"/>
          <p:cNvPicPr/>
          <p:nvPr/>
        </p:nvPicPr>
        <p:blipFill>
          <a:blip r:embed="rId6" cstate="print"/>
          <a:stretch>
            <a:fillRect/>
          </a:stretch>
        </p:blipFill>
        <p:spPr>
          <a:xfrm>
            <a:off x="192437" y="920037"/>
            <a:ext cx="2547676" cy="813125"/>
          </a:xfrm>
          <a:prstGeom prst="rect">
            <a:avLst/>
          </a:prstGeom>
        </p:spPr>
      </p:pic>
    </p:spTree>
    <p:extLst>
      <p:ext uri="{BB962C8B-B14F-4D97-AF65-F5344CB8AC3E}">
        <p14:creationId xmlns:p14="http://schemas.microsoft.com/office/powerpoint/2010/main" val="25685964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55662" y="457200"/>
            <a:ext cx="7620000" cy="685800"/>
          </a:xfrm>
        </p:spPr>
        <p:txBody>
          <a:bodyPr/>
          <a:lstStyle/>
          <a:p>
            <a:pPr algn="ctr"/>
            <a:r>
              <a:rPr lang="en-US" sz="4400" dirty="0" smtClean="0"/>
              <a:t>Research Question</a:t>
            </a:r>
            <a:endParaRPr lang="en-US" sz="4400" dirty="0"/>
          </a:p>
        </p:txBody>
      </p:sp>
      <p:sp>
        <p:nvSpPr>
          <p:cNvPr id="4" name="Content Placeholder 2"/>
          <p:cNvSpPr>
            <a:spLocks noGrp="1"/>
          </p:cNvSpPr>
          <p:nvPr>
            <p:ph idx="4294967295"/>
          </p:nvPr>
        </p:nvSpPr>
        <p:spPr>
          <a:xfrm>
            <a:off x="838200" y="1905000"/>
            <a:ext cx="7848600" cy="2590800"/>
          </a:xfrm>
        </p:spPr>
        <p:txBody>
          <a:bodyPr/>
          <a:lstStyle/>
          <a:p>
            <a:pPr marL="0" indent="0" algn="ctr">
              <a:buNone/>
            </a:pPr>
            <a:r>
              <a:rPr lang="en-US" sz="3800" dirty="0" smtClean="0">
                <a:latin typeface="Frutiger 55 Roman" charset="0"/>
              </a:rPr>
              <a:t>Are LHD expenditures on </a:t>
            </a:r>
            <a:r>
              <a:rPr lang="en-US" sz="3800" dirty="0">
                <a:latin typeface="Frutiger 55 Roman" charset="0"/>
              </a:rPr>
              <a:t>f</a:t>
            </a:r>
            <a:r>
              <a:rPr lang="en-US" sz="3800" dirty="0" smtClean="0">
                <a:latin typeface="Frutiger 55 Roman" charset="0"/>
              </a:rPr>
              <a:t>ood safety &amp; sanitation impacting enteric disease morbidity?</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190999"/>
            <a:ext cx="30289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emeantwell.com/blog/wp-content/uploads/2013/06/employees-must-wash-hands-300x1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8750" y="4191000"/>
            <a:ext cx="3746822" cy="2447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191000"/>
            <a:ext cx="1981200" cy="24764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8229600" y="240161"/>
            <a:ext cx="1143000" cy="430887"/>
          </a:xfrm>
          <a:prstGeom prst="rect">
            <a:avLst/>
          </a:prstGeom>
          <a:noFill/>
        </p:spPr>
        <p:txBody>
          <a:bodyPr wrap="square" rtlCol="0">
            <a:spAutoFit/>
          </a:bodyPr>
          <a:lstStyle/>
          <a:p>
            <a:r>
              <a:rPr lang="en-US" sz="2200" b="1" dirty="0" smtClean="0"/>
              <a:t>EH</a:t>
            </a:r>
            <a:endParaRPr lang="en-US" sz="2200" b="1" dirty="0"/>
          </a:p>
        </p:txBody>
      </p:sp>
    </p:spTree>
    <p:extLst>
      <p:ext uri="{BB962C8B-B14F-4D97-AF65-F5344CB8AC3E}">
        <p14:creationId xmlns:p14="http://schemas.microsoft.com/office/powerpoint/2010/main" val="11593867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62000" y="381000"/>
            <a:ext cx="7620000" cy="685800"/>
          </a:xfrm>
        </p:spPr>
        <p:txBody>
          <a:bodyPr/>
          <a:lstStyle/>
          <a:p>
            <a:pPr algn="ctr"/>
            <a:r>
              <a:rPr lang="en-US" sz="4400" dirty="0" smtClean="0"/>
              <a:t>EH Findings/Discussion</a:t>
            </a:r>
            <a:endParaRPr lang="en-US" sz="4400" dirty="0"/>
          </a:p>
        </p:txBody>
      </p:sp>
      <p:sp>
        <p:nvSpPr>
          <p:cNvPr id="4" name="Content Placeholder 2"/>
          <p:cNvSpPr>
            <a:spLocks noGrp="1"/>
          </p:cNvSpPr>
          <p:nvPr>
            <p:ph idx="4294967295"/>
          </p:nvPr>
        </p:nvSpPr>
        <p:spPr>
          <a:xfrm>
            <a:off x="2895600" y="1295400"/>
            <a:ext cx="6248400" cy="5181600"/>
          </a:xfrm>
        </p:spPr>
        <p:txBody>
          <a:bodyPr/>
          <a:lstStyle/>
          <a:p>
            <a:r>
              <a:rPr lang="en-US" sz="2600" dirty="0" smtClean="0"/>
              <a:t>EH expenditures by LHDs consistently in expected, beneficial directions with enteric disease</a:t>
            </a:r>
          </a:p>
          <a:p>
            <a:r>
              <a:rPr lang="en-US" sz="2600" dirty="0"/>
              <a:t>Significant </a:t>
            </a:r>
            <a:r>
              <a:rPr lang="en-US" sz="2600" dirty="0" smtClean="0"/>
              <a:t>beneficial </a:t>
            </a:r>
            <a:r>
              <a:rPr lang="en-US" sz="2600" dirty="0"/>
              <a:t>relationships between Food Safety </a:t>
            </a:r>
            <a:r>
              <a:rPr lang="en-US" sz="2600" dirty="0" smtClean="0"/>
              <a:t>&amp; Sanitation </a:t>
            </a:r>
            <a:r>
              <a:rPr lang="en-US" sz="2600" dirty="0"/>
              <a:t>expenditures </a:t>
            </a:r>
            <a:r>
              <a:rPr lang="en-US" sz="2600" dirty="0" smtClean="0"/>
              <a:t>&amp; enteric diseases</a:t>
            </a:r>
            <a:endParaRPr lang="en-US" sz="2600" dirty="0"/>
          </a:p>
          <a:p>
            <a:r>
              <a:rPr lang="en-US" sz="2600" dirty="0" smtClean="0"/>
              <a:t>Higher LHD Food &amp; Sanitation spending associated with lower incidence of: </a:t>
            </a:r>
          </a:p>
          <a:p>
            <a:pPr lvl="1"/>
            <a:r>
              <a:rPr lang="en-US" sz="2000" dirty="0" smtClean="0"/>
              <a:t>Salmonellosis (WA, NY + WA) </a:t>
            </a:r>
          </a:p>
          <a:p>
            <a:pPr lvl="1"/>
            <a:r>
              <a:rPr lang="en-US" sz="2000" dirty="0" smtClean="0"/>
              <a:t>Cryptosporidiosis (NY)</a:t>
            </a:r>
          </a:p>
          <a:p>
            <a:pPr marL="0" indent="0">
              <a:buNone/>
            </a:pPr>
            <a:endParaRPr lang="en-US" sz="2400" dirty="0">
              <a:latin typeface="Frutiger 55 Roman"/>
            </a:endParaRPr>
          </a:p>
        </p:txBody>
      </p:sp>
      <p:pic>
        <p:nvPicPr>
          <p:cNvPr id="1027" name="Picture 3" descr="C:\Users\bb\AppData\Local\Microsoft\Windows\Temporary Internet Files\Content.IE5\Z896SPRX\MP900448509[1].jpg"/>
          <p:cNvPicPr>
            <a:picLocks noChangeAspect="1" noChangeArrowheads="1"/>
          </p:cNvPicPr>
          <p:nvPr/>
        </p:nvPicPr>
        <p:blipFill>
          <a:blip r:embed="rId3" cstate="print"/>
          <a:srcRect/>
          <a:stretch>
            <a:fillRect/>
          </a:stretch>
        </p:blipFill>
        <p:spPr bwMode="auto">
          <a:xfrm rot="16200000">
            <a:off x="-676200" y="2657400"/>
            <a:ext cx="4248000" cy="2286000"/>
          </a:xfrm>
          <a:prstGeom prst="rect">
            <a:avLst/>
          </a:prstGeom>
          <a:noFill/>
        </p:spPr>
      </p:pic>
      <p:sp>
        <p:nvSpPr>
          <p:cNvPr id="2" name="TextBox 1"/>
          <p:cNvSpPr txBox="1"/>
          <p:nvPr/>
        </p:nvSpPr>
        <p:spPr>
          <a:xfrm>
            <a:off x="6705600" y="5410200"/>
            <a:ext cx="2438400" cy="600164"/>
          </a:xfrm>
          <a:prstGeom prst="rect">
            <a:avLst/>
          </a:prstGeom>
          <a:noFill/>
        </p:spPr>
        <p:txBody>
          <a:bodyPr wrap="square" rtlCol="0">
            <a:spAutoFit/>
          </a:bodyPr>
          <a:lstStyle/>
          <a:p>
            <a:pPr algn="ctr"/>
            <a:r>
              <a:rPr lang="en-US" sz="1100" dirty="0"/>
              <a:t>Bekemeier, B., Yip, M. P., Dunbar, M., Whitman, G., &amp; Kwan-</a:t>
            </a:r>
            <a:r>
              <a:rPr lang="en-US" sz="1100" dirty="0" err="1"/>
              <a:t>Gett</a:t>
            </a:r>
            <a:r>
              <a:rPr lang="en-US" sz="1100" dirty="0"/>
              <a:t>, T. (2014, under review). </a:t>
            </a:r>
          </a:p>
        </p:txBody>
      </p:sp>
      <p:sp>
        <p:nvSpPr>
          <p:cNvPr id="6" name="TextBox 5"/>
          <p:cNvSpPr txBox="1"/>
          <p:nvPr/>
        </p:nvSpPr>
        <p:spPr>
          <a:xfrm>
            <a:off x="8229600" y="240161"/>
            <a:ext cx="1143000" cy="430887"/>
          </a:xfrm>
          <a:prstGeom prst="rect">
            <a:avLst/>
          </a:prstGeom>
          <a:noFill/>
        </p:spPr>
        <p:txBody>
          <a:bodyPr wrap="square" rtlCol="0">
            <a:spAutoFit/>
          </a:bodyPr>
          <a:lstStyle/>
          <a:p>
            <a:r>
              <a:rPr lang="en-US" sz="2200" b="1" dirty="0" smtClean="0"/>
              <a:t>EH</a:t>
            </a:r>
            <a:endParaRPr lang="en-US" sz="2200" b="1" dirty="0"/>
          </a:p>
        </p:txBody>
      </p:sp>
    </p:spTree>
    <p:extLst>
      <p:ext uri="{BB962C8B-B14F-4D97-AF65-F5344CB8AC3E}">
        <p14:creationId xmlns:p14="http://schemas.microsoft.com/office/powerpoint/2010/main" val="21674898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3581400" y="1570037"/>
            <a:ext cx="5562600" cy="2286000"/>
          </a:xfrm>
        </p:spPr>
        <p:txBody>
          <a:bodyPr/>
          <a:lstStyle/>
          <a:p>
            <a:pPr lvl="0" fontAlgn="base">
              <a:spcBef>
                <a:spcPct val="0"/>
              </a:spcBef>
              <a:spcAft>
                <a:spcPct val="0"/>
              </a:spcAft>
            </a:pPr>
            <a:r>
              <a:rPr lang="en-US" sz="3800" b="1" dirty="0" smtClean="0">
                <a:solidFill>
                  <a:schemeClr val="bg2"/>
                </a:solidFill>
              </a:rPr>
              <a:t>Communicable Disease</a:t>
            </a:r>
            <a:endParaRPr lang="en-US" sz="3600" dirty="0"/>
          </a:p>
        </p:txBody>
      </p:sp>
      <p:pic>
        <p:nvPicPr>
          <p:cNvPr id="12" name="Picture 11" descr="Logo239432"/>
          <p:cNvPicPr/>
          <p:nvPr/>
        </p:nvPicPr>
        <p:blipFill>
          <a:blip r:embed="rId3" cstate="print"/>
          <a:srcRect/>
          <a:stretch>
            <a:fillRect/>
          </a:stretch>
        </p:blipFill>
        <p:spPr bwMode="auto">
          <a:xfrm>
            <a:off x="228600" y="152400"/>
            <a:ext cx="2590800" cy="762000"/>
          </a:xfrm>
          <a:prstGeom prst="rect">
            <a:avLst/>
          </a:prstGeom>
          <a:noFill/>
          <a:ln w="9525">
            <a:noFill/>
            <a:miter lim="800000"/>
            <a:headEnd/>
            <a:tailEnd/>
          </a:ln>
        </p:spPr>
      </p:pic>
      <p:sp>
        <p:nvSpPr>
          <p:cNvPr id="9" name="TextBox 8"/>
          <p:cNvSpPr txBox="1"/>
          <p:nvPr/>
        </p:nvSpPr>
        <p:spPr>
          <a:xfrm>
            <a:off x="8420100" y="55197"/>
            <a:ext cx="1143000" cy="430887"/>
          </a:xfrm>
          <a:prstGeom prst="rect">
            <a:avLst/>
          </a:prstGeom>
          <a:noFill/>
        </p:spPr>
        <p:txBody>
          <a:bodyPr wrap="square" rtlCol="0">
            <a:spAutoFit/>
          </a:bodyPr>
          <a:lstStyle/>
          <a:p>
            <a:r>
              <a:rPr lang="en-US" sz="2200" b="1" dirty="0" smtClean="0">
                <a:solidFill>
                  <a:schemeClr val="bg2"/>
                </a:solidFill>
              </a:rPr>
              <a:t>CD</a:t>
            </a:r>
            <a:endParaRPr lang="en-US" sz="2200" b="1" dirty="0">
              <a:solidFill>
                <a:schemeClr val="bg2"/>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3299619"/>
            <a:ext cx="2971800" cy="2971800"/>
          </a:xfrm>
          <a:prstGeom prst="rect">
            <a:avLst/>
          </a:prstGeom>
        </p:spPr>
      </p:pic>
      <p:pic>
        <p:nvPicPr>
          <p:cNvPr id="13" name="Picture 12"/>
          <p:cNvPicPr/>
          <p:nvPr/>
        </p:nvPicPr>
        <p:blipFill>
          <a:blip r:embed="rId5" cstate="print"/>
          <a:stretch>
            <a:fillRect/>
          </a:stretch>
        </p:blipFill>
        <p:spPr>
          <a:xfrm>
            <a:off x="192437" y="920037"/>
            <a:ext cx="2547676" cy="813125"/>
          </a:xfrm>
          <a:prstGeom prst="rect">
            <a:avLst/>
          </a:prstGeom>
        </p:spPr>
      </p:pic>
    </p:spTree>
    <p:extLst>
      <p:ext uri="{BB962C8B-B14F-4D97-AF65-F5344CB8AC3E}">
        <p14:creationId xmlns:p14="http://schemas.microsoft.com/office/powerpoint/2010/main" val="31941120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800" y="228602"/>
            <a:ext cx="7086600" cy="830997"/>
          </a:xfrm>
          <a:prstGeom prst="rect">
            <a:avLst/>
          </a:prstGeom>
          <a:noFill/>
        </p:spPr>
        <p:txBody>
          <a:bodyPr wrap="square" rtlCol="0">
            <a:spAutoFit/>
          </a:bodyPr>
          <a:lstStyle/>
          <a:p>
            <a:pPr algn="ctr"/>
            <a:r>
              <a:rPr lang="en-US" sz="2400" b="1" dirty="0" smtClean="0">
                <a:solidFill>
                  <a:schemeClr val="accent1"/>
                </a:solidFill>
              </a:rPr>
              <a:t>Mean Per </a:t>
            </a:r>
            <a:r>
              <a:rPr lang="en-US" sz="2400" b="1" dirty="0">
                <a:solidFill>
                  <a:schemeClr val="accent1"/>
                </a:solidFill>
              </a:rPr>
              <a:t>Capita CD Control Expenditures by Rural, “Micro,” Metro/Urban</a:t>
            </a:r>
          </a:p>
        </p:txBody>
      </p:sp>
      <p:sp>
        <p:nvSpPr>
          <p:cNvPr id="10" name="TextBox 9"/>
          <p:cNvSpPr txBox="1"/>
          <p:nvPr/>
        </p:nvSpPr>
        <p:spPr>
          <a:xfrm>
            <a:off x="8420100" y="55197"/>
            <a:ext cx="1143000" cy="430887"/>
          </a:xfrm>
          <a:prstGeom prst="rect">
            <a:avLst/>
          </a:prstGeom>
          <a:noFill/>
        </p:spPr>
        <p:txBody>
          <a:bodyPr wrap="square" rtlCol="0">
            <a:spAutoFit/>
          </a:bodyPr>
          <a:lstStyle/>
          <a:p>
            <a:r>
              <a:rPr lang="en-US" sz="2200" b="1" dirty="0" smtClean="0"/>
              <a:t>CD</a:t>
            </a:r>
            <a:endParaRPr lang="en-US" sz="2200" b="1" dirty="0"/>
          </a:p>
        </p:txBody>
      </p:sp>
      <p:graphicFrame>
        <p:nvGraphicFramePr>
          <p:cNvPr id="19" name="Chart 18"/>
          <p:cNvGraphicFramePr>
            <a:graphicFrameLocks/>
          </p:cNvGraphicFramePr>
          <p:nvPr>
            <p:extLst/>
          </p:nvPr>
        </p:nvGraphicFramePr>
        <p:xfrm>
          <a:off x="152400" y="1219200"/>
          <a:ext cx="2971800" cy="4876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a:graphicFrameLocks/>
          </p:cNvGraphicFramePr>
          <p:nvPr>
            <p:extLst/>
          </p:nvPr>
        </p:nvGraphicFramePr>
        <p:xfrm>
          <a:off x="3124200" y="1219200"/>
          <a:ext cx="2971800" cy="4876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a:graphicFrameLocks/>
          </p:cNvGraphicFramePr>
          <p:nvPr>
            <p:extLst/>
          </p:nvPr>
        </p:nvGraphicFramePr>
        <p:xfrm>
          <a:off x="6096000" y="1219200"/>
          <a:ext cx="2895600" cy="487680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914525" y="6324598"/>
            <a:ext cx="5391150" cy="307777"/>
          </a:xfrm>
          <a:prstGeom prst="rect">
            <a:avLst/>
          </a:prstGeom>
          <a:solidFill>
            <a:schemeClr val="bg1"/>
          </a:solidFill>
        </p:spPr>
        <p:txBody>
          <a:bodyPr wrap="square" rtlCol="0">
            <a:spAutoFit/>
          </a:bodyPr>
          <a:lstStyle/>
          <a:p>
            <a:r>
              <a:rPr lang="en-US" sz="1400" b="1" dirty="0">
                <a:solidFill>
                  <a:srgbClr val="00B050"/>
                </a:solidFill>
              </a:rPr>
              <a:t>–</a:t>
            </a:r>
            <a:r>
              <a:rPr lang="en-US" sz="1400" dirty="0"/>
              <a:t> state 1  </a:t>
            </a:r>
            <a:r>
              <a:rPr lang="en-US" sz="1400" b="1" dirty="0">
                <a:solidFill>
                  <a:srgbClr val="FFC000"/>
                </a:solidFill>
              </a:rPr>
              <a:t>–</a:t>
            </a:r>
            <a:r>
              <a:rPr lang="en-US" sz="1400" dirty="0"/>
              <a:t> state 2  </a:t>
            </a:r>
            <a:r>
              <a:rPr lang="en-US" sz="1400" b="1" dirty="0">
                <a:solidFill>
                  <a:srgbClr val="FF0000"/>
                </a:solidFill>
              </a:rPr>
              <a:t>–</a:t>
            </a:r>
            <a:r>
              <a:rPr lang="en-US" sz="1400" dirty="0"/>
              <a:t> state 3  </a:t>
            </a:r>
            <a:r>
              <a:rPr lang="en-US" sz="1400" b="1" dirty="0">
                <a:solidFill>
                  <a:srgbClr val="2A3990"/>
                </a:solidFill>
              </a:rPr>
              <a:t>–</a:t>
            </a:r>
            <a:r>
              <a:rPr lang="en-US" sz="1400" dirty="0"/>
              <a:t> state 4  </a:t>
            </a:r>
            <a:r>
              <a:rPr lang="en-US" sz="1400" b="1" dirty="0"/>
              <a:t>---</a:t>
            </a:r>
            <a:r>
              <a:rPr lang="en-US" sz="1400" dirty="0"/>
              <a:t> </a:t>
            </a:r>
            <a:r>
              <a:rPr lang="en-US" sz="1400" dirty="0" smtClean="0"/>
              <a:t> 4-states combined </a:t>
            </a:r>
            <a:endParaRPr lang="en-US" sz="1400" dirty="0"/>
          </a:p>
        </p:txBody>
      </p:sp>
    </p:spTree>
    <p:extLst>
      <p:ext uri="{BB962C8B-B14F-4D97-AF65-F5344CB8AC3E}">
        <p14:creationId xmlns:p14="http://schemas.microsoft.com/office/powerpoint/2010/main" val="30443106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1"/>
                </a:solidFill>
              </a:rPr>
              <a:t>CD Analyses…</a:t>
            </a:r>
            <a:endParaRPr lang="en-US" dirty="0">
              <a:solidFill>
                <a:schemeClr val="accent1"/>
              </a:solidFill>
            </a:endParaRPr>
          </a:p>
        </p:txBody>
      </p:sp>
      <p:sp>
        <p:nvSpPr>
          <p:cNvPr id="4" name="Content Placeholder 3"/>
          <p:cNvSpPr>
            <a:spLocks noGrp="1"/>
          </p:cNvSpPr>
          <p:nvPr>
            <p:ph idx="1"/>
          </p:nvPr>
        </p:nvSpPr>
        <p:spPr>
          <a:xfrm>
            <a:off x="3352800" y="1143000"/>
            <a:ext cx="5943600" cy="5257800"/>
          </a:xfrm>
        </p:spPr>
        <p:txBody>
          <a:bodyPr/>
          <a:lstStyle/>
          <a:p>
            <a:pPr>
              <a:buNone/>
            </a:pPr>
            <a:r>
              <a:rPr lang="en-US" sz="2800" dirty="0" smtClean="0"/>
              <a:t>Immunizations</a:t>
            </a:r>
          </a:p>
          <a:p>
            <a:r>
              <a:rPr lang="en-US" sz="2400" dirty="0" err="1" smtClean="0"/>
              <a:t>Imms</a:t>
            </a:r>
            <a:r>
              <a:rPr lang="en-US" sz="2400" dirty="0" smtClean="0"/>
              <a:t> Spending &amp; </a:t>
            </a:r>
            <a:r>
              <a:rPr lang="en-US" sz="2400" dirty="0" err="1" smtClean="0"/>
              <a:t>Imms</a:t>
            </a:r>
            <a:r>
              <a:rPr lang="en-US" sz="2400" dirty="0" smtClean="0"/>
              <a:t> rates for children 0-36 months… </a:t>
            </a:r>
          </a:p>
          <a:p>
            <a:r>
              <a:rPr lang="en-US" sz="2400" dirty="0" err="1" smtClean="0"/>
              <a:t>Imms</a:t>
            </a:r>
            <a:r>
              <a:rPr lang="en-US" sz="2400" dirty="0" smtClean="0"/>
              <a:t> Spending &amp; </a:t>
            </a:r>
            <a:r>
              <a:rPr lang="en-US" sz="2400" dirty="0" err="1" smtClean="0"/>
              <a:t>Pertussis</a:t>
            </a:r>
            <a:r>
              <a:rPr lang="en-US" sz="2400" dirty="0" smtClean="0"/>
              <a:t>…</a:t>
            </a:r>
          </a:p>
          <a:p>
            <a:r>
              <a:rPr lang="en-US" sz="2400" dirty="0" smtClean="0"/>
              <a:t>MORE data needed</a:t>
            </a:r>
          </a:p>
          <a:p>
            <a:pPr>
              <a:buNone/>
            </a:pPr>
            <a:r>
              <a:rPr lang="en-US" sz="2800" dirty="0" smtClean="0"/>
              <a:t>Strong relationships</a:t>
            </a:r>
          </a:p>
          <a:p>
            <a:r>
              <a:rPr lang="en-US" sz="2400" dirty="0" smtClean="0"/>
              <a:t>TB Spending &amp; TB rates…</a:t>
            </a:r>
          </a:p>
          <a:p>
            <a:pPr>
              <a:buNone/>
            </a:pPr>
            <a:r>
              <a:rPr lang="en-US" sz="2800" dirty="0" smtClean="0"/>
              <a:t>Very complicated methodologically </a:t>
            </a:r>
          </a:p>
          <a:p>
            <a:r>
              <a:rPr lang="en-US" sz="2400" dirty="0" smtClean="0"/>
              <a:t>CD Control Spending &amp; Enteric Disease…</a:t>
            </a:r>
          </a:p>
          <a:p>
            <a:r>
              <a:rPr lang="en-US" sz="2400" dirty="0" smtClean="0"/>
              <a:t>CD Control Spending &amp; STIs…</a:t>
            </a:r>
          </a:p>
          <a:p>
            <a:pPr>
              <a:buNone/>
            </a:pPr>
            <a:endParaRPr lang="en-US" dirty="0"/>
          </a:p>
        </p:txBody>
      </p:sp>
      <p:sp>
        <p:nvSpPr>
          <p:cNvPr id="7" name="TextBox 6"/>
          <p:cNvSpPr txBox="1"/>
          <p:nvPr/>
        </p:nvSpPr>
        <p:spPr>
          <a:xfrm>
            <a:off x="8382000" y="194094"/>
            <a:ext cx="1143000" cy="430887"/>
          </a:xfrm>
          <a:prstGeom prst="rect">
            <a:avLst/>
          </a:prstGeom>
          <a:noFill/>
        </p:spPr>
        <p:txBody>
          <a:bodyPr wrap="square" rtlCol="0">
            <a:spAutoFit/>
          </a:bodyPr>
          <a:lstStyle/>
          <a:p>
            <a:r>
              <a:rPr lang="en-US" sz="2200" b="1" dirty="0" smtClean="0"/>
              <a:t>CD</a:t>
            </a:r>
            <a:endParaRPr lang="en-US" sz="2200" b="1" dirty="0"/>
          </a:p>
        </p:txBody>
      </p:sp>
      <p:pic>
        <p:nvPicPr>
          <p:cNvPr id="5" name="Picture 4" descr="PHLogo2ColorGIF"/>
          <p:cNvPicPr>
            <a:picLocks noChangeAspect="1" noChangeArrowheads="1"/>
          </p:cNvPicPr>
          <p:nvPr/>
        </p:nvPicPr>
        <p:blipFill>
          <a:blip r:embed="rId3" cstate="print"/>
          <a:srcRect/>
          <a:stretch>
            <a:fillRect/>
          </a:stretch>
        </p:blipFill>
        <p:spPr bwMode="auto">
          <a:xfrm>
            <a:off x="228600" y="2057400"/>
            <a:ext cx="2958193" cy="2588419"/>
          </a:xfrm>
          <a:prstGeom prst="rect">
            <a:avLst/>
          </a:prstGeom>
          <a:noFill/>
          <a:ln w="9525">
            <a:noFill/>
            <a:miter lim="800000"/>
            <a:headEnd/>
            <a:tailEnd/>
          </a:ln>
        </p:spPr>
      </p:pic>
    </p:spTree>
    <p:extLst>
      <p:ext uri="{BB962C8B-B14F-4D97-AF65-F5344CB8AC3E}">
        <p14:creationId xmlns:p14="http://schemas.microsoft.com/office/powerpoint/2010/main" val="34889030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62000" y="381000"/>
            <a:ext cx="7620000" cy="685800"/>
          </a:xfrm>
        </p:spPr>
        <p:txBody>
          <a:bodyPr/>
          <a:lstStyle/>
          <a:p>
            <a:pPr algn="ctr"/>
            <a:r>
              <a:rPr lang="en-US" sz="4400" dirty="0" smtClean="0"/>
              <a:t>PHAST Finance: </a:t>
            </a:r>
            <a:r>
              <a:rPr lang="en-US" sz="4400" dirty="0" smtClean="0">
                <a:latin typeface="Tahoma" pitchFamily="34" charset="0"/>
              </a:rPr>
              <a:t>Implications</a:t>
            </a:r>
          </a:p>
        </p:txBody>
      </p:sp>
      <p:sp>
        <p:nvSpPr>
          <p:cNvPr id="4" name="Content Placeholder 2"/>
          <p:cNvSpPr>
            <a:spLocks noGrp="1"/>
          </p:cNvSpPr>
          <p:nvPr>
            <p:ph idx="4294967295"/>
          </p:nvPr>
        </p:nvSpPr>
        <p:spPr>
          <a:xfrm>
            <a:off x="457200" y="1524000"/>
            <a:ext cx="7696200" cy="6172200"/>
          </a:xfrm>
        </p:spPr>
        <p:txBody>
          <a:bodyPr/>
          <a:lstStyle/>
          <a:p>
            <a:r>
              <a:rPr lang="en-US" dirty="0" smtClean="0"/>
              <a:t>Proof of concept</a:t>
            </a:r>
          </a:p>
          <a:p>
            <a:pPr lvl="1"/>
            <a:r>
              <a:rPr lang="en-US" sz="2400" dirty="0" smtClean="0"/>
              <a:t>Research-quality data can identify </a:t>
            </a:r>
            <a:r>
              <a:rPr lang="en-US" sz="2400" b="1" dirty="0" smtClean="0"/>
              <a:t>beneficial links </a:t>
            </a:r>
            <a:r>
              <a:rPr lang="en-US" sz="2400" dirty="0" smtClean="0"/>
              <a:t>between LHD services related health outcomes.  </a:t>
            </a:r>
          </a:p>
          <a:p>
            <a:r>
              <a:rPr lang="en-US" dirty="0" smtClean="0"/>
              <a:t>PBRNs add tremendous value to the research</a:t>
            </a:r>
          </a:p>
          <a:p>
            <a:r>
              <a:rPr lang="en-US" dirty="0" smtClean="0"/>
              <a:t>Research like this is critical for practice</a:t>
            </a:r>
          </a:p>
          <a:p>
            <a:endParaRPr lang="en-US" b="1" dirty="0" smtClean="0"/>
          </a:p>
        </p:txBody>
      </p:sp>
      <p:pic>
        <p:nvPicPr>
          <p:cNvPr id="1030" name="Picture 6" descr="C:\Users\bb\AppData\Local\Microsoft\Windows\Temporary Internet Files\Content.IE5\W6HG8CD9\MC900078794[1].wmf"/>
          <p:cNvPicPr>
            <a:picLocks noChangeAspect="1" noChangeArrowheads="1"/>
          </p:cNvPicPr>
          <p:nvPr/>
        </p:nvPicPr>
        <p:blipFill>
          <a:blip r:embed="rId3" cstate="print"/>
          <a:srcRect/>
          <a:stretch>
            <a:fillRect/>
          </a:stretch>
        </p:blipFill>
        <p:spPr bwMode="auto">
          <a:xfrm>
            <a:off x="6677743" y="1100137"/>
            <a:ext cx="2418632" cy="3581400"/>
          </a:xfrm>
          <a:prstGeom prst="rect">
            <a:avLst/>
          </a:prstGeom>
          <a:noFill/>
        </p:spPr>
      </p:pic>
    </p:spTree>
    <p:extLst>
      <p:ext uri="{BB962C8B-B14F-4D97-AF65-F5344CB8AC3E}">
        <p14:creationId xmlns:p14="http://schemas.microsoft.com/office/powerpoint/2010/main" val="31602681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62000" y="381000"/>
            <a:ext cx="7620000" cy="685800"/>
          </a:xfrm>
        </p:spPr>
        <p:txBody>
          <a:bodyPr/>
          <a:lstStyle/>
          <a:p>
            <a:pPr algn="ctr"/>
            <a:r>
              <a:rPr lang="en-US" sz="4400" dirty="0" smtClean="0"/>
              <a:t>PHAST Finance: </a:t>
            </a:r>
            <a:r>
              <a:rPr lang="en-US" sz="4400" dirty="0" smtClean="0">
                <a:latin typeface="Tahoma" pitchFamily="34" charset="0"/>
              </a:rPr>
              <a:t>Implications</a:t>
            </a:r>
          </a:p>
        </p:txBody>
      </p:sp>
      <p:sp>
        <p:nvSpPr>
          <p:cNvPr id="4" name="Content Placeholder 2"/>
          <p:cNvSpPr>
            <a:spLocks noGrp="1"/>
          </p:cNvSpPr>
          <p:nvPr>
            <p:ph idx="4294967295"/>
          </p:nvPr>
        </p:nvSpPr>
        <p:spPr>
          <a:xfrm>
            <a:off x="533400" y="1371600"/>
            <a:ext cx="7620000" cy="6172200"/>
          </a:xfrm>
        </p:spPr>
        <p:txBody>
          <a:bodyPr/>
          <a:lstStyle/>
          <a:p>
            <a:r>
              <a:rPr lang="en-US" dirty="0" smtClean="0"/>
              <a:t>Data potential</a:t>
            </a:r>
          </a:p>
          <a:p>
            <a:pPr lvl="1"/>
            <a:r>
              <a:rPr lang="en-US" sz="2400" dirty="0"/>
              <a:t>Detailed </a:t>
            </a:r>
            <a:r>
              <a:rPr lang="en-US" sz="2400" b="1" dirty="0"/>
              <a:t>administrative data </a:t>
            </a:r>
            <a:r>
              <a:rPr lang="en-US" sz="2400" dirty="0"/>
              <a:t>can help answer important research questions for practice</a:t>
            </a:r>
            <a:r>
              <a:rPr lang="en-US" sz="2400" dirty="0" smtClean="0"/>
              <a:t>.</a:t>
            </a:r>
          </a:p>
          <a:p>
            <a:r>
              <a:rPr lang="en-US" dirty="0" smtClean="0"/>
              <a:t>Data limitations </a:t>
            </a:r>
            <a:endParaRPr lang="en-US" b="1" dirty="0"/>
          </a:p>
          <a:p>
            <a:pPr marL="457200" lvl="1" indent="0">
              <a:buNone/>
            </a:pPr>
            <a:endParaRPr lang="en-US" dirty="0" smtClean="0"/>
          </a:p>
        </p:txBody>
      </p:sp>
      <p:pic>
        <p:nvPicPr>
          <p:cNvPr id="5" name="Picture 6" descr="C:\Users\bb\AppData\Local\Microsoft\Windows\Temporary Internet Files\Content.IE5\W6HG8CD9\MC900078794[1].wmf"/>
          <p:cNvPicPr>
            <a:picLocks noChangeAspect="1" noChangeArrowheads="1"/>
          </p:cNvPicPr>
          <p:nvPr/>
        </p:nvPicPr>
        <p:blipFill>
          <a:blip r:embed="rId3" cstate="print"/>
          <a:srcRect/>
          <a:stretch>
            <a:fillRect/>
          </a:stretch>
        </p:blipFill>
        <p:spPr bwMode="auto">
          <a:xfrm>
            <a:off x="6677743" y="1100137"/>
            <a:ext cx="2418632" cy="3581400"/>
          </a:xfrm>
          <a:prstGeom prst="rect">
            <a:avLst/>
          </a:prstGeom>
          <a:noFill/>
        </p:spPr>
      </p:pic>
      <p:pic>
        <p:nvPicPr>
          <p:cNvPr id="6" name="Picture 5" descr="untitled.png"/>
          <p:cNvPicPr>
            <a:picLocks noChangeAspect="1"/>
          </p:cNvPicPr>
          <p:nvPr/>
        </p:nvPicPr>
        <p:blipFill>
          <a:blip r:embed="rId4" cstate="print"/>
          <a:stretch>
            <a:fillRect/>
          </a:stretch>
        </p:blipFill>
        <p:spPr>
          <a:xfrm>
            <a:off x="152400" y="3352800"/>
            <a:ext cx="2079013" cy="3124200"/>
          </a:xfrm>
          <a:prstGeom prst="rect">
            <a:avLst/>
          </a:prstGeom>
        </p:spPr>
      </p:pic>
      <p:sp>
        <p:nvSpPr>
          <p:cNvPr id="7" name="Content Placeholder 2"/>
          <p:cNvSpPr txBox="1">
            <a:spLocks/>
          </p:cNvSpPr>
          <p:nvPr/>
        </p:nvSpPr>
        <p:spPr>
          <a:xfrm>
            <a:off x="2231413" y="3352800"/>
            <a:ext cx="5818493" cy="3424236"/>
          </a:xfr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dirty="0" smtClean="0"/>
              <a:t>Inhibit capacity to measure cost, performance, &amp; more outcomes of prevention efforts</a:t>
            </a:r>
          </a:p>
          <a:p>
            <a:r>
              <a:rPr lang="en-US" b="1" dirty="0" smtClean="0"/>
              <a:t>Standardized data </a:t>
            </a:r>
            <a:r>
              <a:rPr lang="en-US" dirty="0" smtClean="0"/>
              <a:t>are needed!!!</a:t>
            </a:r>
          </a:p>
        </p:txBody>
      </p:sp>
    </p:spTree>
    <p:extLst>
      <p:ext uri="{BB962C8B-B14F-4D97-AF65-F5344CB8AC3E}">
        <p14:creationId xmlns:p14="http://schemas.microsoft.com/office/powerpoint/2010/main" val="17046553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3581400" y="1905000"/>
            <a:ext cx="5562600" cy="2286000"/>
          </a:xfrm>
        </p:spPr>
        <p:txBody>
          <a:bodyPr/>
          <a:lstStyle/>
          <a:p>
            <a:pPr lvl="0" algn="ctr" fontAlgn="base">
              <a:spcBef>
                <a:spcPct val="0"/>
              </a:spcBef>
              <a:spcAft>
                <a:spcPct val="0"/>
              </a:spcAft>
            </a:pPr>
            <a:r>
              <a:rPr lang="en-US" sz="3800" b="1" dirty="0">
                <a:solidFill>
                  <a:schemeClr val="bg2"/>
                </a:solidFill>
              </a:rPr>
              <a:t>Public Health </a:t>
            </a:r>
          </a:p>
          <a:p>
            <a:pPr lvl="0" algn="ctr" fontAlgn="base">
              <a:spcBef>
                <a:spcPct val="0"/>
              </a:spcBef>
              <a:spcAft>
                <a:spcPct val="0"/>
              </a:spcAft>
            </a:pPr>
            <a:r>
              <a:rPr lang="en-US" sz="3800" b="1" dirty="0" smtClean="0">
                <a:solidFill>
                  <a:schemeClr val="bg2"/>
                </a:solidFill>
              </a:rPr>
              <a:t>Services Data Standardization</a:t>
            </a:r>
            <a:endParaRPr lang="en-US" sz="3800" b="1" dirty="0">
              <a:solidFill>
                <a:schemeClr val="bg2"/>
              </a:solidFill>
            </a:endParaRPr>
          </a:p>
          <a:p>
            <a:endParaRPr lang="en-US" sz="3600" dirty="0"/>
          </a:p>
        </p:txBody>
      </p:sp>
      <p:sp>
        <p:nvSpPr>
          <p:cNvPr id="14" name="Text Box 9"/>
          <p:cNvSpPr txBox="1">
            <a:spLocks noChangeArrowheads="1"/>
          </p:cNvSpPr>
          <p:nvPr/>
        </p:nvSpPr>
        <p:spPr bwMode="auto">
          <a:xfrm>
            <a:off x="228600" y="5181600"/>
            <a:ext cx="7086600" cy="1219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spcBef>
                <a:spcPct val="0"/>
              </a:spcBef>
              <a:spcAft>
                <a:spcPct val="0"/>
              </a:spcAft>
            </a:pPr>
            <a:endParaRPr lang="en-US" sz="1000" b="1" dirty="0">
              <a:solidFill>
                <a:srgbClr val="8ED8F8"/>
              </a:solidFill>
              <a:latin typeface="Tahoma" pitchFamily="34" charset="0"/>
            </a:endParaRPr>
          </a:p>
          <a:p>
            <a:pPr lvl="0" fontAlgn="base">
              <a:spcBef>
                <a:spcPct val="0"/>
              </a:spcBef>
              <a:spcAft>
                <a:spcPct val="0"/>
              </a:spcAft>
            </a:pPr>
            <a:endParaRPr lang="en-US" sz="1000" b="1" dirty="0">
              <a:solidFill>
                <a:schemeClr val="accent6">
                  <a:lumMod val="90000"/>
                </a:schemeClr>
              </a:solidFill>
              <a:latin typeface="Tahoma" pitchFamily="34" charset="0"/>
            </a:endParaRPr>
          </a:p>
        </p:txBody>
      </p:sp>
      <p:sp>
        <p:nvSpPr>
          <p:cNvPr id="9" name="TextBox 8"/>
          <p:cNvSpPr txBox="1"/>
          <p:nvPr/>
        </p:nvSpPr>
        <p:spPr>
          <a:xfrm>
            <a:off x="3200400" y="152400"/>
            <a:ext cx="2604047" cy="954107"/>
          </a:xfrm>
          <a:prstGeom prst="rect">
            <a:avLst/>
          </a:prstGeom>
          <a:solidFill>
            <a:srgbClr val="063255"/>
          </a:solidFill>
        </p:spPr>
        <p:txBody>
          <a:bodyPr wrap="square" rtlCol="0">
            <a:noAutofit/>
          </a:bodyPr>
          <a:lstStyle/>
          <a:p>
            <a:pPr algn="ctr"/>
            <a:r>
              <a:rPr lang="en-US" sz="2800" dirty="0">
                <a:solidFill>
                  <a:schemeClr val="bg1"/>
                </a:solidFill>
                <a:latin typeface="Arial" pitchFamily="34" charset="0"/>
                <a:cs typeface="Arial" pitchFamily="34" charset="0"/>
              </a:rPr>
              <a:t>A resource </a:t>
            </a:r>
            <a:r>
              <a:rPr lang="en-US" sz="1600" dirty="0">
                <a:solidFill>
                  <a:schemeClr val="bg1"/>
                </a:solidFill>
                <a:latin typeface="Arial" pitchFamily="34" charset="0"/>
                <a:cs typeface="Arial" pitchFamily="34" charset="0"/>
              </a:rPr>
              <a:t>(harmonization, standardization)  </a:t>
            </a:r>
          </a:p>
        </p:txBody>
      </p:sp>
      <p:sp>
        <p:nvSpPr>
          <p:cNvPr id="13" name="Down Arrow 12"/>
          <p:cNvSpPr/>
          <p:nvPr/>
        </p:nvSpPr>
        <p:spPr>
          <a:xfrm flipH="1">
            <a:off x="4083516" y="1125545"/>
            <a:ext cx="837808" cy="961156"/>
          </a:xfrm>
          <a:prstGeom prst="downArrow">
            <a:avLst/>
          </a:prstGeom>
          <a:solidFill>
            <a:srgbClr val="06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p:nvPr/>
        </p:nvPicPr>
        <p:blipFill>
          <a:blip r:embed="rId3" cstate="print"/>
          <a:stretch>
            <a:fillRect/>
          </a:stretch>
        </p:blipFill>
        <p:spPr>
          <a:xfrm>
            <a:off x="421037" y="5568237"/>
            <a:ext cx="2547676" cy="813125"/>
          </a:xfrm>
          <a:prstGeom prst="rect">
            <a:avLst/>
          </a:prstGeom>
        </p:spPr>
      </p:pic>
    </p:spTree>
    <p:extLst>
      <p:ext uri="{BB962C8B-B14F-4D97-AF65-F5344CB8AC3E}">
        <p14:creationId xmlns:p14="http://schemas.microsoft.com/office/powerpoint/2010/main" val="2568596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400" dirty="0" smtClean="0">
                <a:solidFill>
                  <a:schemeClr val="accent1"/>
                </a:solidFill>
              </a:rPr>
              <a:t>“Big Buckets” of Service Expenditures</a:t>
            </a:r>
            <a:endParaRPr lang="en-US" sz="3400"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3841664"/>
              </p:ext>
            </p:extLst>
          </p:nvPr>
        </p:nvGraphicFramePr>
        <p:xfrm>
          <a:off x="381000" y="970471"/>
          <a:ext cx="8534400" cy="5129912"/>
        </p:xfrm>
        <a:graphic>
          <a:graphicData uri="http://schemas.openxmlformats.org/drawingml/2006/table">
            <a:tbl>
              <a:tblPr firstRow="1" bandRow="1">
                <a:tableStyleId>{5C22544A-7EE6-4342-B048-85BDC9FD1C3A}</a:tableStyleId>
              </a:tblPr>
              <a:tblGrid>
                <a:gridCol w="1501422"/>
                <a:gridCol w="1394178"/>
                <a:gridCol w="1447800"/>
                <a:gridCol w="1346200"/>
                <a:gridCol w="1422400"/>
                <a:gridCol w="1422400"/>
              </a:tblGrid>
              <a:tr h="750817">
                <a:tc>
                  <a:txBody>
                    <a:bodyPr/>
                    <a:lstStyle/>
                    <a:p>
                      <a:pPr algn="ctr"/>
                      <a:r>
                        <a:rPr lang="en-US" dirty="0" smtClean="0"/>
                        <a:t>Domain/</a:t>
                      </a:r>
                    </a:p>
                    <a:p>
                      <a:pPr algn="ctr"/>
                      <a:r>
                        <a:rPr lang="en-US" sz="1400" dirty="0" smtClean="0"/>
                        <a:t>Sub-domain</a:t>
                      </a:r>
                      <a:endParaRPr lang="en-US" dirty="0"/>
                    </a:p>
                  </a:txBody>
                  <a:tcPr/>
                </a:tc>
                <a:tc>
                  <a:txBody>
                    <a:bodyPr/>
                    <a:lstStyle/>
                    <a:p>
                      <a:pPr algn="ctr"/>
                      <a:r>
                        <a:rPr lang="en-US" smtClean="0"/>
                        <a:t>FL</a:t>
                      </a:r>
                    </a:p>
                    <a:p>
                      <a:pPr algn="ctr"/>
                      <a:r>
                        <a:rPr lang="en-US" sz="1600" b="0" smtClean="0"/>
                        <a:t>2000-10</a:t>
                      </a:r>
                      <a:endParaRPr lang="en-US" sz="1600" b="0"/>
                    </a:p>
                  </a:txBody>
                  <a:tcPr/>
                </a:tc>
                <a:tc>
                  <a:txBody>
                    <a:bodyPr/>
                    <a:lstStyle/>
                    <a:p>
                      <a:pPr algn="ctr"/>
                      <a:r>
                        <a:rPr lang="en-US" dirty="0" smtClean="0"/>
                        <a:t>WA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t>1998-2011</a:t>
                      </a:r>
                    </a:p>
                  </a:txBody>
                  <a:tcPr/>
                </a:tc>
                <a:tc>
                  <a:txBody>
                    <a:bodyPr/>
                    <a:lstStyle/>
                    <a:p>
                      <a:pPr algn="ctr"/>
                      <a:r>
                        <a:rPr lang="en-US" smtClean="0"/>
                        <a:t>MN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smtClean="0"/>
                        <a:t>2005-10</a:t>
                      </a:r>
                      <a:endParaRPr lang="en-US" sz="1800" b="0" smtClean="0"/>
                    </a:p>
                  </a:txBody>
                  <a:tcPr/>
                </a:tc>
                <a:tc>
                  <a:txBody>
                    <a:bodyPr/>
                    <a:lstStyle/>
                    <a:p>
                      <a:pPr algn="ctr"/>
                      <a:r>
                        <a:rPr lang="en-US" dirty="0" smtClean="0"/>
                        <a:t>OH</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t>2000-11</a:t>
                      </a:r>
                      <a:endParaRPr lang="en-US" sz="1800" b="0" dirty="0" smtClean="0"/>
                    </a:p>
                  </a:txBody>
                  <a:tcPr/>
                </a:tc>
                <a:tc>
                  <a:txBody>
                    <a:bodyPr/>
                    <a:lstStyle/>
                    <a:p>
                      <a:pPr algn="ctr"/>
                      <a:r>
                        <a:rPr lang="en-US" smtClean="0"/>
                        <a:t>NY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smtClean="0"/>
                        <a:t>2000-10</a:t>
                      </a:r>
                      <a:endParaRPr lang="en-US" sz="1800" b="0" smtClean="0"/>
                    </a:p>
                  </a:txBody>
                  <a:tcPr/>
                </a:tc>
              </a:tr>
              <a:tr h="825899">
                <a:tc>
                  <a:txBody>
                    <a:bodyPr/>
                    <a:lstStyle/>
                    <a:p>
                      <a:pPr algn="ctr"/>
                      <a:r>
                        <a:rPr lang="en-US" b="1" dirty="0" smtClean="0"/>
                        <a:t>EH total</a:t>
                      </a:r>
                      <a:endParaRPr lang="en-US" b="1" dirty="0"/>
                    </a:p>
                  </a:txBody>
                  <a:tcPr anchor="ctr">
                    <a:solidFill>
                      <a:schemeClr val="tx2">
                        <a:lumMod val="60000"/>
                        <a:lumOff val="40000"/>
                      </a:schemeClr>
                    </a:solidFill>
                  </a:tcPr>
                </a:tc>
                <a:tc>
                  <a:txBody>
                    <a:bodyPr/>
                    <a:lstStyle/>
                    <a:p>
                      <a:pPr algn="ctr"/>
                      <a:r>
                        <a:rPr lang="en-US" dirty="0" smtClean="0"/>
                        <a:t>x</a:t>
                      </a:r>
                      <a:endParaRPr lang="en-US" dirty="0"/>
                    </a:p>
                  </a:txBody>
                  <a:tcPr anchor="ctr">
                    <a:solidFill>
                      <a:schemeClr val="tx2">
                        <a:lumMod val="60000"/>
                        <a:lumOff val="40000"/>
                      </a:schemeClr>
                    </a:solidFill>
                  </a:tcPr>
                </a:tc>
                <a:tc>
                  <a:txBody>
                    <a:bodyPr/>
                    <a:lstStyle/>
                    <a:p>
                      <a:pPr algn="ctr"/>
                      <a:r>
                        <a:rPr lang="en-US" dirty="0" smtClean="0"/>
                        <a:t>x</a:t>
                      </a:r>
                      <a:endParaRPr lang="en-US" dirty="0"/>
                    </a:p>
                  </a:txBody>
                  <a:tcPr anchor="ctr">
                    <a:solidFill>
                      <a:schemeClr val="tx2">
                        <a:lumMod val="60000"/>
                        <a:lumOff val="40000"/>
                      </a:schemeClr>
                    </a:solidFill>
                  </a:tcPr>
                </a:tc>
                <a:tc>
                  <a:txBody>
                    <a:bodyPr/>
                    <a:lstStyle/>
                    <a:p>
                      <a:pPr algn="ctr"/>
                      <a:endParaRPr lang="en-US" dirty="0"/>
                    </a:p>
                  </a:txBody>
                  <a:tcPr anchor="ctr">
                    <a:solidFill>
                      <a:schemeClr val="tx2">
                        <a:lumMod val="60000"/>
                        <a:lumOff val="40000"/>
                      </a:schemeClr>
                    </a:solidFill>
                  </a:tcPr>
                </a:tc>
                <a:tc>
                  <a:txBody>
                    <a:bodyPr/>
                    <a:lstStyle/>
                    <a:p>
                      <a:pPr algn="ctr"/>
                      <a:r>
                        <a:rPr lang="en-US" dirty="0" smtClean="0"/>
                        <a:t>x</a:t>
                      </a:r>
                      <a:endParaRPr lang="en-US" dirty="0"/>
                    </a:p>
                  </a:txBody>
                  <a:tcPr anchor="ctr">
                    <a:solidFill>
                      <a:schemeClr val="tx2">
                        <a:lumMod val="60000"/>
                        <a:lumOff val="40000"/>
                      </a:schemeClr>
                    </a:solidFill>
                  </a:tcPr>
                </a:tc>
                <a:tc>
                  <a:txBody>
                    <a:bodyPr/>
                    <a:lstStyle/>
                    <a:p>
                      <a:pPr algn="ctr"/>
                      <a:r>
                        <a:rPr lang="en-US" dirty="0" smtClean="0"/>
                        <a:t>x</a:t>
                      </a:r>
                      <a:endParaRPr lang="en-US" dirty="0"/>
                    </a:p>
                  </a:txBody>
                  <a:tcPr anchor="ctr">
                    <a:solidFill>
                      <a:schemeClr val="tx2">
                        <a:lumMod val="60000"/>
                        <a:lumOff val="40000"/>
                      </a:schemeClr>
                    </a:solidFill>
                  </a:tcPr>
                </a:tc>
              </a:tr>
              <a:tr h="630686">
                <a:tc>
                  <a:txBody>
                    <a:bodyPr/>
                    <a:lstStyle/>
                    <a:p>
                      <a:pPr algn="ctr"/>
                      <a:r>
                        <a:rPr lang="en-US" sz="1400" dirty="0" smtClean="0"/>
                        <a:t>EH food &amp; sanitation</a:t>
                      </a:r>
                      <a:endParaRPr lang="en-US" sz="1400" dirty="0"/>
                    </a:p>
                  </a:txBody>
                  <a:tcPr anchor="ctr"/>
                </a:tc>
                <a:tc>
                  <a:txBody>
                    <a:bodyPr/>
                    <a:lstStyle/>
                    <a:p>
                      <a:pPr algn="ctr"/>
                      <a:r>
                        <a:rPr lang="en-US" dirty="0" smtClean="0"/>
                        <a:t>?</a:t>
                      </a:r>
                      <a:endParaRPr lang="en-US" dirty="0"/>
                    </a:p>
                  </a:txBody>
                  <a:tcPr anchor="ctr"/>
                </a:tc>
                <a:tc>
                  <a:txBody>
                    <a:bodyPr/>
                    <a:lstStyle/>
                    <a:p>
                      <a:pPr algn="ctr"/>
                      <a:r>
                        <a:rPr lang="en-US" smtClean="0"/>
                        <a:t>x</a:t>
                      </a:r>
                      <a:endParaRPr lang="en-US"/>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r>
                        <a:rPr lang="en-US" smtClean="0"/>
                        <a:t>x</a:t>
                      </a:r>
                      <a:endParaRPr lang="en-US"/>
                    </a:p>
                  </a:txBody>
                  <a:tcPr anchor="ctr"/>
                </a:tc>
              </a:tr>
              <a:tr h="836415">
                <a:tc>
                  <a:txBody>
                    <a:bodyPr/>
                    <a:lstStyle/>
                    <a:p>
                      <a:pPr algn="ctr"/>
                      <a:r>
                        <a:rPr lang="en-US" b="1" dirty="0" smtClean="0"/>
                        <a:t>CD total</a:t>
                      </a:r>
                      <a:endParaRPr lang="en-US" b="1" dirty="0"/>
                    </a:p>
                  </a:txBody>
                  <a:tcPr anchor="ctr"/>
                </a:tc>
                <a:tc>
                  <a:txBody>
                    <a:bodyPr/>
                    <a:lstStyle/>
                    <a:p>
                      <a:pPr algn="ctr"/>
                      <a:r>
                        <a:rPr lang="en-US" smtClean="0"/>
                        <a:t>x</a:t>
                      </a:r>
                      <a:endParaRPr lang="en-US"/>
                    </a:p>
                  </a:txBody>
                  <a:tcPr anchor="ctr"/>
                </a:tc>
                <a:tc>
                  <a:txBody>
                    <a:bodyPr/>
                    <a:lstStyle/>
                    <a:p>
                      <a:pPr algn="ctr"/>
                      <a:r>
                        <a:rPr lang="en-US" smtClean="0"/>
                        <a:t>x</a:t>
                      </a:r>
                      <a:endParaRPr lang="en-US"/>
                    </a:p>
                  </a:txBody>
                  <a:tcPr anchor="ctr"/>
                </a:tc>
                <a:tc>
                  <a:txBody>
                    <a:bodyPr/>
                    <a:lstStyle/>
                    <a:p>
                      <a:pPr algn="ctr"/>
                      <a:r>
                        <a:rPr lang="en-US" dirty="0" smtClean="0"/>
                        <a:t>x</a:t>
                      </a:r>
                      <a:endParaRPr lang="en-US" dirty="0"/>
                    </a:p>
                  </a:txBody>
                  <a:tcPr anchor="ctr"/>
                </a:tc>
                <a:tc>
                  <a:txBody>
                    <a:bodyPr/>
                    <a:lstStyle/>
                    <a:p>
                      <a:pPr algn="ctr"/>
                      <a:endParaRPr lang="en-US"/>
                    </a:p>
                  </a:txBody>
                  <a:tcPr anchor="ctr"/>
                </a:tc>
                <a:tc>
                  <a:txBody>
                    <a:bodyPr/>
                    <a:lstStyle/>
                    <a:p>
                      <a:pPr algn="ctr"/>
                      <a:r>
                        <a:rPr lang="en-US" smtClean="0"/>
                        <a:t>x</a:t>
                      </a:r>
                      <a:endParaRPr lang="en-US"/>
                    </a:p>
                  </a:txBody>
                  <a:tcPr anchor="ctr"/>
                </a:tc>
              </a:tr>
              <a:tr h="515056">
                <a:tc>
                  <a:txBody>
                    <a:bodyPr/>
                    <a:lstStyle/>
                    <a:p>
                      <a:pPr algn="ctr"/>
                      <a:r>
                        <a:rPr lang="en-US" sz="1400" dirty="0" smtClean="0"/>
                        <a:t>CD immunization</a:t>
                      </a:r>
                      <a:endParaRPr lang="en-US" sz="1400" dirty="0"/>
                    </a:p>
                  </a:txBody>
                  <a:tcPr anchor="ctr"/>
                </a:tc>
                <a:tc>
                  <a:txBody>
                    <a:bodyPr/>
                    <a:lstStyle/>
                    <a:p>
                      <a:pPr algn="ctr"/>
                      <a:r>
                        <a:rPr lang="en-US" dirty="0" smtClean="0"/>
                        <a:t>x</a:t>
                      </a:r>
                      <a:endParaRPr lang="en-US" dirty="0"/>
                    </a:p>
                  </a:txBody>
                  <a:tcPr anchor="ctr"/>
                </a:tc>
                <a:tc>
                  <a:txBody>
                    <a:bodyPr/>
                    <a:lstStyle/>
                    <a:p>
                      <a:pPr algn="ctr"/>
                      <a:r>
                        <a:rPr lang="en-US" smtClean="0"/>
                        <a:t>x</a:t>
                      </a: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r>
                        <a:rPr lang="en-US" smtClean="0"/>
                        <a:t>x</a:t>
                      </a:r>
                      <a:endParaRPr lang="en-US"/>
                    </a:p>
                  </a:txBody>
                  <a:tcPr anchor="ctr"/>
                </a:tc>
              </a:tr>
              <a:tr h="836415">
                <a:tc>
                  <a:txBody>
                    <a:bodyPr/>
                    <a:lstStyle/>
                    <a:p>
                      <a:pPr algn="ctr"/>
                      <a:r>
                        <a:rPr lang="en-US" b="1" dirty="0" smtClean="0"/>
                        <a:t>MCH total</a:t>
                      </a:r>
                    </a:p>
                  </a:txBody>
                  <a:tcPr anchor="ctr"/>
                </a:tc>
                <a:tc>
                  <a:txBody>
                    <a:bodyPr/>
                    <a:lstStyle/>
                    <a:p>
                      <a:pPr algn="ctr"/>
                      <a:r>
                        <a:rPr lang="en-US" smtClean="0"/>
                        <a:t>x</a:t>
                      </a:r>
                      <a:endParaRPr lang="en-US"/>
                    </a:p>
                  </a:txBody>
                  <a:tcPr anchor="ctr"/>
                </a:tc>
                <a:tc>
                  <a:txBody>
                    <a:bodyPr/>
                    <a:lstStyle/>
                    <a:p>
                      <a:pPr algn="ctr"/>
                      <a:r>
                        <a:rPr lang="en-US" dirty="0" smtClean="0"/>
                        <a:t>x</a:t>
                      </a: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r>
                        <a:rPr lang="en-US" smtClean="0"/>
                        <a:t>x</a:t>
                      </a:r>
                      <a:endParaRPr lang="en-US"/>
                    </a:p>
                  </a:txBody>
                  <a:tcPr anchor="ctr"/>
                </a:tc>
              </a:tr>
              <a:tr h="720784">
                <a:tc>
                  <a:txBody>
                    <a:bodyPr/>
                    <a:lstStyle/>
                    <a:p>
                      <a:pPr algn="ctr"/>
                      <a:r>
                        <a:rPr lang="en-US" sz="1400" baseline="0" dirty="0" smtClean="0"/>
                        <a:t>“3 MCH”</a:t>
                      </a:r>
                    </a:p>
                    <a:p>
                      <a:pPr algn="ctr"/>
                      <a:r>
                        <a:rPr lang="en-US" sz="1400" baseline="0" dirty="0" smtClean="0"/>
                        <a:t>(WIC, FP, &amp; MICA)</a:t>
                      </a:r>
                      <a:endParaRPr lang="en-US" sz="1400" dirty="0" smtClean="0"/>
                    </a:p>
                  </a:txBody>
                  <a:tcPr anchor="ctr"/>
                </a:tc>
                <a:tc>
                  <a:txBody>
                    <a:bodyPr/>
                    <a:lstStyle/>
                    <a:p>
                      <a:pPr algn="ctr"/>
                      <a:r>
                        <a:rPr lang="en-US" dirty="0" smtClean="0"/>
                        <a:t>x</a:t>
                      </a:r>
                      <a:endParaRPr lang="en-US" dirty="0"/>
                    </a:p>
                  </a:txBody>
                  <a:tcPr anchor="ctr"/>
                </a:tc>
                <a:tc>
                  <a:txBody>
                    <a:bodyPr/>
                    <a:lstStyle/>
                    <a:p>
                      <a:pPr algn="ctr"/>
                      <a:r>
                        <a:rPr lang="en-US" smtClean="0"/>
                        <a:t>x</a:t>
                      </a: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r>
                        <a:rPr lang="en-US" dirty="0" smtClean="0"/>
                        <a:t>x</a:t>
                      </a:r>
                      <a:endParaRPr lang="en-US" dirty="0"/>
                    </a:p>
                  </a:txBody>
                  <a:tcPr anchor="ctr"/>
                </a:tc>
              </a:tr>
            </a:tbl>
          </a:graphicData>
        </a:graphic>
      </p:graphicFrame>
    </p:spTree>
    <p:extLst>
      <p:ext uri="{BB962C8B-B14F-4D97-AF65-F5344CB8AC3E}">
        <p14:creationId xmlns:p14="http://schemas.microsoft.com/office/powerpoint/2010/main" val="151141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a:xfrm>
            <a:off x="838201" y="1371602"/>
            <a:ext cx="8153400" cy="4525963"/>
          </a:xfrm>
        </p:spPr>
        <p:txBody>
          <a:bodyPr/>
          <a:lstStyle/>
          <a:p>
            <a:r>
              <a:rPr lang="en-US" dirty="0" smtClean="0"/>
              <a:t>What is PHAST?</a:t>
            </a:r>
          </a:p>
          <a:p>
            <a:r>
              <a:rPr lang="en-US" dirty="0" smtClean="0"/>
              <a:t>Highlights of PHAST Findings</a:t>
            </a:r>
          </a:p>
          <a:p>
            <a:pPr lvl="1"/>
            <a:r>
              <a:rPr lang="en-US" dirty="0" smtClean="0"/>
              <a:t>MCH &amp; LBW</a:t>
            </a:r>
          </a:p>
          <a:p>
            <a:pPr lvl="1"/>
            <a:r>
              <a:rPr lang="en-US" dirty="0" smtClean="0"/>
              <a:t>Food Safety &amp; Enteric Disease</a:t>
            </a:r>
          </a:p>
          <a:p>
            <a:pPr lvl="1"/>
            <a:r>
              <a:rPr lang="en-US" dirty="0" smtClean="0"/>
              <a:t>CD Control</a:t>
            </a:r>
          </a:p>
          <a:p>
            <a:r>
              <a:rPr lang="en-US" dirty="0" smtClean="0"/>
              <a:t>Dealing with data</a:t>
            </a:r>
          </a:p>
          <a:p>
            <a:pPr lvl="1"/>
            <a:r>
              <a:rPr lang="en-US" dirty="0" smtClean="0"/>
              <a:t>Data harmonization</a:t>
            </a:r>
            <a:endParaRPr lang="en-US" dirty="0"/>
          </a:p>
          <a:p>
            <a:pPr lvl="1"/>
            <a:r>
              <a:rPr lang="en-US" dirty="0" smtClean="0"/>
              <a:t>Standardizing public health services data</a:t>
            </a:r>
          </a:p>
          <a:p>
            <a:endParaRPr lang="en-US" dirty="0" smtClean="0"/>
          </a:p>
          <a:p>
            <a:endParaRPr lang="en-US" dirty="0"/>
          </a:p>
        </p:txBody>
      </p:sp>
      <p:pic>
        <p:nvPicPr>
          <p:cNvPr id="7" name="Picture 6"/>
          <p:cNvPicPr/>
          <p:nvPr/>
        </p:nvPicPr>
        <p:blipFill>
          <a:blip r:embed="rId3" cstate="print"/>
          <a:stretch>
            <a:fillRect/>
          </a:stretch>
        </p:blipFill>
        <p:spPr>
          <a:xfrm>
            <a:off x="5105400" y="3657600"/>
            <a:ext cx="3733800" cy="1534795"/>
          </a:xfrm>
          <a:prstGeom prst="rect">
            <a:avLst/>
          </a:prstGeom>
        </p:spPr>
      </p:pic>
    </p:spTree>
    <p:extLst>
      <p:ext uri="{BB962C8B-B14F-4D97-AF65-F5344CB8AC3E}">
        <p14:creationId xmlns:p14="http://schemas.microsoft.com/office/powerpoint/2010/main" val="2513386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p:cNvGraphicFramePr>
            <a:graphicFrameLocks noGrp="1"/>
          </p:cNvGraphicFramePr>
          <p:nvPr>
            <p:ph idx="1"/>
            <p:extLst>
              <p:ext uri="{D42A27DB-BD31-4B8C-83A1-F6EECF244321}">
                <p14:modId xmlns:p14="http://schemas.microsoft.com/office/powerpoint/2010/main" val="1440438473"/>
              </p:ext>
            </p:extLst>
          </p:nvPr>
        </p:nvGraphicFramePr>
        <p:xfrm>
          <a:off x="381000" y="22860"/>
          <a:ext cx="8382000" cy="6743700"/>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234552">
                <a:tc gridSpan="5">
                  <a:txBody>
                    <a:bodyPr/>
                    <a:lstStyle/>
                    <a:p>
                      <a:pPr algn="ctr"/>
                      <a:r>
                        <a:rPr lang="en-US" sz="1200" b="1" dirty="0" smtClean="0">
                          <a:solidFill>
                            <a:schemeClr val="tx1"/>
                          </a:solidFill>
                        </a:rPr>
                        <a:t>Data</a:t>
                      </a:r>
                      <a:r>
                        <a:rPr lang="en-US" sz="1200" b="1" baseline="0" dirty="0" smtClean="0">
                          <a:solidFill>
                            <a:schemeClr val="tx1"/>
                          </a:solidFill>
                        </a:rPr>
                        <a:t> Harmonization of EH Services</a:t>
                      </a:r>
                      <a:endParaRPr lang="en-US" sz="1200" b="1" dirty="0">
                        <a:solidFill>
                          <a:schemeClr val="tx1"/>
                        </a:solidFill>
                      </a:endParaRPr>
                    </a:p>
                  </a:txBody>
                  <a:tcPr>
                    <a:noFill/>
                  </a:tcPr>
                </a:tc>
                <a:tc hMerge="1">
                  <a:txBody>
                    <a:bodyPr/>
                    <a:lstStyle/>
                    <a:p>
                      <a:pPr algn="ctr"/>
                      <a:endParaRPr lang="en-US" sz="600" dirty="0">
                        <a:solidFill>
                          <a:schemeClr val="tx1"/>
                        </a:solidFill>
                      </a:endParaRPr>
                    </a:p>
                  </a:txBody>
                  <a:tcPr>
                    <a:noFill/>
                  </a:tcPr>
                </a:tc>
                <a:tc hMerge="1">
                  <a:txBody>
                    <a:bodyPr/>
                    <a:lstStyle/>
                    <a:p>
                      <a:endParaRPr lang="en-US"/>
                    </a:p>
                  </a:txBody>
                  <a:tcPr/>
                </a:tc>
                <a:tc hMerge="1">
                  <a:txBody>
                    <a:bodyPr/>
                    <a:lstStyle/>
                    <a:p>
                      <a:endParaRPr lang="en-US"/>
                    </a:p>
                  </a:txBody>
                  <a:tcPr/>
                </a:tc>
                <a:tc hMerge="1">
                  <a:txBody>
                    <a:bodyPr/>
                    <a:lstStyle/>
                    <a:p>
                      <a:pPr algn="ctr"/>
                      <a:endParaRPr lang="en-US" sz="1000" dirty="0">
                        <a:solidFill>
                          <a:schemeClr val="tx1"/>
                        </a:solidFill>
                      </a:endParaRPr>
                    </a:p>
                  </a:txBody>
                  <a:tcPr>
                    <a:noFill/>
                  </a:tcPr>
                </a:tc>
              </a:tr>
              <a:tr h="286674">
                <a:tc>
                  <a:txBody>
                    <a:bodyPr/>
                    <a:lstStyle/>
                    <a:p>
                      <a:pPr algn="ctr"/>
                      <a:r>
                        <a:rPr lang="en-US" sz="1000" b="1" dirty="0" smtClean="0">
                          <a:solidFill>
                            <a:schemeClr val="tx1"/>
                          </a:solidFill>
                        </a:rPr>
                        <a:t>FL</a:t>
                      </a:r>
                    </a:p>
                    <a:p>
                      <a:pPr algn="ctr"/>
                      <a:r>
                        <a:rPr lang="en-US" sz="600" b="1" dirty="0" smtClean="0">
                          <a:solidFill>
                            <a:schemeClr val="tx1"/>
                          </a:solidFill>
                        </a:rPr>
                        <a:t>(Service Code)</a:t>
                      </a:r>
                      <a:endParaRPr lang="en-US" sz="600" b="1" dirty="0">
                        <a:solidFill>
                          <a:schemeClr val="tx1"/>
                        </a:solidFill>
                      </a:endParaRPr>
                    </a:p>
                  </a:txBody>
                  <a:tcPr>
                    <a:solidFill>
                      <a:schemeClr val="tx2">
                        <a:lumMod val="40000"/>
                        <a:lumOff val="60000"/>
                      </a:schemeClr>
                    </a:solidFill>
                  </a:tcPr>
                </a:tc>
                <a:tc>
                  <a:txBody>
                    <a:bodyPr/>
                    <a:lstStyle/>
                    <a:p>
                      <a:pPr algn="ctr"/>
                      <a:r>
                        <a:rPr lang="en-US" sz="1000" b="1" dirty="0" smtClean="0">
                          <a:solidFill>
                            <a:schemeClr val="tx1"/>
                          </a:solidFill>
                        </a:rPr>
                        <a:t>NY</a:t>
                      </a:r>
                    </a:p>
                    <a:p>
                      <a:pPr algn="ctr"/>
                      <a:r>
                        <a:rPr lang="en-US" sz="600" b="1" dirty="0" smtClean="0">
                          <a:solidFill>
                            <a:schemeClr val="tx1"/>
                          </a:solidFill>
                        </a:rPr>
                        <a:t>(Service Code)</a:t>
                      </a:r>
                      <a:endParaRPr lang="en-US" sz="600" b="1" dirty="0">
                        <a:solidFill>
                          <a:schemeClr val="tx1"/>
                        </a:solidFill>
                      </a:endParaRPr>
                    </a:p>
                  </a:txBody>
                  <a:tcPr>
                    <a:solidFill>
                      <a:schemeClr val="tx2">
                        <a:lumMod val="40000"/>
                        <a:lumOff val="60000"/>
                      </a:schemeClr>
                    </a:solidFill>
                  </a:tcPr>
                </a:tc>
                <a:tc>
                  <a:txBody>
                    <a:bodyPr/>
                    <a:lstStyle/>
                    <a:p>
                      <a:pPr algn="ctr"/>
                      <a:r>
                        <a:rPr lang="en-US" sz="1000" b="1" dirty="0" smtClean="0">
                          <a:solidFill>
                            <a:schemeClr val="tx1"/>
                          </a:solidFill>
                        </a:rPr>
                        <a:t>WA</a:t>
                      </a:r>
                    </a:p>
                    <a:p>
                      <a:pPr algn="ctr"/>
                      <a:r>
                        <a:rPr lang="en-US" sz="600" b="1" dirty="0" smtClean="0">
                          <a:solidFill>
                            <a:schemeClr val="tx1"/>
                          </a:solidFill>
                        </a:rPr>
                        <a:t>(Service</a:t>
                      </a:r>
                      <a:r>
                        <a:rPr lang="en-US" sz="600" b="1" baseline="0" dirty="0" smtClean="0">
                          <a:solidFill>
                            <a:schemeClr val="tx1"/>
                          </a:solidFill>
                        </a:rPr>
                        <a:t> Code)</a:t>
                      </a:r>
                      <a:endParaRPr lang="en-US" sz="600" b="1" dirty="0">
                        <a:solidFill>
                          <a:schemeClr val="tx1"/>
                        </a:solidFill>
                      </a:endParaRPr>
                    </a:p>
                  </a:txBody>
                  <a:tcPr>
                    <a:solidFill>
                      <a:schemeClr val="tx2">
                        <a:lumMod val="40000"/>
                        <a:lumOff val="60000"/>
                      </a:schemeClr>
                    </a:solidFill>
                  </a:tcPr>
                </a:tc>
                <a:tc>
                  <a:txBody>
                    <a:bodyPr/>
                    <a:lstStyle/>
                    <a:p>
                      <a:pPr algn="ctr"/>
                      <a:r>
                        <a:rPr lang="en-US" sz="1000" b="1" dirty="0" smtClean="0">
                          <a:solidFill>
                            <a:schemeClr val="tx1"/>
                          </a:solidFill>
                        </a:rPr>
                        <a:t>MH</a:t>
                      </a:r>
                      <a:endParaRPr lang="en-US" sz="1000" b="1" dirty="0">
                        <a:solidFill>
                          <a:schemeClr val="tx1"/>
                        </a:solidFill>
                      </a:endParaRPr>
                    </a:p>
                  </a:txBody>
                  <a:tcPr>
                    <a:solidFill>
                      <a:schemeClr val="tx2">
                        <a:lumMod val="40000"/>
                        <a:lumOff val="60000"/>
                      </a:schemeClr>
                    </a:solidFill>
                  </a:tcPr>
                </a:tc>
                <a:tc>
                  <a:txBody>
                    <a:bodyPr/>
                    <a:lstStyle/>
                    <a:p>
                      <a:pPr algn="ctr"/>
                      <a:r>
                        <a:rPr lang="en-US" sz="1000" b="1" dirty="0" smtClean="0">
                          <a:solidFill>
                            <a:schemeClr val="tx1"/>
                          </a:solidFill>
                        </a:rPr>
                        <a:t>OH</a:t>
                      </a:r>
                      <a:endParaRPr lang="en-US" sz="1000" b="1" dirty="0">
                        <a:solidFill>
                          <a:schemeClr val="tx1"/>
                        </a:solidFill>
                      </a:endParaRPr>
                    </a:p>
                  </a:txBody>
                  <a:tcPr>
                    <a:solidFill>
                      <a:schemeClr val="tx2">
                        <a:lumMod val="40000"/>
                        <a:lumOff val="60000"/>
                      </a:schemeClr>
                    </a:solidFill>
                  </a:tcPr>
                </a:tc>
              </a:tr>
              <a:tr h="1120140">
                <a:tc>
                  <a:txBody>
                    <a:bodyPr/>
                    <a:lstStyle/>
                    <a:p>
                      <a:pPr marL="0" indent="-91440" algn="l">
                        <a:buFont typeface="Arial" panose="020B0604020202020204" pitchFamily="34" charset="0"/>
                        <a:buChar char="•"/>
                      </a:pPr>
                      <a:r>
                        <a:rPr lang="en-US" sz="850" dirty="0" smtClean="0"/>
                        <a:t>limited use public water(57)</a:t>
                      </a:r>
                    </a:p>
                    <a:p>
                      <a:pPr marL="0" indent="-91440" algn="l">
                        <a:buFont typeface="Arial" panose="020B0604020202020204" pitchFamily="34" charset="0"/>
                        <a:buChar char="•"/>
                      </a:pPr>
                      <a:r>
                        <a:rPr lang="en-US" sz="850" dirty="0" smtClean="0"/>
                        <a:t>public water system(58)</a:t>
                      </a:r>
                    </a:p>
                    <a:p>
                      <a:pPr marL="0" indent="-91440" algn="l">
                        <a:buFont typeface="Arial" panose="020B0604020202020204" pitchFamily="34" charset="0"/>
                        <a:buChar char="•"/>
                      </a:pPr>
                      <a:r>
                        <a:rPr lang="en-US" sz="850" dirty="0" smtClean="0"/>
                        <a:t>private water</a:t>
                      </a:r>
                      <a:r>
                        <a:rPr lang="en-US" sz="850" baseline="0" dirty="0" smtClean="0"/>
                        <a:t> system(59)</a:t>
                      </a:r>
                    </a:p>
                    <a:p>
                      <a:pPr marL="0" indent="-91440" algn="l">
                        <a:buFont typeface="Arial" panose="020B0604020202020204" pitchFamily="34" charset="0"/>
                        <a:buChar char="•"/>
                      </a:pPr>
                      <a:r>
                        <a:rPr lang="en-US" sz="850" baseline="0" dirty="0" smtClean="0"/>
                        <a:t>coastal beach monitoring(47)</a:t>
                      </a:r>
                    </a:p>
                    <a:p>
                      <a:pPr marL="0" indent="-91440" algn="l">
                        <a:buFont typeface="Arial" panose="020B0604020202020204" pitchFamily="34" charset="0"/>
                        <a:buChar char="•"/>
                      </a:pPr>
                      <a:r>
                        <a:rPr lang="en-US" sz="850" baseline="0" dirty="0" smtClean="0"/>
                        <a:t>SUPER Act Services(56)</a:t>
                      </a:r>
                    </a:p>
                    <a:p>
                      <a:pPr marL="0" indent="-91440" algn="l">
                        <a:buFont typeface="Arial" panose="020B0604020202020204" pitchFamily="34" charset="0"/>
                        <a:buChar char="•"/>
                      </a:pPr>
                      <a:r>
                        <a:rPr lang="en-US" sz="850" baseline="0" dirty="0" smtClean="0"/>
                        <a:t>pools/bathing places(60)</a:t>
                      </a:r>
                    </a:p>
                    <a:p>
                      <a:pPr marL="0" indent="-91440" algn="l">
                        <a:buFont typeface="Arial" panose="020B0604020202020204" pitchFamily="34" charset="0"/>
                        <a:buChar char="•"/>
                      </a:pPr>
                      <a:r>
                        <a:rPr lang="en-US" sz="850" baseline="0" dirty="0" smtClean="0"/>
                        <a:t>storage tank compliance service(55)</a:t>
                      </a:r>
                      <a:endParaRPr lang="en-US" sz="850" dirty="0"/>
                    </a:p>
                  </a:txBody>
                  <a:tcPr/>
                </a:tc>
                <a:tc>
                  <a:txBody>
                    <a:bodyPr/>
                    <a:lstStyle/>
                    <a:p>
                      <a:pPr marL="0" marR="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dirty="0" smtClean="0"/>
                        <a:t>pub </a:t>
                      </a:r>
                      <a:r>
                        <a:rPr lang="en-US" sz="850" dirty="0" err="1" smtClean="0"/>
                        <a:t>wtr</a:t>
                      </a:r>
                      <a:r>
                        <a:rPr lang="en-US" sz="850" dirty="0" smtClean="0"/>
                        <a:t> sup </a:t>
                      </a:r>
                      <a:r>
                        <a:rPr lang="en-US" sz="850" dirty="0" err="1" smtClean="0"/>
                        <a:t>prot</a:t>
                      </a:r>
                      <a:r>
                        <a:rPr lang="en-US" sz="850" dirty="0" smtClean="0"/>
                        <a:t> (19)</a:t>
                      </a:r>
                    </a:p>
                    <a:p>
                      <a:pPr marL="0" marR="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dirty="0" err="1" smtClean="0"/>
                        <a:t>indiv</a:t>
                      </a:r>
                      <a:r>
                        <a:rPr lang="en-US" sz="850" dirty="0" smtClean="0"/>
                        <a:t> </a:t>
                      </a:r>
                      <a:r>
                        <a:rPr lang="en-US" sz="850" dirty="0" err="1" smtClean="0"/>
                        <a:t>wtr</a:t>
                      </a:r>
                      <a:r>
                        <a:rPr lang="en-US" sz="850" dirty="0" smtClean="0"/>
                        <a:t>(37)</a:t>
                      </a:r>
                    </a:p>
                    <a:p>
                      <a:pPr marL="0" marR="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dirty="0" err="1" smtClean="0"/>
                        <a:t>nyc</a:t>
                      </a:r>
                      <a:r>
                        <a:rPr lang="en-US" sz="850" baseline="0" dirty="0" smtClean="0"/>
                        <a:t> watershed(57)</a:t>
                      </a:r>
                      <a:endParaRPr lang="en-US" sz="85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850" dirty="0" smtClean="0"/>
                    </a:p>
                  </a:txBody>
                  <a:tcPr/>
                </a:tc>
                <a:tc>
                  <a:txBody>
                    <a:bodyPr/>
                    <a:lstStyle/>
                    <a:p>
                      <a:pPr marL="0" indent="-91440" algn="l">
                        <a:buFont typeface="Arial" panose="020B0604020202020204" pitchFamily="34" charset="0"/>
                        <a:buChar char="•"/>
                      </a:pPr>
                      <a:r>
                        <a:rPr lang="en-US" sz="850" dirty="0" smtClean="0"/>
                        <a:t>drinking water quality(562.52)</a:t>
                      </a:r>
                    </a:p>
                    <a:p>
                      <a:pPr marL="0" indent="-91440" algn="l">
                        <a:buFont typeface="Arial" panose="020B0604020202020204" pitchFamily="34" charset="0"/>
                        <a:buChar char="•"/>
                      </a:pPr>
                      <a:r>
                        <a:rPr lang="en-US" sz="850" dirty="0" smtClean="0"/>
                        <a:t>environmental water</a:t>
                      </a:r>
                      <a:r>
                        <a:rPr lang="en-US" sz="850" baseline="0" dirty="0" smtClean="0"/>
                        <a:t> quality(562.60)</a:t>
                      </a:r>
                    </a:p>
                    <a:p>
                      <a:pPr marL="0" indent="-91440" algn="l">
                        <a:buFont typeface="Arial" panose="020B0604020202020204" pitchFamily="34" charset="0"/>
                        <a:buChar char="•"/>
                      </a:pPr>
                      <a:r>
                        <a:rPr lang="en-US" sz="850" baseline="0" dirty="0" smtClean="0"/>
                        <a:t>chemical &amp; physical (562.57)</a:t>
                      </a:r>
                      <a:endParaRPr lang="en-US" sz="850" dirty="0"/>
                    </a:p>
                  </a:txBody>
                  <a:tcPr/>
                </a:tc>
                <a:tc rowSpan="7">
                  <a:txBody>
                    <a:bodyPr/>
                    <a:lstStyle/>
                    <a:p>
                      <a:pPr marL="0" indent="-91440" algn="l">
                        <a:buFont typeface="Arial" panose="020B0604020202020204" pitchFamily="34" charset="0"/>
                        <a:buChar char="•"/>
                      </a:pPr>
                      <a:r>
                        <a:rPr lang="en-US" sz="850" dirty="0" err="1" smtClean="0"/>
                        <a:t>tot_eh</a:t>
                      </a:r>
                      <a:endParaRPr lang="en-US" sz="850" dirty="0" smtClean="0"/>
                    </a:p>
                  </a:txBody>
                  <a:tcPr/>
                </a:tc>
                <a:tc rowSpan="7">
                  <a:txBody>
                    <a:bodyPr/>
                    <a:lstStyle/>
                    <a:p>
                      <a:pPr marL="0" indent="-91440" algn="l">
                        <a:buFont typeface="Arial" panose="020B0604020202020204" pitchFamily="34" charset="0"/>
                        <a:buChar char="•"/>
                      </a:pPr>
                      <a:r>
                        <a:rPr lang="en-US" sz="850" dirty="0" smtClean="0"/>
                        <a:t>Local eh</a:t>
                      </a:r>
                    </a:p>
                    <a:p>
                      <a:pPr marL="0" indent="-91440" algn="l">
                        <a:buFont typeface="Arial" panose="020B0604020202020204" pitchFamily="34" charset="0"/>
                        <a:buChar char="•"/>
                      </a:pPr>
                      <a:r>
                        <a:rPr lang="en-US" sz="850" dirty="0" smtClean="0"/>
                        <a:t>State</a:t>
                      </a:r>
                      <a:r>
                        <a:rPr lang="en-US" sz="850" baseline="0" dirty="0" smtClean="0"/>
                        <a:t> eh</a:t>
                      </a:r>
                    </a:p>
                    <a:p>
                      <a:pPr marL="0" indent="-91440" algn="l">
                        <a:buFont typeface="Arial" panose="020B0604020202020204" pitchFamily="34" charset="0"/>
                        <a:buChar char="•"/>
                      </a:pPr>
                      <a:r>
                        <a:rPr lang="en-US" sz="850" baseline="0" dirty="0" smtClean="0"/>
                        <a:t>Federal eh</a:t>
                      </a:r>
                      <a:endParaRPr lang="en-US" sz="850" dirty="0"/>
                    </a:p>
                  </a:txBody>
                  <a:tcPr/>
                </a:tc>
              </a:tr>
              <a:tr h="754380">
                <a:tc>
                  <a:txBody>
                    <a:bodyPr/>
                    <a:lstStyle/>
                    <a:p>
                      <a:pPr marL="0" indent="-91440" algn="l">
                        <a:buFont typeface="Arial" panose="020B0604020202020204" pitchFamily="34" charset="0"/>
                        <a:buChar char="•"/>
                      </a:pPr>
                      <a:r>
                        <a:rPr lang="en-US" sz="850" dirty="0" smtClean="0"/>
                        <a:t>solid</a:t>
                      </a:r>
                      <a:r>
                        <a:rPr lang="en-US" sz="850" baseline="0" dirty="0" smtClean="0"/>
                        <a:t> waste disposal service(63)</a:t>
                      </a:r>
                    </a:p>
                    <a:p>
                      <a:pPr marL="0" indent="-91440" algn="l">
                        <a:buFont typeface="Arial" panose="020B0604020202020204" pitchFamily="34" charset="0"/>
                        <a:buChar char="•"/>
                      </a:pPr>
                      <a:r>
                        <a:rPr lang="en-US" sz="850" baseline="0" dirty="0" smtClean="0"/>
                        <a:t>individual sewage(61)</a:t>
                      </a:r>
                    </a:p>
                    <a:p>
                      <a:pPr marL="0" indent="-91440" algn="l">
                        <a:buFont typeface="Arial" panose="020B0604020202020204" pitchFamily="34" charset="0"/>
                        <a:buChar char="•"/>
                      </a:pPr>
                      <a:r>
                        <a:rPr lang="en-US" sz="850" baseline="0" dirty="0" smtClean="0"/>
                        <a:t>public sewage(62)</a:t>
                      </a:r>
                    </a:p>
                    <a:p>
                      <a:pPr marL="0" indent="-91440" algn="l">
                        <a:buFont typeface="Arial" panose="020B0604020202020204" pitchFamily="34" charset="0"/>
                        <a:buChar char="•"/>
                      </a:pPr>
                      <a:r>
                        <a:rPr lang="en-US" sz="850" dirty="0" smtClean="0"/>
                        <a:t>biomedical waste services(64)</a:t>
                      </a:r>
                    </a:p>
                    <a:p>
                      <a:pPr marL="0" indent="-91440" algn="l">
                        <a:buFont typeface="Arial" panose="020B0604020202020204" pitchFamily="34" charset="0"/>
                        <a:buChar char="•"/>
                      </a:pPr>
                      <a:r>
                        <a:rPr lang="en-US" sz="850" dirty="0" smtClean="0"/>
                        <a:t>water pollution(70)</a:t>
                      </a:r>
                      <a:endParaRPr lang="en-US" sz="850" dirty="0"/>
                    </a:p>
                  </a:txBody>
                  <a:tcPr/>
                </a:tc>
                <a:tc>
                  <a:txBody>
                    <a:bodyPr/>
                    <a:lstStyle/>
                    <a:p>
                      <a:pPr marL="0" indent="-91440" algn="l">
                        <a:buFont typeface="Arial" panose="020B0604020202020204" pitchFamily="34" charset="0"/>
                        <a:buChar char="•"/>
                      </a:pPr>
                      <a:r>
                        <a:rPr lang="en-US" sz="850" dirty="0" err="1" smtClean="0"/>
                        <a:t>indiv</a:t>
                      </a:r>
                      <a:r>
                        <a:rPr lang="en-US" sz="850" dirty="0" smtClean="0"/>
                        <a:t> </a:t>
                      </a:r>
                      <a:r>
                        <a:rPr lang="en-US" sz="850" dirty="0" err="1" smtClean="0"/>
                        <a:t>wtr</a:t>
                      </a:r>
                      <a:r>
                        <a:rPr lang="en-US" sz="850" dirty="0" smtClean="0"/>
                        <a:t> sewage(23)</a:t>
                      </a:r>
                    </a:p>
                    <a:p>
                      <a:pPr marL="0" indent="-91440" algn="l">
                        <a:buFont typeface="Arial" panose="020B0604020202020204" pitchFamily="34" charset="0"/>
                        <a:buChar char="•"/>
                      </a:pPr>
                      <a:r>
                        <a:rPr lang="en-US" sz="850" dirty="0" err="1" smtClean="0"/>
                        <a:t>indiv</a:t>
                      </a:r>
                      <a:r>
                        <a:rPr lang="en-US" sz="850" dirty="0" smtClean="0"/>
                        <a:t> sewage(38)</a:t>
                      </a:r>
                    </a:p>
                    <a:p>
                      <a:pPr marL="0" indent="-91440" algn="l">
                        <a:buFont typeface="Arial" panose="020B0604020202020204" pitchFamily="34" charset="0"/>
                        <a:buChar char="•"/>
                      </a:pPr>
                      <a:r>
                        <a:rPr lang="en-US" sz="850" dirty="0" smtClean="0"/>
                        <a:t>reality </a:t>
                      </a:r>
                      <a:r>
                        <a:rPr lang="en-US" sz="850" dirty="0" err="1" smtClean="0"/>
                        <a:t>subdiv</a:t>
                      </a:r>
                      <a:r>
                        <a:rPr lang="en-US" sz="850" dirty="0" smtClean="0"/>
                        <a:t>(22)</a:t>
                      </a:r>
                    </a:p>
                    <a:p>
                      <a:pPr marL="0" indent="-91440" algn="l">
                        <a:buFont typeface="Arial" panose="020B0604020202020204" pitchFamily="34" charset="0"/>
                        <a:buChar char="•"/>
                      </a:pPr>
                      <a:r>
                        <a:rPr lang="en-US" sz="850" dirty="0" smtClean="0"/>
                        <a:t>DEC programs (56)</a:t>
                      </a:r>
                      <a:endParaRPr lang="en-US" sz="850" dirty="0"/>
                    </a:p>
                  </a:txBody>
                  <a:tcPr/>
                </a:tc>
                <a:tc>
                  <a:txBody>
                    <a:bodyPr/>
                    <a:lstStyle/>
                    <a:p>
                      <a:pPr marL="0" indent="-91440" algn="l">
                        <a:buFont typeface="Arial" panose="020B0604020202020204" pitchFamily="34" charset="0"/>
                        <a:buChar char="•"/>
                      </a:pPr>
                      <a:r>
                        <a:rPr lang="en-US" sz="850" dirty="0" smtClean="0"/>
                        <a:t>solid</a:t>
                      </a:r>
                      <a:r>
                        <a:rPr lang="en-US" sz="850" baseline="0" dirty="0" smtClean="0"/>
                        <a:t> &amp; hazard waste(562.53)</a:t>
                      </a:r>
                    </a:p>
                    <a:p>
                      <a:pPr marL="0" indent="-91440" algn="l">
                        <a:buFont typeface="Arial" panose="020B0604020202020204" pitchFamily="34" charset="0"/>
                        <a:buChar char="•"/>
                      </a:pPr>
                      <a:r>
                        <a:rPr lang="en-US" sz="850" baseline="0" dirty="0" smtClean="0"/>
                        <a:t>OSS &amp; land development(562.54)</a:t>
                      </a:r>
                      <a:endParaRPr lang="en-US" sz="850" dirty="0"/>
                    </a:p>
                  </a:txBody>
                  <a:tcPr/>
                </a:tc>
                <a:tc vMerge="1">
                  <a:txBody>
                    <a:bodyPr/>
                    <a:lstStyle/>
                    <a:p>
                      <a:pPr marL="0" indent="-91440" algn="l">
                        <a:buFont typeface="Arial" panose="020B0604020202020204" pitchFamily="34" charset="0"/>
                        <a:buChar char="•"/>
                      </a:pPr>
                      <a:endParaRPr lang="en-US" sz="850" dirty="0"/>
                    </a:p>
                  </a:txBody>
                  <a:tcPr/>
                </a:tc>
                <a:tc vMerge="1">
                  <a:txBody>
                    <a:bodyPr/>
                    <a:lstStyle/>
                    <a:p>
                      <a:pPr algn="ctr"/>
                      <a:endParaRPr lang="en-US" dirty="0"/>
                    </a:p>
                  </a:txBody>
                  <a:tcPr/>
                </a:tc>
              </a:tr>
              <a:tr h="1075029">
                <a:tc>
                  <a:txBody>
                    <a:bodyPr/>
                    <a:lstStyle/>
                    <a:p>
                      <a:pPr marL="0" indent="-91440" algn="l">
                        <a:buFont typeface="Arial" panose="020B0604020202020204" pitchFamily="34" charset="0"/>
                        <a:buChar char="•"/>
                      </a:pPr>
                      <a:r>
                        <a:rPr lang="en-US" sz="850" dirty="0" smtClean="0"/>
                        <a:t>rabies surveillance</a:t>
                      </a:r>
                      <a:r>
                        <a:rPr lang="en-US" sz="850" baseline="0" dirty="0" smtClean="0"/>
                        <a:t>(66)</a:t>
                      </a:r>
                    </a:p>
                    <a:p>
                      <a:pPr marL="0" indent="-91440" algn="l">
                        <a:buFont typeface="Arial" panose="020B0604020202020204" pitchFamily="34" charset="0"/>
                        <a:buChar char="•"/>
                      </a:pPr>
                      <a:r>
                        <a:rPr lang="en-US" sz="850" baseline="0" dirty="0" err="1" smtClean="0"/>
                        <a:t>arbovirus</a:t>
                      </a:r>
                      <a:r>
                        <a:rPr lang="en-US" sz="850" baseline="0" dirty="0" smtClean="0"/>
                        <a:t> surveillance(67)</a:t>
                      </a:r>
                    </a:p>
                    <a:p>
                      <a:pPr marL="0" indent="-91440" algn="l">
                        <a:buFont typeface="Arial" panose="020B0604020202020204" pitchFamily="34" charset="0"/>
                        <a:buChar char="•"/>
                      </a:pPr>
                      <a:r>
                        <a:rPr lang="en-US" sz="850" baseline="0" dirty="0" smtClean="0"/>
                        <a:t>rodent/arthropod control(68)</a:t>
                      </a:r>
                      <a:endParaRPr lang="en-US" sz="850" dirty="0"/>
                    </a:p>
                  </a:txBody>
                  <a:tcPr/>
                </a:tc>
                <a:tc>
                  <a:txBody>
                    <a:bodyPr/>
                    <a:lstStyle/>
                    <a:p>
                      <a:pPr marL="0" indent="-91440" algn="l">
                        <a:buFont typeface="Arial" panose="020B0604020202020204" pitchFamily="34" charset="0"/>
                        <a:buChar char="•"/>
                      </a:pPr>
                      <a:r>
                        <a:rPr lang="en-US" sz="850" dirty="0" err="1" smtClean="0"/>
                        <a:t>cd_rabies</a:t>
                      </a:r>
                      <a:r>
                        <a:rPr lang="en-US" sz="850" dirty="0" smtClean="0"/>
                        <a:t>(11.1)</a:t>
                      </a:r>
                    </a:p>
                    <a:p>
                      <a:pPr marL="0" indent="-91440" algn="l">
                        <a:buFont typeface="Arial" panose="020B0604020202020204" pitchFamily="34" charset="0"/>
                        <a:buChar char="•"/>
                      </a:pPr>
                      <a:r>
                        <a:rPr lang="en-US" sz="850" dirty="0" smtClean="0"/>
                        <a:t>emergency vector(50)</a:t>
                      </a:r>
                    </a:p>
                    <a:p>
                      <a:pPr marL="0" indent="-91440" algn="l">
                        <a:buFont typeface="Arial" panose="020B0604020202020204" pitchFamily="34" charset="0"/>
                        <a:buChar char="•"/>
                      </a:pPr>
                      <a:r>
                        <a:rPr lang="en-US" sz="850" dirty="0" smtClean="0"/>
                        <a:t>vector</a:t>
                      </a:r>
                      <a:r>
                        <a:rPr lang="en-US" sz="850" baseline="0" dirty="0" smtClean="0"/>
                        <a:t> </a:t>
                      </a:r>
                      <a:r>
                        <a:rPr lang="en-US" sz="850" baseline="0" dirty="0" err="1" smtClean="0"/>
                        <a:t>sc</a:t>
                      </a:r>
                      <a:r>
                        <a:rPr lang="en-US" sz="850" baseline="0" dirty="0" smtClean="0"/>
                        <a:t> </a:t>
                      </a:r>
                      <a:r>
                        <a:rPr lang="en-US" sz="850" baseline="0" dirty="0" err="1" smtClean="0"/>
                        <a:t>gphw</a:t>
                      </a:r>
                      <a:r>
                        <a:rPr lang="en-US" sz="850" baseline="0" dirty="0" smtClean="0"/>
                        <a:t>(28)</a:t>
                      </a:r>
                    </a:p>
                    <a:p>
                      <a:pPr marL="0" indent="-91440" algn="l">
                        <a:buFont typeface="Arial" panose="020B0604020202020204" pitchFamily="34" charset="0"/>
                        <a:buChar char="•"/>
                      </a:pPr>
                      <a:r>
                        <a:rPr lang="en-US" sz="850" baseline="0" dirty="0" err="1" smtClean="0"/>
                        <a:t>cd_vector</a:t>
                      </a:r>
                      <a:r>
                        <a:rPr lang="en-US" sz="850" baseline="0" dirty="0" smtClean="0"/>
                        <a:t> </a:t>
                      </a:r>
                      <a:r>
                        <a:rPr lang="en-US" sz="850" baseline="0" dirty="0" err="1" smtClean="0"/>
                        <a:t>sc</a:t>
                      </a:r>
                      <a:r>
                        <a:rPr lang="en-US" sz="850" baseline="0" dirty="0" smtClean="0"/>
                        <a:t>(11.2)</a:t>
                      </a:r>
                    </a:p>
                    <a:p>
                      <a:pPr marL="0" indent="-91440" algn="l">
                        <a:buFont typeface="Arial" panose="020B0604020202020204" pitchFamily="34" charset="0"/>
                        <a:buChar char="•"/>
                      </a:pPr>
                      <a:r>
                        <a:rPr lang="en-US" sz="850" baseline="0" dirty="0" err="1" smtClean="0"/>
                        <a:t>cd_arthropod</a:t>
                      </a:r>
                      <a:r>
                        <a:rPr lang="en-US" sz="850" baseline="0" dirty="0" smtClean="0"/>
                        <a:t> vector(11.3)</a:t>
                      </a:r>
                    </a:p>
                    <a:p>
                      <a:pPr marL="0" indent="-91440" algn="l">
                        <a:buFont typeface="Arial" panose="020B0604020202020204" pitchFamily="34" charset="0"/>
                        <a:buChar char="•"/>
                      </a:pPr>
                      <a:r>
                        <a:rPr lang="en-US" sz="850" baseline="0" dirty="0" smtClean="0"/>
                        <a:t>cha vector </a:t>
                      </a:r>
                      <a:r>
                        <a:rPr lang="en-US" sz="850" baseline="0" dirty="0" err="1" smtClean="0"/>
                        <a:t>sc</a:t>
                      </a:r>
                      <a:r>
                        <a:rPr lang="en-US" sz="850" baseline="0" dirty="0" smtClean="0"/>
                        <a:t>(17.1)</a:t>
                      </a:r>
                    </a:p>
                    <a:p>
                      <a:pPr marL="0" indent="-91440" algn="l">
                        <a:buFont typeface="Arial" panose="020B0604020202020204" pitchFamily="34" charset="0"/>
                        <a:buChar char="•"/>
                      </a:pPr>
                      <a:r>
                        <a:rPr lang="en-US" sz="850" baseline="0" dirty="0" smtClean="0"/>
                        <a:t>he vector </a:t>
                      </a:r>
                      <a:r>
                        <a:rPr lang="en-US" sz="850" baseline="0" dirty="0" err="1" smtClean="0"/>
                        <a:t>sc</a:t>
                      </a:r>
                      <a:r>
                        <a:rPr lang="en-US" sz="850" baseline="0" dirty="0" smtClean="0"/>
                        <a:t>(16.1)</a:t>
                      </a:r>
                    </a:p>
                    <a:p>
                      <a:pPr marL="0" indent="-91440" algn="l">
                        <a:buFont typeface="Arial" panose="020B0604020202020204" pitchFamily="34" charset="0"/>
                        <a:buChar char="•"/>
                      </a:pPr>
                      <a:r>
                        <a:rPr lang="en-US" sz="850" baseline="0" dirty="0" err="1" smtClean="0"/>
                        <a:t>mosq</a:t>
                      </a:r>
                      <a:r>
                        <a:rPr lang="en-US" sz="850" baseline="0" dirty="0" smtClean="0"/>
                        <a:t> </a:t>
                      </a:r>
                      <a:r>
                        <a:rPr lang="en-US" sz="850" baseline="0" dirty="0" err="1" smtClean="0"/>
                        <a:t>vect</a:t>
                      </a:r>
                      <a:r>
                        <a:rPr lang="en-US" sz="850" baseline="0" dirty="0" smtClean="0"/>
                        <a:t> </a:t>
                      </a:r>
                      <a:r>
                        <a:rPr lang="en-US" sz="850" baseline="0" dirty="0" err="1" smtClean="0"/>
                        <a:t>cont</a:t>
                      </a:r>
                      <a:r>
                        <a:rPr lang="en-US" sz="850" baseline="0" dirty="0" smtClean="0"/>
                        <a:t>(46)</a:t>
                      </a:r>
                      <a:endParaRPr lang="en-US" sz="850" dirty="0"/>
                    </a:p>
                  </a:txBody>
                  <a:tcPr/>
                </a:tc>
                <a:tc>
                  <a:txBody>
                    <a:bodyPr/>
                    <a:lstStyle/>
                    <a:p>
                      <a:pPr marL="0" indent="-91440" algn="l">
                        <a:buFont typeface="Arial" panose="020B0604020202020204" pitchFamily="34" charset="0"/>
                        <a:buChar char="•"/>
                      </a:pPr>
                      <a:r>
                        <a:rPr lang="en-US" sz="850" dirty="0" smtClean="0"/>
                        <a:t>vector(562.55)</a:t>
                      </a:r>
                      <a:endParaRPr lang="en-US" sz="850" dirty="0"/>
                    </a:p>
                  </a:txBody>
                  <a:tcPr/>
                </a:tc>
                <a:tc vMerge="1">
                  <a:txBody>
                    <a:bodyPr/>
                    <a:lstStyle/>
                    <a:p>
                      <a:pPr marL="0" indent="-91440" algn="l">
                        <a:buFont typeface="Arial" panose="020B0604020202020204" pitchFamily="34" charset="0"/>
                        <a:buChar char="•"/>
                      </a:pPr>
                      <a:endParaRPr lang="en-US" sz="850" dirty="0"/>
                    </a:p>
                  </a:txBody>
                  <a:tcPr/>
                </a:tc>
                <a:tc vMerge="1">
                  <a:txBody>
                    <a:bodyPr/>
                    <a:lstStyle/>
                    <a:p>
                      <a:pPr algn="ctr"/>
                      <a:endParaRPr lang="en-US" dirty="0"/>
                    </a:p>
                  </a:txBody>
                  <a:tcPr/>
                </a:tc>
              </a:tr>
              <a:tr h="1310640">
                <a:tc>
                  <a:txBody>
                    <a:bodyPr/>
                    <a:lstStyle/>
                    <a:p>
                      <a:pPr marL="0" indent="-91440" algn="l">
                        <a:buFont typeface="Arial" panose="020B0604020202020204" pitchFamily="34" charset="0"/>
                        <a:buChar char="•"/>
                      </a:pPr>
                      <a:r>
                        <a:rPr lang="en-US" sz="850" dirty="0" smtClean="0"/>
                        <a:t>occupational health services/</a:t>
                      </a:r>
                    </a:p>
                    <a:p>
                      <a:pPr marL="0" indent="0" algn="l">
                        <a:buFont typeface="Arial" panose="020B0604020202020204" pitchFamily="34" charset="0"/>
                        <a:buNone/>
                      </a:pPr>
                      <a:r>
                        <a:rPr lang="en-US" sz="850" dirty="0" smtClean="0"/>
                        <a:t>tattoo facility services(44)</a:t>
                      </a:r>
                    </a:p>
                    <a:p>
                      <a:pPr marL="0" indent="-91440" algn="l">
                        <a:buFont typeface="Arial" panose="020B0604020202020204" pitchFamily="34" charset="0"/>
                        <a:buChar char="•"/>
                      </a:pPr>
                      <a:r>
                        <a:rPr lang="en-US" sz="850" dirty="0" smtClean="0"/>
                        <a:t>community EH project(45)</a:t>
                      </a:r>
                    </a:p>
                    <a:p>
                      <a:pPr marL="0" indent="-91440" algn="l">
                        <a:buFont typeface="Arial" panose="020B0604020202020204" pitchFamily="34" charset="0"/>
                        <a:buChar char="•"/>
                      </a:pPr>
                      <a:r>
                        <a:rPr lang="en-US" sz="850" dirty="0" smtClean="0"/>
                        <a:t>lead</a:t>
                      </a:r>
                      <a:r>
                        <a:rPr lang="en-US" sz="850" baseline="0" dirty="0" smtClean="0"/>
                        <a:t> monitoring service(50)</a:t>
                      </a:r>
                    </a:p>
                    <a:p>
                      <a:pPr marL="0" indent="-91440" algn="l">
                        <a:buFont typeface="Arial" panose="020B0604020202020204" pitchFamily="34" charset="0"/>
                        <a:buChar char="•"/>
                      </a:pPr>
                      <a:r>
                        <a:rPr lang="en-US" sz="850" baseline="0" dirty="0" smtClean="0"/>
                        <a:t>sanitary nuisance(65)</a:t>
                      </a:r>
                    </a:p>
                    <a:p>
                      <a:pPr marL="0" indent="-91440" algn="l">
                        <a:buFont typeface="Arial" panose="020B0604020202020204" pitchFamily="34" charset="0"/>
                        <a:buChar char="•"/>
                      </a:pPr>
                      <a:r>
                        <a:rPr lang="en-US" sz="850" baseline="0" dirty="0" smtClean="0"/>
                        <a:t>tanning facility service(69)</a:t>
                      </a:r>
                    </a:p>
                    <a:p>
                      <a:pPr marL="0" indent="-91440" algn="l">
                        <a:buFont typeface="Arial" panose="020B0604020202020204" pitchFamily="34" charset="0"/>
                        <a:buChar char="•"/>
                      </a:pPr>
                      <a:r>
                        <a:rPr lang="en-US" sz="850" baseline="0" dirty="0" smtClean="0"/>
                        <a:t>air pollution(71)</a:t>
                      </a:r>
                    </a:p>
                    <a:p>
                      <a:pPr marL="0" indent="-91440" algn="l">
                        <a:buFont typeface="Arial" panose="020B0604020202020204" pitchFamily="34" charset="0"/>
                        <a:buChar char="•"/>
                      </a:pPr>
                      <a:r>
                        <a:rPr lang="en-US" sz="850" baseline="0" dirty="0" smtClean="0"/>
                        <a:t>radiological health(72)</a:t>
                      </a:r>
                    </a:p>
                    <a:p>
                      <a:pPr marL="0" indent="-91440" algn="l">
                        <a:buFont typeface="Arial" panose="020B0604020202020204" pitchFamily="34" charset="0"/>
                        <a:buChar char="•"/>
                      </a:pPr>
                      <a:r>
                        <a:rPr lang="en-US" sz="850" baseline="0" dirty="0" smtClean="0"/>
                        <a:t>toxic substances(73)</a:t>
                      </a:r>
                      <a:endParaRPr lang="en-US" sz="850" dirty="0"/>
                    </a:p>
                  </a:txBody>
                  <a:tcPr/>
                </a:tc>
                <a:tc>
                  <a:txBody>
                    <a:bodyPr/>
                    <a:lstStyle/>
                    <a:p>
                      <a:pPr marL="0" indent="-91440" algn="l">
                        <a:buFont typeface="Arial" panose="020B0604020202020204" pitchFamily="34" charset="0"/>
                        <a:buChar char="•"/>
                      </a:pPr>
                      <a:r>
                        <a:rPr lang="en-US" sz="850" dirty="0" smtClean="0"/>
                        <a:t>EH</a:t>
                      </a:r>
                      <a:r>
                        <a:rPr lang="en-US" sz="850" baseline="0" dirty="0" smtClean="0"/>
                        <a:t> </a:t>
                      </a:r>
                      <a:r>
                        <a:rPr lang="en-US" sz="850" baseline="0" dirty="0" err="1" smtClean="0"/>
                        <a:t>hlth</a:t>
                      </a:r>
                      <a:r>
                        <a:rPr lang="en-US" sz="850" dirty="0" smtClean="0"/>
                        <a:t> assess(25)</a:t>
                      </a:r>
                    </a:p>
                    <a:p>
                      <a:pPr marL="0" indent="-91440" algn="l">
                        <a:buFont typeface="Arial" panose="020B0604020202020204" pitchFamily="34" charset="0"/>
                        <a:buChar char="•"/>
                      </a:pPr>
                      <a:r>
                        <a:rPr lang="en-US" sz="850" dirty="0" err="1" smtClean="0"/>
                        <a:t>kead</a:t>
                      </a:r>
                      <a:r>
                        <a:rPr lang="en-US" sz="850" dirty="0" smtClean="0"/>
                        <a:t> poisoning(4)</a:t>
                      </a:r>
                    </a:p>
                    <a:p>
                      <a:pPr marL="0" indent="-91440" algn="l">
                        <a:buFont typeface="Arial" panose="020B0604020202020204" pitchFamily="34" charset="0"/>
                        <a:buChar char="•"/>
                      </a:pPr>
                      <a:r>
                        <a:rPr lang="en-US" sz="850" dirty="0" smtClean="0"/>
                        <a:t>nuisances(24)</a:t>
                      </a:r>
                    </a:p>
                    <a:p>
                      <a:pPr marL="0" indent="-91440" algn="l">
                        <a:buFont typeface="Arial" panose="020B0604020202020204" pitchFamily="34" charset="0"/>
                        <a:buChar char="•"/>
                      </a:pPr>
                      <a:r>
                        <a:rPr lang="en-US" sz="850" dirty="0" err="1" smtClean="0"/>
                        <a:t>env</a:t>
                      </a:r>
                      <a:r>
                        <a:rPr lang="en-US" sz="850" dirty="0" smtClean="0"/>
                        <a:t> radiation </a:t>
                      </a:r>
                      <a:r>
                        <a:rPr lang="en-US" sz="850" dirty="0" err="1" smtClean="0"/>
                        <a:t>prot</a:t>
                      </a:r>
                      <a:r>
                        <a:rPr lang="en-US" sz="850" dirty="0" smtClean="0"/>
                        <a:t>(20)</a:t>
                      </a:r>
                    </a:p>
                    <a:p>
                      <a:pPr marL="0" indent="-91440" algn="l">
                        <a:buFont typeface="Arial" panose="020B0604020202020204" pitchFamily="34" charset="0"/>
                        <a:buChar char="•"/>
                      </a:pPr>
                      <a:r>
                        <a:rPr lang="en-US" sz="850" dirty="0" smtClean="0"/>
                        <a:t>radioactive matter(33)</a:t>
                      </a:r>
                    </a:p>
                    <a:p>
                      <a:pPr marL="0" indent="-91440" algn="l">
                        <a:buFont typeface="Arial" panose="020B0604020202020204" pitchFamily="34" charset="0"/>
                        <a:buChar char="•"/>
                      </a:pPr>
                      <a:r>
                        <a:rPr lang="en-US" sz="850" dirty="0" smtClean="0"/>
                        <a:t>radiation equip(34)</a:t>
                      </a:r>
                      <a:endParaRPr lang="en-US" sz="850" dirty="0"/>
                    </a:p>
                  </a:txBody>
                  <a:tcPr/>
                </a:tc>
                <a:tc>
                  <a:txBody>
                    <a:bodyPr/>
                    <a:lstStyle/>
                    <a:p>
                      <a:pPr marL="0" indent="-91440" algn="l">
                        <a:buFont typeface="Arial" panose="020B0604020202020204" pitchFamily="34" charset="0"/>
                        <a:buChar char="•"/>
                      </a:pPr>
                      <a:r>
                        <a:rPr lang="en-US" sz="850" dirty="0" smtClean="0"/>
                        <a:t>environmental health-other(562.59)</a:t>
                      </a:r>
                      <a:endParaRPr lang="en-US" sz="850" dirty="0"/>
                    </a:p>
                  </a:txBody>
                  <a:tcPr/>
                </a:tc>
                <a:tc vMerge="1">
                  <a:txBody>
                    <a:bodyPr/>
                    <a:lstStyle/>
                    <a:p>
                      <a:pPr marL="0" indent="-91440" algn="l">
                        <a:buFont typeface="Arial" panose="020B0604020202020204" pitchFamily="34" charset="0"/>
                        <a:buChar char="•"/>
                      </a:pPr>
                      <a:endParaRPr lang="en-US" sz="850" dirty="0"/>
                    </a:p>
                  </a:txBody>
                  <a:tcPr/>
                </a:tc>
                <a:tc vMerge="1">
                  <a:txBody>
                    <a:bodyPr/>
                    <a:lstStyle/>
                    <a:p>
                      <a:pPr algn="ctr"/>
                      <a:endParaRPr lang="en-US" dirty="0"/>
                    </a:p>
                  </a:txBody>
                  <a:tcPr/>
                </a:tc>
              </a:tr>
              <a:tr h="521226">
                <a:tc>
                  <a:txBody>
                    <a:bodyPr/>
                    <a:lstStyle/>
                    <a:p>
                      <a:pPr marL="0" indent="-91440" algn="l">
                        <a:buFont typeface="Arial" panose="020B0604020202020204" pitchFamily="34" charset="0"/>
                        <a:buChar char="•"/>
                      </a:pPr>
                      <a:r>
                        <a:rPr lang="en-US" sz="850" dirty="0" smtClean="0"/>
                        <a:t>body art(49)</a:t>
                      </a:r>
                    </a:p>
                    <a:p>
                      <a:pPr marL="0" indent="-91440" algn="l">
                        <a:buFont typeface="Arial" panose="020B0604020202020204" pitchFamily="34" charset="0"/>
                        <a:buChar char="•"/>
                      </a:pPr>
                      <a:r>
                        <a:rPr lang="en-US" sz="850" dirty="0" smtClean="0"/>
                        <a:t>group care facilities(51)</a:t>
                      </a:r>
                    </a:p>
                    <a:p>
                      <a:pPr marL="0" indent="-91440" algn="l">
                        <a:buFont typeface="Arial" panose="020B0604020202020204" pitchFamily="34" charset="0"/>
                        <a:buChar char="•"/>
                      </a:pPr>
                      <a:r>
                        <a:rPr lang="en-US" sz="850" dirty="0" smtClean="0"/>
                        <a:t>housing</a:t>
                      </a:r>
                      <a:r>
                        <a:rPr lang="en-US" sz="850" baseline="0" dirty="0" smtClean="0"/>
                        <a:t> &amp; pub </a:t>
                      </a:r>
                      <a:r>
                        <a:rPr lang="en-US" sz="850" baseline="0" dirty="0" err="1" smtClean="0"/>
                        <a:t>bldg</a:t>
                      </a:r>
                      <a:r>
                        <a:rPr lang="en-US" sz="850" baseline="0" dirty="0" smtClean="0"/>
                        <a:t>(53)</a:t>
                      </a:r>
                    </a:p>
                    <a:p>
                      <a:pPr marL="0" indent="-91440" algn="l">
                        <a:buFont typeface="Arial" panose="020B0604020202020204" pitchFamily="34" charset="0"/>
                        <a:buChar char="•"/>
                      </a:pPr>
                      <a:r>
                        <a:rPr lang="en-US" sz="850" baseline="0" dirty="0" smtClean="0"/>
                        <a:t>mobile home &amp; park(54)</a:t>
                      </a:r>
                      <a:endParaRPr lang="en-US" sz="850" dirty="0"/>
                    </a:p>
                  </a:txBody>
                  <a:tcPr/>
                </a:tc>
                <a:tc>
                  <a:txBody>
                    <a:bodyPr/>
                    <a:lstStyle/>
                    <a:p>
                      <a:pPr marL="0" indent="-91440" algn="l">
                        <a:buFont typeface="Arial" panose="020B0604020202020204" pitchFamily="34" charset="0"/>
                        <a:buChar char="•"/>
                      </a:pPr>
                      <a:r>
                        <a:rPr lang="en-US" sz="850" dirty="0" err="1" smtClean="0"/>
                        <a:t>comm</a:t>
                      </a:r>
                      <a:r>
                        <a:rPr lang="en-US" sz="850" dirty="0" smtClean="0"/>
                        <a:t> </a:t>
                      </a:r>
                      <a:r>
                        <a:rPr lang="en-US" sz="850" dirty="0" err="1" smtClean="0"/>
                        <a:t>sanit</a:t>
                      </a:r>
                      <a:r>
                        <a:rPr lang="en-US" sz="850" dirty="0" smtClean="0"/>
                        <a:t> food (21)</a:t>
                      </a:r>
                    </a:p>
                    <a:p>
                      <a:pPr marL="0" indent="-91440" algn="l">
                        <a:buFont typeface="Arial" panose="020B0604020202020204" pitchFamily="34" charset="0"/>
                        <a:buChar char="•"/>
                      </a:pPr>
                      <a:r>
                        <a:rPr lang="en-US" sz="850" dirty="0" smtClean="0"/>
                        <a:t>housing</a:t>
                      </a:r>
                      <a:r>
                        <a:rPr lang="en-US" sz="850" baseline="0" dirty="0" smtClean="0"/>
                        <a:t> hygiene(35)</a:t>
                      </a:r>
                    </a:p>
                  </a:txBody>
                  <a:tcPr>
                    <a:solidFill>
                      <a:schemeClr val="tx2">
                        <a:lumMod val="60000"/>
                        <a:lumOff val="40000"/>
                      </a:schemeClr>
                    </a:solidFill>
                  </a:tcPr>
                </a:tc>
                <a:tc>
                  <a:txBody>
                    <a:bodyPr/>
                    <a:lstStyle/>
                    <a:p>
                      <a:pPr marL="0" indent="-91440" algn="l">
                        <a:buFont typeface="Arial" panose="020B0604020202020204" pitchFamily="34" charset="0"/>
                        <a:buChar char="•"/>
                      </a:pPr>
                      <a:r>
                        <a:rPr lang="en-US" sz="850" dirty="0" smtClean="0"/>
                        <a:t>living environment(562.58)</a:t>
                      </a:r>
                      <a:endParaRPr lang="en-US" sz="850" dirty="0"/>
                    </a:p>
                  </a:txBody>
                  <a:tcPr>
                    <a:solidFill>
                      <a:schemeClr val="tx2">
                        <a:lumMod val="60000"/>
                        <a:lumOff val="40000"/>
                      </a:schemeClr>
                    </a:solidFill>
                  </a:tcPr>
                </a:tc>
                <a:tc vMerge="1">
                  <a:txBody>
                    <a:bodyPr/>
                    <a:lstStyle/>
                    <a:p>
                      <a:pPr marL="0" indent="-91440" algn="l">
                        <a:buFont typeface="Arial" panose="020B0604020202020204" pitchFamily="34" charset="0"/>
                        <a:buChar char="•"/>
                      </a:pPr>
                      <a:endParaRPr lang="en-US" sz="850" dirty="0"/>
                    </a:p>
                  </a:txBody>
                  <a:tcPr>
                    <a:solidFill>
                      <a:schemeClr val="accent3">
                        <a:lumMod val="75000"/>
                      </a:schemeClr>
                    </a:solidFill>
                  </a:tcPr>
                </a:tc>
                <a:tc vMerge="1">
                  <a:txBody>
                    <a:bodyPr/>
                    <a:lstStyle/>
                    <a:p>
                      <a:pPr algn="ctr"/>
                      <a:endParaRPr lang="en-US" dirty="0"/>
                    </a:p>
                  </a:txBody>
                  <a:tcPr/>
                </a:tc>
              </a:tr>
              <a:tr h="188944">
                <a:tc>
                  <a:txBody>
                    <a:bodyPr/>
                    <a:lstStyle/>
                    <a:p>
                      <a:pPr marL="0" indent="-91440" algn="l">
                        <a:buFont typeface="Arial" panose="020B0604020202020204" pitchFamily="34" charset="0"/>
                        <a:buChar char="•"/>
                      </a:pPr>
                      <a:r>
                        <a:rPr lang="en-US" sz="850" dirty="0" smtClean="0"/>
                        <a:t>food hygiene(48)</a:t>
                      </a:r>
                      <a:endParaRPr lang="en-US" sz="850" dirty="0"/>
                    </a:p>
                  </a:txBody>
                  <a:tcPr/>
                </a:tc>
                <a:tc>
                  <a:txBody>
                    <a:bodyPr/>
                    <a:lstStyle/>
                    <a:p>
                      <a:pPr marL="0" indent="-91440" algn="l">
                        <a:buFont typeface="Arial" panose="020B0604020202020204" pitchFamily="34" charset="0"/>
                        <a:buChar char="•"/>
                      </a:pPr>
                      <a:r>
                        <a:rPr lang="en-US" sz="850" dirty="0" err="1" smtClean="0"/>
                        <a:t>comm</a:t>
                      </a:r>
                      <a:r>
                        <a:rPr lang="en-US" sz="850" dirty="0" smtClean="0"/>
                        <a:t> </a:t>
                      </a:r>
                      <a:r>
                        <a:rPr lang="en-US" sz="850" dirty="0" err="1" smtClean="0"/>
                        <a:t>sanit</a:t>
                      </a:r>
                      <a:r>
                        <a:rPr lang="en-US" sz="850" baseline="0" dirty="0" smtClean="0"/>
                        <a:t> food(21)</a:t>
                      </a:r>
                      <a:endParaRPr lang="en-US" sz="850" dirty="0"/>
                    </a:p>
                  </a:txBody>
                  <a:tcPr>
                    <a:solidFill>
                      <a:schemeClr val="tx2">
                        <a:lumMod val="60000"/>
                        <a:lumOff val="40000"/>
                      </a:schemeClr>
                    </a:solidFill>
                  </a:tcPr>
                </a:tc>
                <a:tc>
                  <a:txBody>
                    <a:bodyPr/>
                    <a:lstStyle/>
                    <a:p>
                      <a:pPr marL="0" indent="-91440" algn="l">
                        <a:buFont typeface="Arial" panose="020B0604020202020204" pitchFamily="34" charset="0"/>
                        <a:buChar char="•"/>
                      </a:pPr>
                      <a:r>
                        <a:rPr lang="en-US" sz="850" dirty="0" smtClean="0"/>
                        <a:t>food(562.56)</a:t>
                      </a:r>
                      <a:endParaRPr lang="en-US" sz="850" dirty="0"/>
                    </a:p>
                  </a:txBody>
                  <a:tcPr>
                    <a:solidFill>
                      <a:schemeClr val="tx2">
                        <a:lumMod val="60000"/>
                        <a:lumOff val="40000"/>
                      </a:schemeClr>
                    </a:solidFill>
                  </a:tcPr>
                </a:tc>
                <a:tc vMerge="1">
                  <a:txBody>
                    <a:bodyPr/>
                    <a:lstStyle/>
                    <a:p>
                      <a:pPr marL="0" indent="-91440" algn="l">
                        <a:buFont typeface="Arial" panose="020B0604020202020204" pitchFamily="34" charset="0"/>
                        <a:buChar char="•"/>
                      </a:pPr>
                      <a:endParaRPr lang="en-US" sz="850" dirty="0"/>
                    </a:p>
                  </a:txBody>
                  <a:tcPr>
                    <a:solidFill>
                      <a:schemeClr val="accent3">
                        <a:lumMod val="75000"/>
                      </a:schemeClr>
                    </a:solidFill>
                  </a:tcPr>
                </a:tc>
                <a:tc vMerge="1">
                  <a:txBody>
                    <a:bodyPr/>
                    <a:lstStyle/>
                    <a:p>
                      <a:pPr algn="ctr"/>
                      <a:endParaRPr lang="en-US" dirty="0"/>
                    </a:p>
                  </a:txBody>
                  <a:tcPr/>
                </a:tc>
              </a:tr>
              <a:tr h="631987">
                <a:tc>
                  <a:txBody>
                    <a:bodyPr/>
                    <a:lstStyle/>
                    <a:p>
                      <a:pPr marL="0" indent="-91440" algn="l">
                        <a:buFont typeface="Arial" panose="020B0604020202020204" pitchFamily="34" charset="0"/>
                        <a:buChar char="•"/>
                      </a:pPr>
                      <a:r>
                        <a:rPr lang="en-US" sz="850" dirty="0" smtClean="0"/>
                        <a:t>general EH services(75)</a:t>
                      </a:r>
                    </a:p>
                    <a:p>
                      <a:pPr marL="0" indent="-91440" algn="l">
                        <a:buFont typeface="Arial" panose="020B0604020202020204" pitchFamily="34" charset="0"/>
                        <a:buChar char="•"/>
                      </a:pPr>
                      <a:r>
                        <a:rPr lang="en-US" sz="850" dirty="0" smtClean="0"/>
                        <a:t>gen </a:t>
                      </a:r>
                      <a:r>
                        <a:rPr lang="en-US" sz="850" dirty="0" err="1" smtClean="0"/>
                        <a:t>enviro</a:t>
                      </a:r>
                      <a:r>
                        <a:rPr lang="en-US" sz="850" dirty="0" smtClean="0"/>
                        <a:t>. engineering</a:t>
                      </a:r>
                      <a:r>
                        <a:rPr lang="en-US" sz="850" baseline="0" dirty="0" smtClean="0"/>
                        <a:t> service: water, sewage &amp; pollution(76)</a:t>
                      </a:r>
                    </a:p>
                    <a:p>
                      <a:pPr marL="0" indent="-91440" algn="l">
                        <a:buFont typeface="Arial" panose="020B0604020202020204" pitchFamily="34" charset="0"/>
                        <a:buChar char="•"/>
                      </a:pPr>
                      <a:r>
                        <a:rPr lang="en-US" sz="850" baseline="0" dirty="0" smtClean="0"/>
                        <a:t>EH surcharge(115)</a:t>
                      </a:r>
                      <a:r>
                        <a:rPr lang="en-US" sz="850" dirty="0" smtClean="0"/>
                        <a:t> </a:t>
                      </a:r>
                      <a:endParaRPr lang="en-US" sz="850" dirty="0"/>
                    </a:p>
                  </a:txBody>
                  <a:tcPr/>
                </a:tc>
                <a:tc>
                  <a:txBody>
                    <a:bodyPr/>
                    <a:lstStyle/>
                    <a:p>
                      <a:pPr marL="0" indent="-91440" algn="l">
                        <a:buFont typeface="Arial" panose="020B0604020202020204" pitchFamily="34" charset="0"/>
                        <a:buChar char="•"/>
                      </a:pPr>
                      <a:r>
                        <a:rPr lang="en-US" sz="850" dirty="0" smtClean="0"/>
                        <a:t>other</a:t>
                      </a:r>
                      <a:r>
                        <a:rPr lang="en-US" sz="850" baseline="0" dirty="0" smtClean="0"/>
                        <a:t> </a:t>
                      </a:r>
                      <a:r>
                        <a:rPr lang="en-US" sz="850" baseline="0" dirty="0" err="1" smtClean="0"/>
                        <a:t>env</a:t>
                      </a:r>
                      <a:r>
                        <a:rPr lang="en-US" sz="850" baseline="0" dirty="0" smtClean="0"/>
                        <a:t> </a:t>
                      </a:r>
                      <a:r>
                        <a:rPr lang="en-US" sz="850" baseline="0" dirty="0" err="1" smtClean="0"/>
                        <a:t>serv</a:t>
                      </a:r>
                      <a:r>
                        <a:rPr lang="en-US" sz="850" baseline="0" dirty="0" smtClean="0"/>
                        <a:t>(36)</a:t>
                      </a:r>
                      <a:endParaRPr lang="en-US" sz="850" dirty="0"/>
                    </a:p>
                  </a:txBody>
                  <a:tcPr/>
                </a:tc>
                <a:tc>
                  <a:txBody>
                    <a:bodyPr/>
                    <a:lstStyle/>
                    <a:p>
                      <a:endParaRPr lang="en-US" sz="850" dirty="0"/>
                    </a:p>
                  </a:txBody>
                  <a:tcPr/>
                </a:tc>
                <a:tc vMerge="1">
                  <a:txBody>
                    <a:bodyPr/>
                    <a:lstStyle/>
                    <a:p>
                      <a:pPr marL="0" indent="-91440" algn="l">
                        <a:buFont typeface="Arial" panose="020B0604020202020204" pitchFamily="34" charset="0"/>
                        <a:buChar char="•"/>
                      </a:pPr>
                      <a:endParaRPr lang="en-US" sz="850" dirty="0"/>
                    </a:p>
                  </a:txBody>
                  <a:tcPr/>
                </a:tc>
                <a:tc vMerge="1">
                  <a:txBody>
                    <a:bodyPr/>
                    <a:lstStyle/>
                    <a:p>
                      <a:endParaRPr lang="en-US"/>
                    </a:p>
                  </a:txBody>
                  <a:tcPr/>
                </a:tc>
              </a:tr>
            </a:tbl>
          </a:graphicData>
        </a:graphic>
      </p:graphicFrame>
      <p:sp>
        <p:nvSpPr>
          <p:cNvPr id="2" name="Oval 1"/>
          <p:cNvSpPr/>
          <p:nvPr/>
        </p:nvSpPr>
        <p:spPr>
          <a:xfrm>
            <a:off x="2106386" y="5034643"/>
            <a:ext cx="1551214"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33800" y="5034643"/>
            <a:ext cx="16764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4618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lstStyle/>
          <a:p>
            <a:r>
              <a:rPr lang="en-US" dirty="0" smtClean="0">
                <a:solidFill>
                  <a:schemeClr val="accent1"/>
                </a:solidFill>
              </a:rPr>
              <a:t>WA</a:t>
            </a:r>
            <a:endParaRPr lang="en-US" dirty="0">
              <a:solidFill>
                <a:schemeClr val="accent1"/>
              </a:solidFill>
            </a:endParaRPr>
          </a:p>
        </p:txBody>
      </p:sp>
      <p:graphicFrame>
        <p:nvGraphicFramePr>
          <p:cNvPr id="8" name="Chart 7"/>
          <p:cNvGraphicFramePr>
            <a:graphicFrameLocks/>
          </p:cNvGraphicFramePr>
          <p:nvPr>
            <p:extLst/>
          </p:nvPr>
        </p:nvGraphicFramePr>
        <p:xfrm>
          <a:off x="381000" y="1219200"/>
          <a:ext cx="8431924"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96444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lstStyle/>
          <a:p>
            <a:pPr>
              <a:lnSpc>
                <a:spcPct val="120000"/>
              </a:lnSpc>
              <a:defRPr sz="1800" b="1" i="0" u="none" strike="noStrike" kern="1200" baseline="0">
                <a:solidFill>
                  <a:prstClr val="black"/>
                </a:solidFill>
                <a:latin typeface="+mn-lt"/>
                <a:ea typeface="+mn-ea"/>
                <a:cs typeface="+mn-cs"/>
              </a:defRPr>
            </a:pPr>
            <a:r>
              <a:rPr lang="en-US" sz="1800" b="1" dirty="0">
                <a:solidFill>
                  <a:prstClr val="black"/>
                </a:solidFill>
                <a:latin typeface="+mn-lt"/>
                <a:ea typeface="+mn-ea"/>
                <a:cs typeface="+mn-cs"/>
              </a:rPr>
              <a:t>Share of Local, State, and Federal Funding for </a:t>
            </a:r>
            <a:r>
              <a:rPr lang="en-US" sz="1800" b="1" dirty="0" smtClean="0">
                <a:solidFill>
                  <a:prstClr val="black"/>
                </a:solidFill>
                <a:latin typeface="+mn-lt"/>
                <a:ea typeface="+mn-ea"/>
                <a:cs typeface="+mn-cs"/>
              </a:rPr>
              <a:t>LHJs</a:t>
            </a:r>
            <a:r>
              <a:rPr lang="en-US" sz="1800" b="1" dirty="0">
                <a:solidFill>
                  <a:prstClr val="black"/>
                </a:solidFill>
                <a:latin typeface="+mn-lt"/>
                <a:ea typeface="+mn-ea"/>
                <a:cs typeface="+mn-cs"/>
              </a:rPr>
              <a:t>:  </a:t>
            </a:r>
            <a:r>
              <a:rPr lang="en-US" sz="1800" b="1" dirty="0" smtClean="0">
                <a:solidFill>
                  <a:prstClr val="black"/>
                </a:solidFill>
                <a:latin typeface="+mn-lt"/>
                <a:ea typeface="+mn-ea"/>
                <a:cs typeface="+mn-cs"/>
              </a:rPr>
              <a:t/>
            </a:r>
            <a:br>
              <a:rPr lang="en-US" sz="1800" b="1" dirty="0" smtClean="0">
                <a:solidFill>
                  <a:prstClr val="black"/>
                </a:solidFill>
                <a:latin typeface="+mn-lt"/>
                <a:ea typeface="+mn-ea"/>
                <a:cs typeface="+mn-cs"/>
              </a:rPr>
            </a:br>
            <a:r>
              <a:rPr lang="en-US" sz="1800" b="1" dirty="0" smtClean="0">
                <a:solidFill>
                  <a:prstClr val="black"/>
                </a:solidFill>
                <a:latin typeface="+mn-lt"/>
                <a:ea typeface="+mn-ea"/>
                <a:cs typeface="+mn-cs"/>
              </a:rPr>
              <a:t>Comparing </a:t>
            </a:r>
            <a:r>
              <a:rPr lang="en-US" sz="1800" b="1" dirty="0">
                <a:solidFill>
                  <a:prstClr val="black"/>
                </a:solidFill>
                <a:latin typeface="+mn-lt"/>
                <a:ea typeface="+mn-ea"/>
                <a:cs typeface="+mn-cs"/>
              </a:rPr>
              <a:t>Seattle-King County to the Other 34 </a:t>
            </a:r>
            <a:r>
              <a:rPr lang="en-US" sz="1800" b="1" dirty="0" smtClean="0">
                <a:solidFill>
                  <a:prstClr val="black"/>
                </a:solidFill>
                <a:latin typeface="+mn-lt"/>
                <a:ea typeface="+mn-ea"/>
                <a:cs typeface="+mn-cs"/>
              </a:rPr>
              <a:t>LHDs </a:t>
            </a:r>
            <a:r>
              <a:rPr lang="en-US" sz="1800" b="1" dirty="0">
                <a:solidFill>
                  <a:prstClr val="black"/>
                </a:solidFill>
                <a:latin typeface="+mn-lt"/>
                <a:ea typeface="+mn-ea"/>
                <a:cs typeface="+mn-cs"/>
              </a:rPr>
              <a:t>in Washington State</a:t>
            </a:r>
            <a:br>
              <a:rPr lang="en-US" sz="1800" b="1" dirty="0">
                <a:solidFill>
                  <a:prstClr val="black"/>
                </a:solidFill>
                <a:latin typeface="+mn-lt"/>
                <a:ea typeface="+mn-ea"/>
                <a:cs typeface="+mn-cs"/>
              </a:rPr>
            </a:br>
            <a:r>
              <a:rPr lang="en-US" sz="1800" b="1" dirty="0">
                <a:solidFill>
                  <a:prstClr val="black"/>
                </a:solidFill>
                <a:latin typeface="+mn-lt"/>
                <a:ea typeface="+mn-ea"/>
                <a:cs typeface="+mn-cs"/>
              </a:rPr>
              <a:t> </a:t>
            </a:r>
            <a:r>
              <a:rPr lang="en-US" sz="1400" b="1" i="1" dirty="0">
                <a:solidFill>
                  <a:prstClr val="black"/>
                </a:solidFill>
                <a:latin typeface="+mn-lt"/>
                <a:ea typeface="+mn-ea"/>
                <a:cs typeface="+mn-cs"/>
              </a:rPr>
              <a:t>(inflation-adjusted 2010 dollars)</a:t>
            </a:r>
          </a:p>
        </p:txBody>
      </p:sp>
      <p:sp>
        <p:nvSpPr>
          <p:cNvPr id="8" name="TextBox 7"/>
          <p:cNvSpPr txBox="1"/>
          <p:nvPr/>
        </p:nvSpPr>
        <p:spPr>
          <a:xfrm>
            <a:off x="685800" y="1999565"/>
            <a:ext cx="1752600" cy="646331"/>
          </a:xfrm>
          <a:prstGeom prst="rect">
            <a:avLst/>
          </a:prstGeom>
          <a:noFill/>
        </p:spPr>
        <p:txBody>
          <a:bodyPr wrap="square" rtlCol="0">
            <a:spAutoFit/>
          </a:bodyPr>
          <a:lstStyle/>
          <a:p>
            <a:r>
              <a:rPr lang="en-US" b="1" dirty="0">
                <a:solidFill>
                  <a:prstClr val="black"/>
                </a:solidFill>
                <a:latin typeface="+mn-lt"/>
                <a:ea typeface="+mn-ea"/>
              </a:rPr>
              <a:t>Seattle </a:t>
            </a:r>
            <a:r>
              <a:rPr lang="en-US" b="1" dirty="0" smtClean="0">
                <a:solidFill>
                  <a:prstClr val="black"/>
                </a:solidFill>
                <a:latin typeface="+mn-lt"/>
                <a:ea typeface="+mn-ea"/>
              </a:rPr>
              <a:t/>
            </a:r>
            <a:br>
              <a:rPr lang="en-US" b="1" dirty="0" smtClean="0">
                <a:solidFill>
                  <a:prstClr val="black"/>
                </a:solidFill>
                <a:latin typeface="+mn-lt"/>
                <a:ea typeface="+mn-ea"/>
              </a:rPr>
            </a:br>
            <a:r>
              <a:rPr lang="en-US" b="1" dirty="0" smtClean="0">
                <a:solidFill>
                  <a:prstClr val="black"/>
                </a:solidFill>
                <a:latin typeface="+mn-lt"/>
                <a:ea typeface="+mn-ea"/>
              </a:rPr>
              <a:t>King-County</a:t>
            </a:r>
            <a:endParaRPr lang="en-US" b="1" dirty="0">
              <a:solidFill>
                <a:prstClr val="black"/>
              </a:solidFill>
              <a:latin typeface="+mn-lt"/>
              <a:ea typeface="+mn-ea"/>
            </a:endParaRPr>
          </a:p>
        </p:txBody>
      </p:sp>
      <p:sp>
        <p:nvSpPr>
          <p:cNvPr id="9" name="TextBox 8"/>
          <p:cNvSpPr txBox="1"/>
          <p:nvPr/>
        </p:nvSpPr>
        <p:spPr>
          <a:xfrm>
            <a:off x="685800" y="4666565"/>
            <a:ext cx="1752600" cy="646331"/>
          </a:xfrm>
          <a:prstGeom prst="rect">
            <a:avLst/>
          </a:prstGeom>
          <a:noFill/>
        </p:spPr>
        <p:txBody>
          <a:bodyPr wrap="square" rtlCol="0">
            <a:spAutoFit/>
          </a:bodyPr>
          <a:lstStyle/>
          <a:p>
            <a:r>
              <a:rPr lang="en-US" b="1" dirty="0">
                <a:solidFill>
                  <a:prstClr val="black"/>
                </a:solidFill>
                <a:latin typeface="+mn-lt"/>
                <a:ea typeface="+mn-ea"/>
              </a:rPr>
              <a:t>The Other </a:t>
            </a:r>
            <a:r>
              <a:rPr lang="en-US" b="1" dirty="0" smtClean="0">
                <a:solidFill>
                  <a:prstClr val="black"/>
                </a:solidFill>
                <a:latin typeface="+mn-lt"/>
                <a:ea typeface="+mn-ea"/>
              </a:rPr>
              <a:t/>
            </a:r>
            <a:br>
              <a:rPr lang="en-US" b="1" dirty="0" smtClean="0">
                <a:solidFill>
                  <a:prstClr val="black"/>
                </a:solidFill>
                <a:latin typeface="+mn-lt"/>
                <a:ea typeface="+mn-ea"/>
              </a:rPr>
            </a:br>
            <a:r>
              <a:rPr lang="en-US" b="1" dirty="0" smtClean="0">
                <a:solidFill>
                  <a:prstClr val="black"/>
                </a:solidFill>
                <a:latin typeface="+mn-lt"/>
                <a:ea typeface="+mn-ea"/>
              </a:rPr>
              <a:t>34 </a:t>
            </a:r>
            <a:r>
              <a:rPr lang="en-US" b="1" dirty="0">
                <a:solidFill>
                  <a:prstClr val="black"/>
                </a:solidFill>
                <a:latin typeface="+mn-lt"/>
                <a:ea typeface="+mn-ea"/>
              </a:rPr>
              <a:t>LHJs</a:t>
            </a:r>
          </a:p>
        </p:txBody>
      </p:sp>
      <p:graphicFrame>
        <p:nvGraphicFramePr>
          <p:cNvPr id="10" name="Content Placeholder 9"/>
          <p:cNvGraphicFramePr>
            <a:graphicFrameLocks noGrp="1"/>
          </p:cNvGraphicFramePr>
          <p:nvPr>
            <p:ph idx="1"/>
            <p:extLst/>
          </p:nvPr>
        </p:nvGraphicFramePr>
        <p:xfrm>
          <a:off x="2590800" y="1219200"/>
          <a:ext cx="5791200" cy="25908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nvPr>
        </p:nvGraphicFramePr>
        <p:xfrm>
          <a:off x="2590800" y="3955583"/>
          <a:ext cx="5791200" cy="2714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33192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1"/>
                </a:solidFill>
              </a:rPr>
              <a:t>Public Health Service Data</a:t>
            </a:r>
            <a:endParaRPr lang="en-US" dirty="0">
              <a:solidFill>
                <a:schemeClr val="accent1"/>
              </a:solidFill>
            </a:endParaRPr>
          </a:p>
        </p:txBody>
      </p:sp>
      <p:sp>
        <p:nvSpPr>
          <p:cNvPr id="4" name="Content Placeholder 3"/>
          <p:cNvSpPr>
            <a:spLocks noGrp="1"/>
          </p:cNvSpPr>
          <p:nvPr>
            <p:ph idx="1"/>
          </p:nvPr>
        </p:nvSpPr>
        <p:spPr>
          <a:xfrm>
            <a:off x="457200" y="1600202"/>
            <a:ext cx="6324600" cy="4525963"/>
          </a:xfrm>
        </p:spPr>
        <p:txBody>
          <a:bodyPr/>
          <a:lstStyle/>
          <a:p>
            <a:r>
              <a:rPr lang="en-US" dirty="0" smtClean="0"/>
              <a:t>No standardized data collection or reporting</a:t>
            </a:r>
          </a:p>
          <a:p>
            <a:r>
              <a:rPr lang="en-US" dirty="0" smtClean="0"/>
              <a:t>Resulting in poor understanding of PH services </a:t>
            </a:r>
          </a:p>
          <a:p>
            <a:r>
              <a:rPr lang="en-US" dirty="0" smtClean="0"/>
              <a:t>Tremendous need for systems to measure contributions of public health agencies</a:t>
            </a:r>
          </a:p>
          <a:p>
            <a:endParaRPr lang="en-US" dirty="0"/>
          </a:p>
        </p:txBody>
      </p:sp>
      <p:pic>
        <p:nvPicPr>
          <p:cNvPr id="7" name="Picture 6" descr="untitled.png"/>
          <p:cNvPicPr>
            <a:picLocks noChangeAspect="1"/>
          </p:cNvPicPr>
          <p:nvPr/>
        </p:nvPicPr>
        <p:blipFill>
          <a:blip r:embed="rId3" cstate="print"/>
          <a:stretch>
            <a:fillRect/>
          </a:stretch>
        </p:blipFill>
        <p:spPr>
          <a:xfrm>
            <a:off x="6750664" y="1905000"/>
            <a:ext cx="2079013" cy="3124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tretch>
            <a:fillRect/>
          </a:stretch>
        </p:blipFill>
        <p:spPr>
          <a:xfrm>
            <a:off x="3505200" y="228600"/>
            <a:ext cx="2209800" cy="100139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455183359"/>
              </p:ext>
            </p:extLst>
          </p:nvPr>
        </p:nvGraphicFramePr>
        <p:xfrm>
          <a:off x="457200" y="1600202"/>
          <a:ext cx="8229600" cy="4699001"/>
        </p:xfrm>
        <a:graphic>
          <a:graphicData uri="http://schemas.openxmlformats.org/drawingml/2006/table">
            <a:tbl>
              <a:tblPr firstRow="1" bandRow="1">
                <a:tableStyleId>{EB344D84-9AFB-497E-A393-DC336BA19D2E}</a:tableStyleId>
              </a:tblPr>
              <a:tblGrid>
                <a:gridCol w="4114800"/>
                <a:gridCol w="4114800"/>
              </a:tblGrid>
              <a:tr h="726209">
                <a:tc>
                  <a:txBody>
                    <a:bodyPr/>
                    <a:lstStyle/>
                    <a:p>
                      <a:pPr algn="ctr"/>
                      <a:r>
                        <a:rPr lang="en-US" sz="2800" dirty="0" smtClean="0"/>
                        <a:t>PHAST “1.0”</a:t>
                      </a:r>
                      <a:endParaRPr lang="en-US" sz="2800" dirty="0"/>
                    </a:p>
                  </a:txBody>
                  <a:tcPr anchor="ctr"/>
                </a:tc>
                <a:tc>
                  <a:txBody>
                    <a:bodyPr/>
                    <a:lstStyle/>
                    <a:p>
                      <a:pPr algn="ctr"/>
                      <a:r>
                        <a:rPr lang="en-US" sz="2800" dirty="0" smtClean="0"/>
                        <a:t>PHAST “2.0”</a:t>
                      </a:r>
                    </a:p>
                  </a:txBody>
                  <a:tcPr anchor="ctr"/>
                </a:tc>
              </a:tr>
              <a:tr h="897082">
                <a:tc>
                  <a:txBody>
                    <a:bodyPr/>
                    <a:lstStyle/>
                    <a:p>
                      <a:pPr marL="0" indent="0" algn="ctr">
                        <a:buFont typeface="Arial" panose="020B0604020202020204" pitchFamily="34" charset="0"/>
                        <a:buNone/>
                      </a:pPr>
                      <a:r>
                        <a:rPr lang="en-US" sz="2800" smtClean="0"/>
                        <a:t>existing data</a:t>
                      </a:r>
                    </a:p>
                  </a:txBody>
                  <a:tcPr anchor="ctr"/>
                </a:tc>
                <a:tc>
                  <a:txBody>
                    <a:bodyPr/>
                    <a:lstStyle/>
                    <a:p>
                      <a:pPr algn="ctr"/>
                      <a:r>
                        <a:rPr lang="en-US" sz="2800" dirty="0" smtClean="0"/>
                        <a:t>prospective data</a:t>
                      </a:r>
                      <a:endParaRPr lang="en-US" sz="2800" dirty="0"/>
                    </a:p>
                  </a:txBody>
                  <a:tcPr anchor="ctr"/>
                </a:tc>
              </a:tr>
              <a:tr h="8970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smtClean="0"/>
                        <a:t>harmonization</a:t>
                      </a:r>
                    </a:p>
                  </a:txBody>
                  <a:tcPr anchor="ctr"/>
                </a:tc>
                <a:tc>
                  <a:txBody>
                    <a:bodyPr/>
                    <a:lstStyle/>
                    <a:p>
                      <a:pPr algn="ctr"/>
                      <a:r>
                        <a:rPr lang="en-US" sz="2800" b="1" smtClean="0"/>
                        <a:t>standardization</a:t>
                      </a:r>
                      <a:endParaRPr lang="en-US" sz="2800" b="1"/>
                    </a:p>
                  </a:txBody>
                  <a:tcPr anchor="ctr"/>
                </a:tc>
              </a:tr>
              <a:tr h="897082">
                <a:tc>
                  <a:txBody>
                    <a:bodyPr/>
                    <a:lstStyle/>
                    <a:p>
                      <a:pPr marL="0" indent="0" algn="ctr">
                        <a:buFont typeface="Arial" panose="020B0604020202020204" pitchFamily="34" charset="0"/>
                        <a:buNone/>
                      </a:pPr>
                      <a:r>
                        <a:rPr lang="en-US" sz="2800" smtClean="0"/>
                        <a:t>compare few states</a:t>
                      </a:r>
                    </a:p>
                  </a:txBody>
                  <a:tcPr anchor="ctr"/>
                </a:tc>
                <a:tc>
                  <a:txBody>
                    <a:bodyPr/>
                    <a:lstStyle/>
                    <a:p>
                      <a:pPr algn="ctr"/>
                      <a:r>
                        <a:rPr lang="en-US" sz="2800" smtClean="0"/>
                        <a:t>compare many states</a:t>
                      </a:r>
                      <a:endParaRPr lang="en-US" sz="2800"/>
                    </a:p>
                  </a:txBody>
                  <a:tcPr anchor="ctr"/>
                </a:tc>
              </a:tr>
              <a:tr h="1281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smtClean="0"/>
                        <a:t>compare few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smtClean="0"/>
                        <a:t>measures</a:t>
                      </a:r>
                    </a:p>
                  </a:txBody>
                  <a:tcPr anchor="ctr"/>
                </a:tc>
                <a:tc>
                  <a:txBody>
                    <a:bodyPr/>
                    <a:lstStyle/>
                    <a:p>
                      <a:pPr algn="ctr"/>
                      <a:r>
                        <a:rPr lang="en-US" sz="2800" smtClean="0"/>
                        <a:t>compare many</a:t>
                      </a:r>
                      <a:r>
                        <a:rPr lang="en-US" sz="2800" baseline="0" smtClean="0"/>
                        <a:t> </a:t>
                      </a:r>
                    </a:p>
                    <a:p>
                      <a:pPr algn="ctr"/>
                      <a:r>
                        <a:rPr lang="en-US" sz="2800" smtClean="0"/>
                        <a:t>measures</a:t>
                      </a:r>
                      <a:endParaRPr lang="en-US" sz="2800"/>
                    </a:p>
                  </a:txBody>
                  <a:tcPr anchor="ctr"/>
                </a:tc>
              </a:tr>
            </a:tbl>
          </a:graphicData>
        </a:graphic>
      </p:graphicFrame>
      <p:sp>
        <p:nvSpPr>
          <p:cNvPr id="3" name="Curved Down Arrow 2"/>
          <p:cNvSpPr/>
          <p:nvPr/>
        </p:nvSpPr>
        <p:spPr>
          <a:xfrm>
            <a:off x="3352800" y="874933"/>
            <a:ext cx="2590800" cy="87766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694403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6059"/>
            <a:ext cx="8534400" cy="4525963"/>
          </a:xfrm>
        </p:spPr>
        <p:txBody>
          <a:bodyPr/>
          <a:lstStyle/>
          <a:p>
            <a:r>
              <a:rPr lang="en-US" sz="2700" dirty="0" smtClean="0"/>
              <a:t>A 6-state RWJF study managed by U. KY.</a:t>
            </a:r>
          </a:p>
          <a:p>
            <a:pPr lvl="1"/>
            <a:r>
              <a:rPr lang="en-US" sz="2300" dirty="0" smtClean="0"/>
              <a:t>Betty and Barry co-PIs for WA.</a:t>
            </a:r>
          </a:p>
          <a:p>
            <a:r>
              <a:rPr lang="en-US" sz="2700" dirty="0" smtClean="0"/>
              <a:t>Identified </a:t>
            </a:r>
            <a:r>
              <a:rPr lang="en-US" sz="2700" dirty="0"/>
              <a:t>service delivery measures for selected, </a:t>
            </a:r>
            <a:r>
              <a:rPr lang="en-US" sz="2700" dirty="0" smtClean="0"/>
              <a:t>high-value PH </a:t>
            </a:r>
            <a:r>
              <a:rPr lang="en-US" sz="2700" dirty="0"/>
              <a:t>services</a:t>
            </a:r>
          </a:p>
          <a:p>
            <a:r>
              <a:rPr lang="en-US" sz="2700" dirty="0" smtClean="0"/>
              <a:t>Created </a:t>
            </a:r>
            <a:r>
              <a:rPr lang="en-US" sz="2700" dirty="0"/>
              <a:t>a registry of measures collected consistently </a:t>
            </a:r>
            <a:r>
              <a:rPr lang="en-US" sz="2700" dirty="0" smtClean="0"/>
              <a:t>across local </a:t>
            </a:r>
            <a:r>
              <a:rPr lang="en-US" sz="2700" dirty="0"/>
              <a:t>communities</a:t>
            </a:r>
          </a:p>
          <a:p>
            <a:r>
              <a:rPr lang="en-US" sz="2700" dirty="0" smtClean="0"/>
              <a:t>Profiling </a:t>
            </a:r>
            <a:r>
              <a:rPr lang="en-US" sz="2700" dirty="0"/>
              <a:t>geographic variation in the delivery of selected </a:t>
            </a:r>
            <a:r>
              <a:rPr lang="en-US" sz="2700" dirty="0" smtClean="0"/>
              <a:t>PH services </a:t>
            </a:r>
            <a:r>
              <a:rPr lang="en-US" sz="2700" dirty="0"/>
              <a:t>across </a:t>
            </a:r>
            <a:r>
              <a:rPr lang="en-US" sz="2700" dirty="0" smtClean="0"/>
              <a:t>communities</a:t>
            </a:r>
            <a:endParaRPr lang="en-US" sz="2700" dirty="0"/>
          </a:p>
          <a:p>
            <a:r>
              <a:rPr lang="en-US" sz="2700" dirty="0" smtClean="0"/>
              <a:t>Examining </a:t>
            </a:r>
            <a:r>
              <a:rPr lang="en-US" sz="2700" dirty="0"/>
              <a:t>associations </a:t>
            </a:r>
            <a:r>
              <a:rPr lang="en-US" sz="2700" dirty="0" smtClean="0"/>
              <a:t>among services </a:t>
            </a:r>
            <a:r>
              <a:rPr lang="en-US" sz="2700" dirty="0"/>
              <a:t>&amp; </a:t>
            </a:r>
            <a:r>
              <a:rPr lang="en-US" sz="2700" dirty="0" smtClean="0"/>
              <a:t>outcomes</a:t>
            </a:r>
          </a:p>
          <a:p>
            <a:r>
              <a:rPr lang="en-US" sz="2700" dirty="0" smtClean="0"/>
              <a:t>Prove the concept of a multi-state (eventually national) activities &amp; services data system.</a:t>
            </a:r>
            <a:endParaRPr lang="en-US" sz="2700" dirty="0"/>
          </a:p>
          <a:p>
            <a:endParaRPr lang="en-US" sz="2700" dirty="0"/>
          </a:p>
        </p:txBody>
      </p:sp>
      <p:sp>
        <p:nvSpPr>
          <p:cNvPr id="5" name="Title 2"/>
          <p:cNvSpPr txBox="1">
            <a:spLocks/>
          </p:cNvSpPr>
          <p:nvPr/>
        </p:nvSpPr>
        <p:spPr>
          <a:xfrm>
            <a:off x="609600" y="342109"/>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accent1"/>
                </a:solidFill>
                <a:latin typeface="+mn-lt"/>
              </a:rPr>
              <a:t>Multi-Network </a:t>
            </a:r>
            <a:r>
              <a:rPr lang="en-US" sz="3200" dirty="0">
                <a:solidFill>
                  <a:schemeClr val="accent1"/>
                </a:solidFill>
                <a:latin typeface="+mn-lt"/>
              </a:rPr>
              <a:t>Practice and Outcome</a:t>
            </a:r>
          </a:p>
          <a:p>
            <a:r>
              <a:rPr lang="en-US" sz="3200" dirty="0">
                <a:solidFill>
                  <a:schemeClr val="accent1"/>
                </a:solidFill>
                <a:latin typeface="+mn-lt"/>
              </a:rPr>
              <a:t>Variation Examination Study (MPROVE</a:t>
            </a:r>
            <a:r>
              <a:rPr lang="en-US" sz="3200" dirty="0" smtClean="0">
                <a:solidFill>
                  <a:schemeClr val="accent1"/>
                </a:solidFill>
                <a:latin typeface="+mn-lt"/>
              </a:rPr>
              <a:t>)</a:t>
            </a:r>
            <a:endParaRPr lang="en-US" sz="3200" dirty="0">
              <a:solidFill>
                <a:schemeClr val="accent1"/>
              </a:solidFill>
              <a:latin typeface="+mn-lt"/>
            </a:endParaRPr>
          </a:p>
        </p:txBody>
      </p:sp>
      <p:sp>
        <p:nvSpPr>
          <p:cNvPr id="4" name="TextBox 3"/>
          <p:cNvSpPr txBox="1"/>
          <p:nvPr/>
        </p:nvSpPr>
        <p:spPr>
          <a:xfrm>
            <a:off x="5181600" y="6477000"/>
            <a:ext cx="3505200" cy="307777"/>
          </a:xfrm>
          <a:prstGeom prst="rect">
            <a:avLst/>
          </a:prstGeom>
          <a:noFill/>
        </p:spPr>
        <p:txBody>
          <a:bodyPr wrap="square" rtlCol="0">
            <a:spAutoFit/>
          </a:bodyPr>
          <a:lstStyle/>
          <a:p>
            <a:pPr algn="ctr"/>
            <a:r>
              <a:rPr lang="en-US" sz="1400" dirty="0" smtClean="0"/>
              <a:t>(Glen P. Mays,6-27-2012).</a:t>
            </a:r>
          </a:p>
        </p:txBody>
      </p:sp>
    </p:spTree>
    <p:extLst>
      <p:ext uri="{BB962C8B-B14F-4D97-AF65-F5344CB8AC3E}">
        <p14:creationId xmlns:p14="http://schemas.microsoft.com/office/powerpoint/2010/main" val="1738239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1143000"/>
          </a:xfrm>
        </p:spPr>
        <p:txBody>
          <a:bodyPr/>
          <a:lstStyle/>
          <a:p>
            <a:r>
              <a:rPr lang="en-US" smtClean="0">
                <a:solidFill>
                  <a:schemeClr val="accent1"/>
                </a:solidFill>
              </a:rPr>
              <a:t>MRPOVE Measures</a:t>
            </a:r>
            <a:endParaRPr lang="en-US" dirty="0">
              <a:solidFill>
                <a:schemeClr val="accent1"/>
              </a:solidFill>
            </a:endParaRPr>
          </a:p>
        </p:txBody>
      </p:sp>
      <p:sp>
        <p:nvSpPr>
          <p:cNvPr id="3" name="Content Placeholder 2"/>
          <p:cNvSpPr>
            <a:spLocks noGrp="1"/>
          </p:cNvSpPr>
          <p:nvPr>
            <p:ph idx="1"/>
          </p:nvPr>
        </p:nvSpPr>
        <p:spPr>
          <a:xfrm>
            <a:off x="1447800" y="1295400"/>
            <a:ext cx="7467600" cy="4114800"/>
          </a:xfrm>
        </p:spPr>
        <p:txBody>
          <a:bodyPr/>
          <a:lstStyle/>
          <a:p>
            <a:pPr marL="0" indent="0">
              <a:buNone/>
            </a:pPr>
            <a:r>
              <a:rPr lang="en-US" dirty="0" smtClean="0"/>
              <a:t>Incorporating MPROVE measures</a:t>
            </a:r>
          </a:p>
          <a:p>
            <a:r>
              <a:rPr lang="en-US" dirty="0" smtClean="0"/>
              <a:t>Created by rigorous expert process</a:t>
            </a:r>
          </a:p>
          <a:p>
            <a:pPr lvl="1"/>
            <a:r>
              <a:rPr lang="en-US" dirty="0" smtClean="0"/>
              <a:t>PH practitioners &amp; researchers</a:t>
            </a:r>
            <a:endParaRPr lang="en-US" sz="3200" dirty="0" smtClean="0"/>
          </a:p>
          <a:p>
            <a:r>
              <a:rPr lang="en-US" dirty="0" smtClean="0"/>
              <a:t>Measure core/foundational PH services</a:t>
            </a:r>
          </a:p>
          <a:p>
            <a:pPr lvl="1"/>
            <a:r>
              <a:rPr lang="en-US" b="1" dirty="0" smtClean="0"/>
              <a:t>EH, CD Control, Chronic Disease</a:t>
            </a:r>
          </a:p>
          <a:p>
            <a:r>
              <a:rPr lang="en-US" dirty="0" smtClean="0"/>
              <a:t>Intended to detect practice variation</a:t>
            </a:r>
            <a:endParaRPr lang="en-US" dirty="0"/>
          </a:p>
          <a:p>
            <a:r>
              <a:rPr lang="en-US" dirty="0" smtClean="0"/>
              <a:t>1</a:t>
            </a:r>
            <a:r>
              <a:rPr lang="en-US" baseline="30000" dirty="0" smtClean="0"/>
              <a:t>st</a:t>
            </a:r>
            <a:r>
              <a:rPr lang="en-US" dirty="0" smtClean="0"/>
              <a:t> round of data collected in 6 states in 2013</a:t>
            </a:r>
          </a:p>
        </p:txBody>
      </p:sp>
      <p:pic>
        <p:nvPicPr>
          <p:cNvPr id="4" name="Picture 3" descr="C:\Users\bb\AppData\Local\Microsoft\Windows\Temporary Internet Files\Content.IE5\CKSDOWQH\MC900078711[1].wmf"/>
          <p:cNvPicPr>
            <a:picLocks noChangeAspect="1" noChangeArrowheads="1"/>
          </p:cNvPicPr>
          <p:nvPr/>
        </p:nvPicPr>
        <p:blipFill>
          <a:blip r:embed="rId3" cstate="print"/>
          <a:srcRect/>
          <a:stretch>
            <a:fillRect/>
          </a:stretch>
        </p:blipFill>
        <p:spPr bwMode="auto">
          <a:xfrm>
            <a:off x="152400" y="1295400"/>
            <a:ext cx="1295400" cy="4572000"/>
          </a:xfrm>
          <a:prstGeom prst="rect">
            <a:avLst/>
          </a:prstGeom>
          <a:noFill/>
        </p:spPr>
      </p:pic>
    </p:spTree>
    <p:extLst>
      <p:ext uri="{BB962C8B-B14F-4D97-AF65-F5344CB8AC3E}">
        <p14:creationId xmlns:p14="http://schemas.microsoft.com/office/powerpoint/2010/main" val="194804799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631156" y="226218"/>
          <a:ext cx="5881688" cy="6405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413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차트 2"/>
          <p:cNvGraphicFramePr/>
          <p:nvPr>
            <p:extLst>
              <p:ext uri="{D42A27DB-BD31-4B8C-83A1-F6EECF244321}">
                <p14:modId xmlns:p14="http://schemas.microsoft.com/office/powerpoint/2010/main" val="1142012522"/>
              </p:ext>
            </p:extLst>
          </p:nvPr>
        </p:nvGraphicFramePr>
        <p:xfrm>
          <a:off x="525005" y="694195"/>
          <a:ext cx="786539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819400" y="6019800"/>
            <a:ext cx="3276600" cy="369332"/>
          </a:xfrm>
          <a:prstGeom prst="rect">
            <a:avLst/>
          </a:prstGeom>
          <a:noFill/>
        </p:spPr>
        <p:txBody>
          <a:bodyPr wrap="square" rtlCol="0">
            <a:spAutoFit/>
          </a:bodyPr>
          <a:lstStyle/>
          <a:p>
            <a:r>
              <a:rPr lang="en-US" dirty="0" smtClean="0"/>
              <a:t>Local Health Departments</a:t>
            </a:r>
            <a:endParaRPr lang="en-US" dirty="0"/>
          </a:p>
        </p:txBody>
      </p:sp>
      <p:sp>
        <p:nvSpPr>
          <p:cNvPr id="9" name="Title 1"/>
          <p:cNvSpPr txBox="1">
            <a:spLocks/>
          </p:cNvSpPr>
          <p:nvPr/>
        </p:nvSpPr>
        <p:spPr>
          <a:xfrm>
            <a:off x="533400" y="533400"/>
            <a:ext cx="8229600" cy="10287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b="1" i="0" u="none" strike="noStrike" kern="1200" baseline="0">
                <a:solidFill>
                  <a:prstClr val="black"/>
                </a:solidFill>
                <a:latin typeface="+mn-lt"/>
                <a:ea typeface="+mn-ea"/>
                <a:cs typeface="+mn-cs"/>
              </a:defRPr>
            </a:pPr>
            <a:r>
              <a:rPr lang="en-US" b="1" dirty="0">
                <a:solidFill>
                  <a:prstClr val="black"/>
                </a:solidFill>
              </a:rPr>
              <a:t>Food service establishments inspected </a:t>
            </a:r>
            <a:r>
              <a:rPr lang="en-US" b="1" dirty="0" smtClean="0">
                <a:solidFill>
                  <a:prstClr val="black"/>
                </a:solidFill>
              </a:rPr>
              <a:t>in 2012 </a:t>
            </a:r>
          </a:p>
          <a:p>
            <a:pPr>
              <a:defRPr sz="1800" b="1" i="0" u="none" strike="noStrike" kern="1200" baseline="0">
                <a:solidFill>
                  <a:prstClr val="black"/>
                </a:solidFill>
                <a:latin typeface="+mn-lt"/>
                <a:ea typeface="+mn-ea"/>
                <a:cs typeface="+mn-cs"/>
              </a:defRPr>
            </a:pPr>
            <a:r>
              <a:rPr lang="en-US" b="1" dirty="0" smtClean="0">
                <a:solidFill>
                  <a:prstClr val="black"/>
                </a:solidFill>
              </a:rPr>
              <a:t>per </a:t>
            </a:r>
            <a:r>
              <a:rPr lang="en-US" b="1" dirty="0">
                <a:solidFill>
                  <a:prstClr val="black"/>
                </a:solidFill>
              </a:rPr>
              <a:t>Food </a:t>
            </a:r>
            <a:r>
              <a:rPr lang="en-US" b="1" dirty="0" smtClean="0">
                <a:solidFill>
                  <a:prstClr val="black"/>
                </a:solidFill>
              </a:rPr>
              <a:t>Safety FTE in State X</a:t>
            </a:r>
            <a:endParaRPr lang="en-US" b="1" dirty="0">
              <a:solidFill>
                <a:prstClr val="black"/>
              </a:solidFill>
            </a:endParaRPr>
          </a:p>
        </p:txBody>
      </p:sp>
    </p:spTree>
    <p:extLst>
      <p:ext uri="{BB962C8B-B14F-4D97-AF65-F5344CB8AC3E}">
        <p14:creationId xmlns:p14="http://schemas.microsoft.com/office/powerpoint/2010/main" val="38459396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A3DF57-8577-4B1E-94A3-49D608E8B16C}" type="slidenum">
              <a:rPr lang="en-US" smtClean="0">
                <a:solidFill>
                  <a:prstClr val="black">
                    <a:tint val="75000"/>
                  </a:prstClr>
                </a:solidFill>
              </a:rPr>
              <a:pPr/>
              <a:t>29</a:t>
            </a:fld>
            <a:endParaRPr lang="en-US">
              <a:solidFill>
                <a:prstClr val="black">
                  <a:tint val="75000"/>
                </a:prstClr>
              </a:solidFill>
            </a:endParaRPr>
          </a:p>
        </p:txBody>
      </p:sp>
      <p:sp>
        <p:nvSpPr>
          <p:cNvPr id="8" name="Title 1"/>
          <p:cNvSpPr txBox="1">
            <a:spLocks/>
          </p:cNvSpPr>
          <p:nvPr/>
        </p:nvSpPr>
        <p:spPr>
          <a:xfrm>
            <a:off x="1046559" y="244167"/>
            <a:ext cx="6707981" cy="717548"/>
          </a:xfrm>
          <a:prstGeom prst="rect">
            <a:avLst/>
          </a:prstGeom>
          <a:solidFill>
            <a:schemeClr val="bg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3DB54A">
                    <a:lumMod val="75000"/>
                  </a:srgbClr>
                </a:solidFill>
                <a:latin typeface="Calibri" panose="020F0502020204030204" pitchFamily="34" charset="0"/>
              </a:rPr>
              <a:t>WA MPROVE Visualizations</a:t>
            </a:r>
            <a:endParaRPr lang="en-US" sz="4000" b="1" dirty="0">
              <a:solidFill>
                <a:srgbClr val="3DB54A">
                  <a:lumMod val="75000"/>
                </a:srgbClr>
              </a:solidFill>
              <a:latin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4450" y="1281113"/>
            <a:ext cx="6172200" cy="5143500"/>
          </a:xfrm>
          <a:prstGeom prst="rect">
            <a:avLst/>
          </a:prstGeom>
        </p:spPr>
      </p:pic>
    </p:spTree>
    <p:extLst>
      <p:ext uri="{BB962C8B-B14F-4D97-AF65-F5344CB8AC3E}">
        <p14:creationId xmlns:p14="http://schemas.microsoft.com/office/powerpoint/2010/main" val="1999248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581944" y="609600"/>
            <a:ext cx="5943600" cy="685800"/>
          </a:xfrm>
        </p:spPr>
        <p:txBody>
          <a:bodyPr>
            <a:normAutofit/>
          </a:bodyPr>
          <a:lstStyle/>
          <a:p>
            <a:pPr algn="ctr">
              <a:defRPr/>
            </a:pPr>
            <a:r>
              <a:rPr lang="en-US" sz="3900" dirty="0" smtClean="0"/>
              <a:t>PHAST</a:t>
            </a:r>
            <a:endParaRPr lang="en-US" sz="4400" dirty="0"/>
          </a:p>
        </p:txBody>
      </p:sp>
      <p:sp>
        <p:nvSpPr>
          <p:cNvPr id="11268" name="TextBox 4"/>
          <p:cNvSpPr txBox="1">
            <a:spLocks noChangeArrowheads="1"/>
          </p:cNvSpPr>
          <p:nvPr/>
        </p:nvSpPr>
        <p:spPr bwMode="auto">
          <a:xfrm>
            <a:off x="268288" y="6477000"/>
            <a:ext cx="8570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fontAlgn="base" hangingPunct="1">
              <a:spcBef>
                <a:spcPct val="0"/>
              </a:spcBef>
              <a:spcAft>
                <a:spcPct val="0"/>
              </a:spcAft>
            </a:pPr>
            <a:r>
              <a:rPr lang="en-US" sz="1600" dirty="0">
                <a:solidFill>
                  <a:prstClr val="black"/>
                </a:solidFill>
              </a:rPr>
              <a:t>PBRN PHAST Study | </a:t>
            </a:r>
            <a:r>
              <a:rPr lang="en-US" sz="1600" i="1" dirty="0">
                <a:solidFill>
                  <a:prstClr val="black"/>
                </a:solidFill>
              </a:rPr>
              <a:t>A project first funded by The RWJF –Nurse Faculty Scholars Program </a:t>
            </a:r>
            <a:endParaRPr lang="en-US" sz="1600" dirty="0">
              <a:solidFill>
                <a:prstClr val="black"/>
              </a:solidFill>
            </a:endParaRPr>
          </a:p>
        </p:txBody>
      </p:sp>
      <p:sp>
        <p:nvSpPr>
          <p:cNvPr id="7" name="Content Placeholder 2"/>
          <p:cNvSpPr txBox="1">
            <a:spLocks/>
          </p:cNvSpPr>
          <p:nvPr/>
        </p:nvSpPr>
        <p:spPr>
          <a:xfrm>
            <a:off x="1977089" y="2074855"/>
            <a:ext cx="4953000" cy="1828800"/>
          </a:xfr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base">
              <a:spcAft>
                <a:spcPct val="0"/>
              </a:spcAft>
              <a:buNone/>
              <a:defRPr/>
            </a:pPr>
            <a:endParaRPr lang="en-US" sz="3000" i="1" dirty="0">
              <a:solidFill>
                <a:prstClr val="black"/>
              </a:solidFill>
            </a:endParaRPr>
          </a:p>
        </p:txBody>
      </p:sp>
      <p:sp>
        <p:nvSpPr>
          <p:cNvPr id="15" name="Down Arrow 14"/>
          <p:cNvSpPr/>
          <p:nvPr/>
        </p:nvSpPr>
        <p:spPr>
          <a:xfrm rot="1705856" flipH="1">
            <a:off x="6874896" y="2514600"/>
            <a:ext cx="837808" cy="1265956"/>
          </a:xfrm>
          <a:prstGeom prst="downArrow">
            <a:avLst/>
          </a:prstGeom>
          <a:solidFill>
            <a:srgbClr val="06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9894144">
            <a:off x="1434398" y="2514600"/>
            <a:ext cx="837808" cy="1265956"/>
          </a:xfrm>
          <a:prstGeom prst="downArrow">
            <a:avLst/>
          </a:prstGeom>
          <a:solidFill>
            <a:srgbClr val="06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54740" y="1770056"/>
            <a:ext cx="2604047" cy="954107"/>
          </a:xfrm>
          <a:prstGeom prst="rect">
            <a:avLst/>
          </a:prstGeom>
          <a:solidFill>
            <a:srgbClr val="063255"/>
          </a:solidFill>
          <a:ln>
            <a:noFill/>
          </a:ln>
        </p:spPr>
        <p:txBody>
          <a:bodyPr wrap="square" rtlCol="0">
            <a:spAutoFit/>
          </a:bodyPr>
          <a:lstStyle/>
          <a:p>
            <a:pPr algn="ctr"/>
            <a:r>
              <a:rPr lang="en-US" sz="2800" dirty="0">
                <a:solidFill>
                  <a:schemeClr val="bg1"/>
                </a:solidFill>
                <a:latin typeface="Arial" pitchFamily="34" charset="0"/>
                <a:cs typeface="Arial" pitchFamily="34" charset="0"/>
              </a:rPr>
              <a:t>A data repository</a:t>
            </a:r>
          </a:p>
        </p:txBody>
      </p:sp>
      <p:sp>
        <p:nvSpPr>
          <p:cNvPr id="18" name="Content Placeholder 2"/>
          <p:cNvSpPr txBox="1">
            <a:spLocks/>
          </p:cNvSpPr>
          <p:nvPr/>
        </p:nvSpPr>
        <p:spPr>
          <a:xfrm>
            <a:off x="1977089" y="2074855"/>
            <a:ext cx="4953000" cy="1828800"/>
          </a:xfr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base">
              <a:spcAft>
                <a:spcPct val="0"/>
              </a:spcAft>
              <a:buNone/>
              <a:defRPr/>
            </a:pPr>
            <a:endParaRPr lang="en-US" sz="3000" i="1" dirty="0">
              <a:solidFill>
                <a:prstClr val="black"/>
              </a:solidFill>
            </a:endParaRPr>
          </a:p>
        </p:txBody>
      </p:sp>
      <p:sp>
        <p:nvSpPr>
          <p:cNvPr id="19" name="TextBox 18"/>
          <p:cNvSpPr txBox="1"/>
          <p:nvPr/>
        </p:nvSpPr>
        <p:spPr>
          <a:xfrm>
            <a:off x="1183561" y="3751257"/>
            <a:ext cx="6687238" cy="1692771"/>
          </a:xfrm>
          <a:prstGeom prst="rect">
            <a:avLst/>
          </a:prstGeom>
          <a:solidFill>
            <a:srgbClr val="063255"/>
          </a:solidFill>
          <a:ln w="28575">
            <a:noFill/>
          </a:ln>
        </p:spPr>
        <p:txBody>
          <a:bodyPr wrap="square" rtlCol="0">
            <a:spAutoFit/>
          </a:bodyPr>
          <a:lstStyle/>
          <a:p>
            <a:pPr algn="ctr">
              <a:spcAft>
                <a:spcPts val="1200"/>
              </a:spcAft>
            </a:pPr>
            <a:r>
              <a:rPr lang="en-US" sz="2800" dirty="0">
                <a:solidFill>
                  <a:schemeClr val="bg1"/>
                </a:solidFill>
                <a:latin typeface="Arial" pitchFamily="34" charset="0"/>
                <a:cs typeface="Arial" pitchFamily="34" charset="0"/>
              </a:rPr>
              <a:t>What works?  </a:t>
            </a:r>
          </a:p>
          <a:p>
            <a:pPr algn="ctr">
              <a:spcAft>
                <a:spcPts val="1200"/>
              </a:spcAft>
            </a:pPr>
            <a:r>
              <a:rPr lang="en-US" sz="2800" dirty="0">
                <a:solidFill>
                  <a:schemeClr val="bg1"/>
                </a:solidFill>
                <a:latin typeface="Arial" pitchFamily="34" charset="0"/>
                <a:cs typeface="Arial" pitchFamily="34" charset="0"/>
              </a:rPr>
              <a:t>For what populations? </a:t>
            </a:r>
          </a:p>
          <a:p>
            <a:pPr algn="ctr">
              <a:spcAft>
                <a:spcPts val="1200"/>
              </a:spcAft>
            </a:pPr>
            <a:r>
              <a:rPr lang="en-US" sz="2800" dirty="0">
                <a:solidFill>
                  <a:schemeClr val="bg1"/>
                </a:solidFill>
                <a:latin typeface="Arial" pitchFamily="34" charset="0"/>
                <a:cs typeface="Arial" pitchFamily="34" charset="0"/>
              </a:rPr>
              <a:t>Under what conditions?</a:t>
            </a:r>
          </a:p>
        </p:txBody>
      </p:sp>
      <p:sp>
        <p:nvSpPr>
          <p:cNvPr id="20" name="TextBox 19"/>
          <p:cNvSpPr txBox="1"/>
          <p:nvPr/>
        </p:nvSpPr>
        <p:spPr>
          <a:xfrm>
            <a:off x="3231684" y="1770055"/>
            <a:ext cx="2604047" cy="954107"/>
          </a:xfrm>
          <a:prstGeom prst="rect">
            <a:avLst/>
          </a:prstGeom>
          <a:solidFill>
            <a:srgbClr val="063255"/>
          </a:solidFill>
        </p:spPr>
        <p:txBody>
          <a:bodyPr wrap="square" rtlCol="0">
            <a:noAutofit/>
          </a:bodyPr>
          <a:lstStyle/>
          <a:p>
            <a:pPr algn="ctr"/>
            <a:r>
              <a:rPr lang="en-US" sz="2800" dirty="0">
                <a:solidFill>
                  <a:schemeClr val="bg1"/>
                </a:solidFill>
                <a:latin typeface="Arial" pitchFamily="34" charset="0"/>
                <a:cs typeface="Arial" pitchFamily="34" charset="0"/>
              </a:rPr>
              <a:t>A resource </a:t>
            </a:r>
            <a:r>
              <a:rPr lang="en-US" sz="1600" dirty="0">
                <a:solidFill>
                  <a:schemeClr val="bg1"/>
                </a:solidFill>
                <a:latin typeface="Arial" pitchFamily="34" charset="0"/>
                <a:cs typeface="Arial" pitchFamily="34" charset="0"/>
              </a:rPr>
              <a:t>(harmonization, standardization)  </a:t>
            </a:r>
          </a:p>
        </p:txBody>
      </p:sp>
      <p:sp>
        <p:nvSpPr>
          <p:cNvPr id="27" name="TextBox 26"/>
          <p:cNvSpPr txBox="1"/>
          <p:nvPr/>
        </p:nvSpPr>
        <p:spPr>
          <a:xfrm>
            <a:off x="6108627" y="1770056"/>
            <a:ext cx="2604047" cy="954107"/>
          </a:xfrm>
          <a:prstGeom prst="rect">
            <a:avLst/>
          </a:prstGeom>
          <a:solidFill>
            <a:srgbClr val="063255"/>
          </a:solidFill>
        </p:spPr>
        <p:txBody>
          <a:bodyPr wrap="square" rtlCol="0">
            <a:spAutoFit/>
          </a:bodyPr>
          <a:lstStyle/>
          <a:p>
            <a:pPr algn="ctr"/>
            <a:r>
              <a:rPr lang="en-US" sz="2800" dirty="0">
                <a:solidFill>
                  <a:schemeClr val="bg1"/>
                </a:solidFill>
                <a:latin typeface="Arial" pitchFamily="34" charset="0"/>
                <a:cs typeface="Arial" pitchFamily="34" charset="0"/>
              </a:rPr>
              <a:t>A diverse research team</a:t>
            </a:r>
          </a:p>
        </p:txBody>
      </p:sp>
      <p:sp>
        <p:nvSpPr>
          <p:cNvPr id="28" name="Down Arrow 27"/>
          <p:cNvSpPr/>
          <p:nvPr/>
        </p:nvSpPr>
        <p:spPr>
          <a:xfrm flipH="1">
            <a:off x="4114800" y="2743200"/>
            <a:ext cx="837808" cy="961156"/>
          </a:xfrm>
          <a:prstGeom prst="downArrow">
            <a:avLst/>
          </a:prstGeom>
          <a:solidFill>
            <a:srgbClr val="06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6151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 y="108611"/>
            <a:ext cx="9149316" cy="1262991"/>
          </a:xfrm>
        </p:spPr>
        <p:txBody>
          <a:bodyPr/>
          <a:lstStyle/>
          <a:p>
            <a:r>
              <a:rPr lang="en-US" sz="3600" dirty="0">
                <a:solidFill>
                  <a:schemeClr val="accent1"/>
                </a:solidFill>
              </a:rPr>
              <a:t>Example: Summary </a:t>
            </a:r>
            <a:r>
              <a:rPr lang="en-US" sz="3600" dirty="0" smtClean="0">
                <a:solidFill>
                  <a:schemeClr val="accent1"/>
                </a:solidFill>
              </a:rPr>
              <a:t>of MPROVE </a:t>
            </a:r>
            <a:r>
              <a:rPr lang="en-US" sz="3600" dirty="0">
                <a:solidFill>
                  <a:schemeClr val="accent1"/>
                </a:solidFill>
              </a:rPr>
              <a:t/>
            </a:r>
            <a:br>
              <a:rPr lang="en-US" sz="3600" dirty="0">
                <a:solidFill>
                  <a:schemeClr val="accent1"/>
                </a:solidFill>
              </a:rPr>
            </a:br>
            <a:r>
              <a:rPr lang="en-US" sz="3600" dirty="0">
                <a:solidFill>
                  <a:schemeClr val="accent1"/>
                </a:solidFill>
              </a:rPr>
              <a:t>Measures for CD Control</a:t>
            </a:r>
          </a:p>
        </p:txBody>
      </p:sp>
      <p:sp>
        <p:nvSpPr>
          <p:cNvPr id="3" name="Content Placeholder 2"/>
          <p:cNvSpPr>
            <a:spLocks noGrp="1"/>
          </p:cNvSpPr>
          <p:nvPr>
            <p:ph idx="1"/>
          </p:nvPr>
        </p:nvSpPr>
        <p:spPr>
          <a:xfrm>
            <a:off x="2" y="1447802"/>
            <a:ext cx="4644825" cy="4439283"/>
          </a:xfrm>
        </p:spPr>
        <p:txBody>
          <a:bodyPr/>
          <a:lstStyle/>
          <a:p>
            <a:r>
              <a:rPr lang="en-US" sz="1600" dirty="0" smtClean="0"/>
              <a:t>% of </a:t>
            </a:r>
            <a:r>
              <a:rPr lang="en-US" sz="1600" dirty="0"/>
              <a:t>children fully vaccinated upon entering </a:t>
            </a:r>
            <a:r>
              <a:rPr lang="en-US" sz="1600" dirty="0" smtClean="0"/>
              <a:t>kindergarten </a:t>
            </a:r>
            <a:r>
              <a:rPr lang="en-US" sz="1600" i="1" dirty="0" smtClean="0"/>
              <a:t>(outcome)</a:t>
            </a:r>
            <a:endParaRPr lang="en-US" sz="1600" i="1" dirty="0"/>
          </a:p>
          <a:p>
            <a:r>
              <a:rPr lang="en-US" sz="1600" dirty="0" smtClean="0"/>
              <a:t># of </a:t>
            </a:r>
            <a:r>
              <a:rPr lang="en-US" sz="1600" dirty="0"/>
              <a:t>immunizations administered by LHD to children age 0-5, and age 6-18</a:t>
            </a:r>
          </a:p>
          <a:p>
            <a:r>
              <a:rPr lang="en-US" sz="1600" dirty="0" smtClean="0"/>
              <a:t># of </a:t>
            </a:r>
            <a:r>
              <a:rPr lang="en-US" sz="1600" dirty="0"/>
              <a:t>confirmed cases, with vaccine status, for vaccine-preventable diseases </a:t>
            </a:r>
          </a:p>
          <a:p>
            <a:r>
              <a:rPr lang="en-US" sz="1600" dirty="0" smtClean="0"/>
              <a:t># of </a:t>
            </a:r>
            <a:r>
              <a:rPr lang="en-US" sz="1600" dirty="0"/>
              <a:t>reported &amp; confirmed cases of selected enteric diseases </a:t>
            </a:r>
          </a:p>
          <a:p>
            <a:r>
              <a:rPr lang="en-US" sz="1600" dirty="0" smtClean="0"/>
              <a:t># of </a:t>
            </a:r>
            <a:r>
              <a:rPr lang="en-US" sz="1600" dirty="0"/>
              <a:t>investigations of reported foodborne/enteric disease cases</a:t>
            </a:r>
            <a:br>
              <a:rPr lang="en-US" sz="1600" dirty="0"/>
            </a:br>
            <a:r>
              <a:rPr lang="en-US" sz="1600" dirty="0"/>
              <a:t>conducted by </a:t>
            </a:r>
            <a:r>
              <a:rPr lang="en-US" sz="1600" dirty="0" smtClean="0"/>
              <a:t>LHD </a:t>
            </a:r>
            <a:r>
              <a:rPr lang="en-US" sz="1600" i="1" dirty="0" smtClean="0"/>
              <a:t>(service delivery)</a:t>
            </a:r>
            <a:endParaRPr lang="en-US" sz="1600" dirty="0"/>
          </a:p>
          <a:p>
            <a:r>
              <a:rPr lang="en-US" sz="1600" dirty="0" smtClean="0"/>
              <a:t>Ave. </a:t>
            </a:r>
            <a:r>
              <a:rPr lang="en-US" sz="1600" dirty="0"/>
              <a:t>time from receipt of reported case of enteric disease to completion of case </a:t>
            </a:r>
            <a:r>
              <a:rPr lang="en-US" sz="1600" dirty="0" smtClean="0"/>
              <a:t>investigation </a:t>
            </a:r>
            <a:r>
              <a:rPr lang="en-US" sz="1600" i="1" dirty="0" smtClean="0"/>
              <a:t>(quality)</a:t>
            </a:r>
            <a:endParaRPr lang="en-US" sz="1600" dirty="0"/>
          </a:p>
          <a:p>
            <a:r>
              <a:rPr lang="en-US" sz="1600" dirty="0" smtClean="0"/>
              <a:t># confirmed </a:t>
            </a:r>
            <a:r>
              <a:rPr lang="en-US" sz="1600" dirty="0"/>
              <a:t>cases of and contacts followed for STIs </a:t>
            </a:r>
          </a:p>
        </p:txBody>
      </p:sp>
      <p:sp>
        <p:nvSpPr>
          <p:cNvPr id="5" name="Content Placeholder 2"/>
          <p:cNvSpPr txBox="1">
            <a:spLocks/>
          </p:cNvSpPr>
          <p:nvPr/>
        </p:nvSpPr>
        <p:spPr>
          <a:xfrm>
            <a:off x="4651576" y="1447802"/>
            <a:ext cx="4492424" cy="436308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For TB:</a:t>
            </a:r>
          </a:p>
          <a:p>
            <a:pPr lvl="1"/>
            <a:r>
              <a:rPr lang="en-US" sz="1600" dirty="0" smtClean="0"/>
              <a:t># of </a:t>
            </a:r>
            <a:r>
              <a:rPr lang="en-US" sz="1600" dirty="0"/>
              <a:t>reported cases</a:t>
            </a:r>
          </a:p>
          <a:p>
            <a:pPr lvl="1"/>
            <a:r>
              <a:rPr lang="en-US" sz="1600" dirty="0" smtClean="0"/>
              <a:t># of </a:t>
            </a:r>
            <a:r>
              <a:rPr lang="en-US" sz="1600" dirty="0"/>
              <a:t>unduplicated clients that were provided active contact screening services by the LHD</a:t>
            </a:r>
          </a:p>
          <a:p>
            <a:pPr lvl="1"/>
            <a:r>
              <a:rPr lang="en-US" sz="1600" dirty="0" smtClean="0"/>
              <a:t>% of </a:t>
            </a:r>
            <a:r>
              <a:rPr lang="en-US" sz="1600" dirty="0"/>
              <a:t>cases that were placed on directly observed therapy</a:t>
            </a:r>
          </a:p>
          <a:p>
            <a:pPr lvl="1"/>
            <a:r>
              <a:rPr lang="en-US" sz="1600" dirty="0" smtClean="0"/>
              <a:t>% of </a:t>
            </a:r>
            <a:r>
              <a:rPr lang="en-US" sz="1600" dirty="0"/>
              <a:t>contacts with newly-diagnosed latent infection who started  treatment</a:t>
            </a:r>
          </a:p>
          <a:p>
            <a:pPr lvl="1"/>
            <a:r>
              <a:rPr lang="en-US" sz="1600" dirty="0" smtClean="0"/>
              <a:t>% of </a:t>
            </a:r>
            <a:r>
              <a:rPr lang="en-US" sz="1600" dirty="0"/>
              <a:t>contacts with newly-diagnosed latent infection who completed </a:t>
            </a:r>
            <a:r>
              <a:rPr lang="en-US" sz="1600" dirty="0" smtClean="0"/>
              <a:t>treatment </a:t>
            </a:r>
            <a:endParaRPr lang="en-US" sz="1600" dirty="0"/>
          </a:p>
          <a:p>
            <a:r>
              <a:rPr lang="en-US" sz="1600" dirty="0" smtClean="0"/>
              <a:t>Staffing level -- # of </a:t>
            </a:r>
            <a:r>
              <a:rPr lang="en-US" sz="1600" dirty="0"/>
              <a:t>current </a:t>
            </a:r>
            <a:r>
              <a:rPr lang="en-US" sz="1600" dirty="0" smtClean="0"/>
              <a:t>LHD FTEs for </a:t>
            </a:r>
            <a:r>
              <a:rPr lang="en-US" sz="1600" dirty="0"/>
              <a:t>disease </a:t>
            </a:r>
            <a:r>
              <a:rPr lang="en-US" sz="1600" dirty="0" smtClean="0"/>
              <a:t>intervention</a:t>
            </a:r>
            <a:endParaRPr lang="en-US" sz="1600" dirty="0"/>
          </a:p>
        </p:txBody>
      </p:sp>
    </p:spTree>
    <p:extLst>
      <p:ext uri="{BB962C8B-B14F-4D97-AF65-F5344CB8AC3E}">
        <p14:creationId xmlns:p14="http://schemas.microsoft.com/office/powerpoint/2010/main" val="7250642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1F8E0C1-CAB7-470C-BB1F-125976364A5D}" type="slidenum">
              <a:rPr lang="en-US" smtClean="0"/>
              <a:pPr/>
              <a:t>31</a:t>
            </a:fld>
            <a:endParaRPr lang="en-US"/>
          </a:p>
        </p:txBody>
      </p:sp>
      <p:pic>
        <p:nvPicPr>
          <p:cNvPr id="5" name="Picture 4" descr="Untitled.jpg"/>
          <p:cNvPicPr>
            <a:picLocks noChangeAspect="1"/>
          </p:cNvPicPr>
          <p:nvPr/>
        </p:nvPicPr>
        <p:blipFill>
          <a:blip r:embed="rId3" cstate="print"/>
          <a:stretch>
            <a:fillRect/>
          </a:stretch>
        </p:blipFill>
        <p:spPr>
          <a:xfrm>
            <a:off x="0" y="304800"/>
            <a:ext cx="9144000" cy="5715000"/>
          </a:xfrm>
          <a:prstGeom prst="rect">
            <a:avLst/>
          </a:prstGeom>
        </p:spPr>
      </p:pic>
      <p:sp>
        <p:nvSpPr>
          <p:cNvPr id="6" name="TextBox 5"/>
          <p:cNvSpPr txBox="1"/>
          <p:nvPr/>
        </p:nvSpPr>
        <p:spPr>
          <a:xfrm>
            <a:off x="4419600" y="5257800"/>
            <a:ext cx="4724400" cy="523220"/>
          </a:xfrm>
          <a:prstGeom prst="rect">
            <a:avLst/>
          </a:prstGeom>
          <a:noFill/>
        </p:spPr>
        <p:txBody>
          <a:bodyPr wrap="square" rtlCol="0">
            <a:spAutoFit/>
          </a:bodyPr>
          <a:lstStyle/>
          <a:p>
            <a:pPr algn="ctr"/>
            <a:r>
              <a:rPr lang="en-US" sz="2800" dirty="0" smtClean="0"/>
              <a:t>www.phastdata.org</a:t>
            </a:r>
            <a:endParaRPr lang="en-US" sz="2800" dirty="0"/>
          </a:p>
        </p:txBody>
      </p:sp>
    </p:spTree>
    <p:extLst>
      <p:ext uri="{BB962C8B-B14F-4D97-AF65-F5344CB8AC3E}">
        <p14:creationId xmlns:p14="http://schemas.microsoft.com/office/powerpoint/2010/main" val="3720032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66700"/>
            <a:ext cx="6781800" cy="1143000"/>
          </a:xfrm>
        </p:spPr>
        <p:txBody>
          <a:bodyPr/>
          <a:lstStyle/>
          <a:p>
            <a:r>
              <a:rPr lang="en-US" dirty="0" smtClean="0">
                <a:solidFill>
                  <a:schemeClr val="accent1"/>
                </a:solidFill>
              </a:rPr>
              <a:t>More to come…..</a:t>
            </a:r>
            <a:endParaRPr lang="en-US" dirty="0">
              <a:solidFill>
                <a:schemeClr val="accent1"/>
              </a:solidFill>
            </a:endParaRPr>
          </a:p>
        </p:txBody>
      </p:sp>
      <p:sp>
        <p:nvSpPr>
          <p:cNvPr id="3" name="Content Placeholder 2"/>
          <p:cNvSpPr>
            <a:spLocks noGrp="1"/>
          </p:cNvSpPr>
          <p:nvPr>
            <p:ph idx="1"/>
          </p:nvPr>
        </p:nvSpPr>
        <p:spPr>
          <a:xfrm>
            <a:off x="457200" y="1295400"/>
            <a:ext cx="8458200" cy="4114800"/>
          </a:xfrm>
        </p:spPr>
        <p:txBody>
          <a:bodyPr/>
          <a:lstStyle/>
          <a:p>
            <a:pPr>
              <a:tabLst>
                <a:tab pos="1022350" algn="l"/>
              </a:tabLst>
            </a:pPr>
            <a:r>
              <a:rPr lang="en-US" dirty="0" smtClean="0"/>
              <a:t>Cross-Jurisdictional Sharing</a:t>
            </a:r>
          </a:p>
          <a:p>
            <a:pPr lvl="1">
              <a:tabLst>
                <a:tab pos="1022350" algn="l"/>
              </a:tabLst>
            </a:pPr>
            <a:r>
              <a:rPr lang="en-US" dirty="0" smtClean="0"/>
              <a:t>Does it influence volume, intensity, &amp; unit cost of services?  </a:t>
            </a:r>
          </a:p>
          <a:p>
            <a:pPr lvl="1">
              <a:tabLst>
                <a:tab pos="1022350" algn="l"/>
              </a:tabLst>
            </a:pPr>
            <a:r>
              <a:rPr lang="en-US" dirty="0" smtClean="0"/>
              <a:t>If so, under what conditions?</a:t>
            </a:r>
          </a:p>
          <a:p>
            <a:r>
              <a:rPr lang="en-US" dirty="0" smtClean="0"/>
              <a:t>MCH</a:t>
            </a:r>
          </a:p>
          <a:p>
            <a:pPr lvl="1"/>
            <a:r>
              <a:rPr lang="en-US" dirty="0" smtClean="0"/>
              <a:t>Learning from LHDs with better-than-expected MCH outcomes (“positive deviants”)</a:t>
            </a:r>
          </a:p>
          <a:p>
            <a:r>
              <a:rPr lang="en-US" dirty="0" smtClean="0"/>
              <a:t>Pending…LHDs &amp; disparities</a:t>
            </a:r>
          </a:p>
          <a:p>
            <a:pPr lvl="1"/>
            <a:r>
              <a:rPr lang="en-US" dirty="0" smtClean="0"/>
              <a:t>The influence of LHDs &amp; related partners on reducing disparities in STIs, birth outcomes</a:t>
            </a:r>
          </a:p>
          <a:p>
            <a:pPr marL="0" indent="0">
              <a:buNone/>
            </a:pPr>
            <a:endParaRPr lang="en-US" dirty="0" smtClean="0"/>
          </a:p>
        </p:txBody>
      </p:sp>
      <p:pic>
        <p:nvPicPr>
          <p:cNvPr id="5" name="Picture 4"/>
          <p:cNvPicPr/>
          <p:nvPr/>
        </p:nvPicPr>
        <p:blipFill>
          <a:blip r:embed="rId3" cstate="print"/>
          <a:stretch>
            <a:fillRect/>
          </a:stretch>
        </p:blipFill>
        <p:spPr>
          <a:xfrm>
            <a:off x="228600" y="266700"/>
            <a:ext cx="2547676" cy="813125"/>
          </a:xfrm>
          <a:prstGeom prst="rect">
            <a:avLst/>
          </a:prstGeom>
        </p:spPr>
      </p:pic>
    </p:spTree>
    <p:extLst>
      <p:ext uri="{BB962C8B-B14F-4D97-AF65-F5344CB8AC3E}">
        <p14:creationId xmlns:p14="http://schemas.microsoft.com/office/powerpoint/2010/main" val="425704877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304800" y="1079310"/>
            <a:ext cx="8686800" cy="5334000"/>
          </a:xfrm>
        </p:spPr>
        <p:txBody>
          <a:bodyPr/>
          <a:lstStyle/>
          <a:p>
            <a:pPr marL="231775" indent="-231775">
              <a:spcBef>
                <a:spcPts val="0"/>
              </a:spcBef>
              <a:spcAft>
                <a:spcPts val="600"/>
              </a:spcAft>
              <a:buClr>
                <a:schemeClr val="accent5">
                  <a:lumMod val="75000"/>
                </a:schemeClr>
              </a:buClr>
              <a:buFont typeface="Wingdings 3" pitchFamily="18" charset="2"/>
              <a:buChar char=""/>
            </a:pPr>
            <a:r>
              <a:rPr lang="en-US" sz="1400" dirty="0" smtClean="0"/>
              <a:t>Bekemeier</a:t>
            </a:r>
            <a:r>
              <a:rPr lang="en-US" sz="1400" dirty="0"/>
              <a:t>, B., Yip, M. P., Dunbar, M., Whitman, G., &amp; Kwan-</a:t>
            </a:r>
            <a:r>
              <a:rPr lang="en-US" sz="1400" dirty="0" err="1"/>
              <a:t>Gett</a:t>
            </a:r>
            <a:r>
              <a:rPr lang="en-US" sz="1400" dirty="0"/>
              <a:t>, T. (2014, under review). </a:t>
            </a:r>
            <a:r>
              <a:rPr lang="en-US" sz="1400" i="1" dirty="0"/>
              <a:t>Local Health Department Food Safety and Sanitation Expenditures and Reductions in Enteric Disease</a:t>
            </a:r>
            <a:r>
              <a:rPr lang="en-US" sz="1400" dirty="0"/>
              <a:t>. </a:t>
            </a:r>
            <a:endParaRPr lang="en-US" sz="1400" dirty="0" smtClean="0"/>
          </a:p>
          <a:p>
            <a:pPr marL="231775" indent="-231775">
              <a:spcBef>
                <a:spcPts val="0"/>
              </a:spcBef>
              <a:spcAft>
                <a:spcPts val="600"/>
              </a:spcAft>
              <a:buClr>
                <a:schemeClr val="accent5">
                  <a:lumMod val="75000"/>
                </a:schemeClr>
              </a:buClr>
              <a:buFont typeface="Wingdings 3" pitchFamily="18" charset="2"/>
              <a:buChar char=""/>
            </a:pPr>
            <a:r>
              <a:rPr lang="en-US" sz="1400" dirty="0"/>
              <a:t>Bekemeier, B., Pantazis, A., Dunbar, M., &amp; Herting, J. R. (2014, </a:t>
            </a:r>
            <a:r>
              <a:rPr lang="en-US" sz="1400" dirty="0" smtClean="0"/>
              <a:t>in press). </a:t>
            </a:r>
            <a:r>
              <a:rPr lang="en-US" sz="1400" i="1" dirty="0"/>
              <a:t>Using available data to classify local health department approaches to service</a:t>
            </a:r>
            <a:r>
              <a:rPr lang="en-US" sz="1400" dirty="0"/>
              <a:t>. </a:t>
            </a:r>
          </a:p>
          <a:p>
            <a:pPr marL="231775" indent="-231775">
              <a:spcBef>
                <a:spcPts val="0"/>
              </a:spcBef>
              <a:spcAft>
                <a:spcPts val="600"/>
              </a:spcAft>
              <a:buClr>
                <a:schemeClr val="accent5">
                  <a:lumMod val="75000"/>
                </a:schemeClr>
              </a:buClr>
              <a:buFont typeface="Wingdings 3" pitchFamily="18" charset="2"/>
              <a:buChar char=""/>
            </a:pPr>
            <a:r>
              <a:rPr lang="en-US" sz="1400" dirty="0" smtClean="0"/>
              <a:t>Bekemeier</a:t>
            </a:r>
            <a:r>
              <a:rPr lang="en-US" sz="1400" dirty="0"/>
              <a:t>, B., Yang, Y., Dunbar, M., Pantazis, A., &amp; Grembowski, D. (2014). Targeted Health Department Expenditures Benefit Birth Outcomes at the County Level, </a:t>
            </a:r>
            <a:r>
              <a:rPr lang="en-US" sz="1400" i="1" dirty="0"/>
              <a:t>American Journal of Preventive Medicine, 44</a:t>
            </a:r>
            <a:r>
              <a:rPr lang="en-US" sz="1400" dirty="0"/>
              <a:t>(6), 569-577.</a:t>
            </a:r>
          </a:p>
          <a:p>
            <a:pPr marL="231775" indent="-231775">
              <a:spcBef>
                <a:spcPts val="0"/>
              </a:spcBef>
              <a:spcAft>
                <a:spcPts val="600"/>
              </a:spcAft>
              <a:buClr>
                <a:schemeClr val="accent5">
                  <a:lumMod val="75000"/>
                </a:schemeClr>
              </a:buClr>
              <a:buFont typeface="Wingdings 3" pitchFamily="18" charset="2"/>
              <a:buChar char=""/>
            </a:pPr>
            <a:r>
              <a:rPr lang="en-US" sz="1400" dirty="0" err="1" smtClean="0"/>
              <a:t>Klaiman</a:t>
            </a:r>
            <a:r>
              <a:rPr lang="en-US" sz="1400" dirty="0"/>
              <a:t>, T., Pantazis, A., &amp; Bekemeier, B. (</a:t>
            </a:r>
            <a:r>
              <a:rPr lang="en-US" sz="1400" dirty="0" smtClean="0"/>
              <a:t>2014). </a:t>
            </a:r>
            <a:r>
              <a:rPr lang="en-US" sz="1400" dirty="0"/>
              <a:t>A Method for Identifying Positive Deviant Local Health Departments in Maternal and Child Health. </a:t>
            </a:r>
            <a:r>
              <a:rPr lang="en-US" sz="1400" i="1" dirty="0"/>
              <a:t>Frontiers in Public Health Services and Systems </a:t>
            </a:r>
            <a:r>
              <a:rPr lang="en-US" sz="1400" i="1" dirty="0" smtClean="0"/>
              <a:t>Research, </a:t>
            </a:r>
            <a:r>
              <a:rPr lang="en-US" sz="1400" i="1" dirty="0" smtClean="0">
                <a:ea typeface="ＭＳ Ｐゴシック" pitchFamily="34" charset="-128"/>
              </a:rPr>
              <a:t>3</a:t>
            </a:r>
            <a:r>
              <a:rPr lang="en-US" sz="1400" dirty="0" smtClean="0">
                <a:ea typeface="ＭＳ Ｐゴシック" pitchFamily="34" charset="-128"/>
              </a:rPr>
              <a:t>(2), Article 5. http://</a:t>
            </a:r>
            <a:r>
              <a:rPr lang="en-US" sz="1400" dirty="0" smtClean="0"/>
              <a:t>uknowledge.uky.edu/frontiersinphssr/vol3/iss2/5</a:t>
            </a:r>
            <a:r>
              <a:rPr lang="en-US" sz="1400" i="1" dirty="0" smtClean="0"/>
              <a:t> </a:t>
            </a:r>
            <a:endParaRPr lang="en-US" sz="1400" dirty="0">
              <a:ea typeface="ＭＳ Ｐゴシック" pitchFamily="34" charset="-128"/>
            </a:endParaRPr>
          </a:p>
          <a:p>
            <a:pPr marL="231775" indent="-231775">
              <a:spcBef>
                <a:spcPts val="0"/>
              </a:spcBef>
              <a:spcAft>
                <a:spcPts val="600"/>
              </a:spcAft>
              <a:buClr>
                <a:schemeClr val="accent5">
                  <a:lumMod val="75000"/>
                </a:schemeClr>
              </a:buClr>
              <a:buFont typeface="Wingdings 3" pitchFamily="18" charset="2"/>
              <a:buChar char=""/>
            </a:pPr>
            <a:r>
              <a:rPr lang="en-US" sz="1400" dirty="0" smtClean="0"/>
              <a:t>Bekemeier, B. (2012). Tracking local public health services to inform decision making. </a:t>
            </a:r>
            <a:r>
              <a:rPr lang="en-US" sz="1400" i="1" dirty="0" smtClean="0"/>
              <a:t>Northwest Public Health</a:t>
            </a:r>
            <a:r>
              <a:rPr lang="en-US" sz="1400" dirty="0" smtClean="0"/>
              <a:t>, Spring/Summer 29(1),14-16. http://www.nwpublichealth.org/archives/s2012/tracking-local-public-health-services-to-inform-decision-making.</a:t>
            </a:r>
          </a:p>
          <a:p>
            <a:pPr marL="231775" indent="-231775">
              <a:spcBef>
                <a:spcPts val="0"/>
              </a:spcBef>
              <a:spcAft>
                <a:spcPts val="600"/>
              </a:spcAft>
              <a:buClr>
                <a:schemeClr val="accent5">
                  <a:lumMod val="75000"/>
                </a:schemeClr>
              </a:buClr>
              <a:buFont typeface="Wingdings 3" pitchFamily="18" charset="2"/>
              <a:buChar char=""/>
            </a:pPr>
            <a:r>
              <a:rPr lang="en-US" sz="1400" dirty="0" smtClean="0">
                <a:ea typeface="ＭＳ Ｐゴシック" pitchFamily="34" charset="-128"/>
              </a:rPr>
              <a:t>Bekemeier, B., Bryan, M., Dunbar, M., &amp; Fowler, C. (2012). Local health department provision of WIC Services relative to local “need”— examining 3 states and 5 years. </a:t>
            </a:r>
            <a:r>
              <a:rPr lang="en-US" sz="1400" i="1" dirty="0" smtClean="0">
                <a:ea typeface="ＭＳ Ｐゴシック" pitchFamily="34" charset="-128"/>
              </a:rPr>
              <a:t>Frontiers in Public Health Services and Systems Research</a:t>
            </a:r>
            <a:r>
              <a:rPr lang="en-US" sz="1400" dirty="0" smtClean="0">
                <a:ea typeface="ＭＳ Ｐゴシック" pitchFamily="34" charset="-128"/>
              </a:rPr>
              <a:t>,</a:t>
            </a:r>
            <a:r>
              <a:rPr lang="en-US" sz="1400" i="1" dirty="0" smtClean="0">
                <a:ea typeface="ＭＳ Ｐゴシック" pitchFamily="34" charset="-128"/>
              </a:rPr>
              <a:t> 1</a:t>
            </a:r>
            <a:r>
              <a:rPr lang="en-US" sz="1400" dirty="0" smtClean="0">
                <a:ea typeface="ＭＳ Ｐゴシック" pitchFamily="34" charset="-128"/>
              </a:rPr>
              <a:t>(1), Article 2. http://uknowledge.uky.edu/frontiersinphssr/vol1/iss1/2</a:t>
            </a:r>
          </a:p>
          <a:p>
            <a:pPr marL="231775" indent="-231775">
              <a:spcBef>
                <a:spcPts val="0"/>
              </a:spcBef>
              <a:spcAft>
                <a:spcPts val="600"/>
              </a:spcAft>
              <a:buClr>
                <a:schemeClr val="accent5">
                  <a:lumMod val="75000"/>
                </a:schemeClr>
              </a:buClr>
              <a:buFont typeface="Wingdings 3" pitchFamily="18" charset="2"/>
              <a:buChar char=""/>
            </a:pPr>
            <a:r>
              <a:rPr lang="en-US" sz="1400" dirty="0" smtClean="0">
                <a:ea typeface="ＭＳ Ｐゴシック" pitchFamily="34" charset="-128"/>
              </a:rPr>
              <a:t>Bekemeier, B., Dunbar, M., Bryan, M., &amp; Morris, M. (2012). Local health departments and specific Maternal and Child Health expenditures: Relationships between spending and need. </a:t>
            </a:r>
            <a:r>
              <a:rPr lang="en-US" sz="1400" i="1" dirty="0" smtClean="0">
                <a:ea typeface="ＭＳ Ｐゴシック" pitchFamily="34" charset="-128"/>
              </a:rPr>
              <a:t>Journal of Public Health Management and Practice, 18</a:t>
            </a:r>
            <a:r>
              <a:rPr lang="en-US" sz="1400" dirty="0" smtClean="0">
                <a:ea typeface="ＭＳ Ｐゴシック" pitchFamily="34" charset="-128"/>
              </a:rPr>
              <a:t>(6), 615-622.</a:t>
            </a:r>
          </a:p>
          <a:p>
            <a:pPr marL="231775" indent="-231775">
              <a:spcBef>
                <a:spcPts val="0"/>
              </a:spcBef>
              <a:spcAft>
                <a:spcPts val="600"/>
              </a:spcAft>
              <a:buClr>
                <a:schemeClr val="accent5">
                  <a:lumMod val="75000"/>
                </a:schemeClr>
              </a:buClr>
              <a:buNone/>
            </a:pPr>
            <a:endParaRPr lang="en-US" sz="1400" dirty="0">
              <a:solidFill>
                <a:srgbClr val="FF0000"/>
              </a:solidFill>
            </a:endParaRPr>
          </a:p>
          <a:p>
            <a:pPr marL="0" indent="0">
              <a:buNone/>
            </a:pPr>
            <a:endParaRPr lang="en-US" sz="1300" dirty="0">
              <a:ea typeface="ＭＳ Ｐゴシック" pitchFamily="34" charset="-128"/>
            </a:endParaRPr>
          </a:p>
        </p:txBody>
      </p:sp>
      <p:sp>
        <p:nvSpPr>
          <p:cNvPr id="4" name="Title 1"/>
          <p:cNvSpPr txBox="1">
            <a:spLocks/>
          </p:cNvSpPr>
          <p:nvPr/>
        </p:nvSpPr>
        <p:spPr bwMode="auto">
          <a:xfrm>
            <a:off x="0" y="609600"/>
            <a:ext cx="9144000" cy="457200"/>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Frutiger 55 Roman"/>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Frutiger 55 Roman"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Frutiger 55 Roman"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Frutiger 55 Roman"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Frutiger 55 Roman"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2300" b="1" dirty="0">
                <a:solidFill>
                  <a:schemeClr val="accent1"/>
                </a:solidFill>
                <a:latin typeface="Trebuchet MS" pitchFamily="34" charset="0"/>
                <a:ea typeface="ＭＳ Ｐゴシック" pitchFamily="34" charset="-128"/>
              </a:rPr>
              <a:t>PHAST Papers</a:t>
            </a:r>
          </a:p>
        </p:txBody>
      </p:sp>
      <p:sp>
        <p:nvSpPr>
          <p:cNvPr id="5" name="TextBox 4"/>
          <p:cNvSpPr txBox="1"/>
          <p:nvPr/>
        </p:nvSpPr>
        <p:spPr>
          <a:xfrm>
            <a:off x="2057400" y="6172200"/>
            <a:ext cx="4876800" cy="523220"/>
          </a:xfrm>
          <a:prstGeom prst="rect">
            <a:avLst/>
          </a:prstGeom>
          <a:noFill/>
        </p:spPr>
        <p:txBody>
          <a:bodyPr wrap="square" rtlCol="0">
            <a:spAutoFit/>
          </a:bodyPr>
          <a:lstStyle/>
          <a:p>
            <a:pPr algn="ctr"/>
            <a:r>
              <a:rPr lang="en-US" sz="2800" dirty="0" smtClean="0"/>
              <a:t>www.PHASTdata.org</a:t>
            </a:r>
            <a:endParaRPr lang="en-US" sz="2800" dirty="0"/>
          </a:p>
        </p:txBody>
      </p:sp>
    </p:spTree>
    <p:extLst>
      <p:ext uri="{BB962C8B-B14F-4D97-AF65-F5344CB8AC3E}">
        <p14:creationId xmlns:p14="http://schemas.microsoft.com/office/powerpoint/2010/main" val="279032165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8"/>
          <p:cNvSpPr>
            <a:spLocks noEditPoints="1"/>
          </p:cNvSpPr>
          <p:nvPr/>
        </p:nvSpPr>
        <p:spPr bwMode="auto">
          <a:xfrm flipH="1" flipV="1">
            <a:off x="11731" y="5844329"/>
            <a:ext cx="5995312" cy="1151653"/>
          </a:xfrm>
          <a:custGeom>
            <a:avLst/>
            <a:gdLst/>
            <a:ahLst/>
            <a:cxnLst>
              <a:cxn ang="0">
                <a:pos x="3764" y="1186"/>
              </a:cxn>
              <a:cxn ang="0">
                <a:pos x="3594" y="1163"/>
              </a:cxn>
              <a:cxn ang="0">
                <a:pos x="3524" y="1157"/>
              </a:cxn>
              <a:cxn ang="0">
                <a:pos x="3455" y="1149"/>
              </a:cxn>
              <a:cxn ang="0">
                <a:pos x="3316" y="1131"/>
              </a:cxn>
              <a:cxn ang="0">
                <a:pos x="3282" y="1125"/>
              </a:cxn>
              <a:cxn ang="0">
                <a:pos x="3146" y="1102"/>
              </a:cxn>
              <a:cxn ang="0">
                <a:pos x="4003" y="1073"/>
              </a:cxn>
              <a:cxn ang="0">
                <a:pos x="2904" y="1073"/>
              </a:cxn>
              <a:cxn ang="0">
                <a:pos x="2837" y="1065"/>
              </a:cxn>
              <a:cxn ang="0">
                <a:pos x="4035" y="1053"/>
              </a:cxn>
              <a:cxn ang="0">
                <a:pos x="1146" y="1030"/>
              </a:cxn>
              <a:cxn ang="0">
                <a:pos x="2563" y="1027"/>
              </a:cxn>
              <a:cxn ang="0">
                <a:pos x="4093" y="1019"/>
              </a:cxn>
              <a:cxn ang="0">
                <a:pos x="2425" y="1010"/>
              </a:cxn>
              <a:cxn ang="0">
                <a:pos x="1100" y="1001"/>
              </a:cxn>
              <a:cxn ang="0">
                <a:pos x="2324" y="990"/>
              </a:cxn>
              <a:cxn ang="0">
                <a:pos x="2220" y="975"/>
              </a:cxn>
              <a:cxn ang="0">
                <a:pos x="1022" y="932"/>
              </a:cxn>
              <a:cxn ang="0">
                <a:pos x="4211" y="946"/>
              </a:cxn>
              <a:cxn ang="0">
                <a:pos x="2099" y="909"/>
              </a:cxn>
              <a:cxn ang="0">
                <a:pos x="996" y="909"/>
              </a:cxn>
              <a:cxn ang="0">
                <a:pos x="6133" y="883"/>
              </a:cxn>
              <a:cxn ang="0">
                <a:pos x="1238" y="843"/>
              </a:cxn>
              <a:cxn ang="0">
                <a:pos x="1983" y="834"/>
              </a:cxn>
              <a:cxn ang="0">
                <a:pos x="6047" y="825"/>
              </a:cxn>
              <a:cxn ang="0">
                <a:pos x="1925" y="796"/>
              </a:cxn>
              <a:cxn ang="0">
                <a:pos x="1262" y="814"/>
              </a:cxn>
              <a:cxn ang="0">
                <a:pos x="6024" y="799"/>
              </a:cxn>
              <a:cxn ang="0">
                <a:pos x="4537" y="747"/>
              </a:cxn>
              <a:cxn ang="0">
                <a:pos x="5937" y="741"/>
              </a:cxn>
              <a:cxn ang="0">
                <a:pos x="1285" y="750"/>
              </a:cxn>
              <a:cxn ang="0">
                <a:pos x="4566" y="727"/>
              </a:cxn>
              <a:cxn ang="0">
                <a:pos x="5911" y="721"/>
              </a:cxn>
              <a:cxn ang="0">
                <a:pos x="4656" y="678"/>
              </a:cxn>
              <a:cxn ang="0">
                <a:pos x="5830" y="652"/>
              </a:cxn>
              <a:cxn ang="0">
                <a:pos x="1692" y="649"/>
              </a:cxn>
              <a:cxn ang="0">
                <a:pos x="4684" y="655"/>
              </a:cxn>
              <a:cxn ang="0">
                <a:pos x="1631" y="612"/>
              </a:cxn>
              <a:cxn ang="0">
                <a:pos x="1354" y="629"/>
              </a:cxn>
              <a:cxn ang="0">
                <a:pos x="5749" y="588"/>
              </a:cxn>
              <a:cxn ang="0">
                <a:pos x="4832" y="565"/>
              </a:cxn>
              <a:cxn ang="0">
                <a:pos x="1380" y="565"/>
              </a:cxn>
              <a:cxn ang="0">
                <a:pos x="1516" y="537"/>
              </a:cxn>
              <a:cxn ang="0">
                <a:pos x="4861" y="545"/>
              </a:cxn>
              <a:cxn ang="0">
                <a:pos x="1487" y="519"/>
              </a:cxn>
              <a:cxn ang="0">
                <a:pos x="5637" y="505"/>
              </a:cxn>
              <a:cxn ang="0">
                <a:pos x="1409" y="502"/>
              </a:cxn>
              <a:cxn ang="0">
                <a:pos x="4982" y="479"/>
              </a:cxn>
              <a:cxn ang="0">
                <a:pos x="488" y="438"/>
              </a:cxn>
              <a:cxn ang="0">
                <a:pos x="5501" y="401"/>
              </a:cxn>
              <a:cxn ang="0">
                <a:pos x="407" y="372"/>
              </a:cxn>
              <a:cxn ang="0">
                <a:pos x="5441" y="363"/>
              </a:cxn>
              <a:cxn ang="0">
                <a:pos x="355" y="326"/>
              </a:cxn>
              <a:cxn ang="0">
                <a:pos x="5218" y="334"/>
              </a:cxn>
              <a:cxn ang="0">
                <a:pos x="5363" y="297"/>
              </a:cxn>
              <a:cxn ang="0">
                <a:pos x="257" y="228"/>
              </a:cxn>
              <a:cxn ang="0">
                <a:pos x="150" y="141"/>
              </a:cxn>
              <a:cxn ang="0">
                <a:pos x="98" y="92"/>
              </a:cxn>
              <a:cxn ang="0">
                <a:pos x="0" y="2"/>
              </a:cxn>
            </a:cxnLst>
            <a:rect l="0" t="0" r="r" b="b"/>
            <a:pathLst>
              <a:path w="6133" h="1198">
                <a:moveTo>
                  <a:pt x="3798" y="1195"/>
                </a:moveTo>
                <a:lnTo>
                  <a:pt x="3798" y="1189"/>
                </a:lnTo>
                <a:lnTo>
                  <a:pt x="3810" y="1192"/>
                </a:lnTo>
                <a:lnTo>
                  <a:pt x="3827" y="1180"/>
                </a:lnTo>
                <a:lnTo>
                  <a:pt x="3830" y="1186"/>
                </a:lnTo>
                <a:lnTo>
                  <a:pt x="3813" y="1198"/>
                </a:lnTo>
                <a:lnTo>
                  <a:pt x="3798" y="1195"/>
                </a:lnTo>
                <a:close/>
                <a:moveTo>
                  <a:pt x="3729" y="1186"/>
                </a:moveTo>
                <a:lnTo>
                  <a:pt x="3729" y="1180"/>
                </a:lnTo>
                <a:lnTo>
                  <a:pt x="3764" y="1186"/>
                </a:lnTo>
                <a:lnTo>
                  <a:pt x="3764" y="1192"/>
                </a:lnTo>
                <a:lnTo>
                  <a:pt x="3729" y="1186"/>
                </a:lnTo>
                <a:close/>
                <a:moveTo>
                  <a:pt x="3660" y="1177"/>
                </a:moveTo>
                <a:lnTo>
                  <a:pt x="3660" y="1172"/>
                </a:lnTo>
                <a:lnTo>
                  <a:pt x="3695" y="1175"/>
                </a:lnTo>
                <a:lnTo>
                  <a:pt x="3695" y="1180"/>
                </a:lnTo>
                <a:lnTo>
                  <a:pt x="3660" y="1177"/>
                </a:lnTo>
                <a:close/>
                <a:moveTo>
                  <a:pt x="3591" y="1169"/>
                </a:moveTo>
                <a:lnTo>
                  <a:pt x="3594" y="1163"/>
                </a:lnTo>
                <a:lnTo>
                  <a:pt x="3625" y="1166"/>
                </a:lnTo>
                <a:lnTo>
                  <a:pt x="3625" y="1172"/>
                </a:lnTo>
                <a:lnTo>
                  <a:pt x="3591" y="1169"/>
                </a:lnTo>
                <a:close/>
                <a:moveTo>
                  <a:pt x="3856" y="1163"/>
                </a:moveTo>
                <a:lnTo>
                  <a:pt x="3888" y="1146"/>
                </a:lnTo>
                <a:lnTo>
                  <a:pt x="3891" y="1151"/>
                </a:lnTo>
                <a:lnTo>
                  <a:pt x="3859" y="1169"/>
                </a:lnTo>
                <a:lnTo>
                  <a:pt x="3856" y="1163"/>
                </a:lnTo>
                <a:close/>
                <a:moveTo>
                  <a:pt x="3524" y="1157"/>
                </a:moveTo>
                <a:lnTo>
                  <a:pt x="3524" y="1151"/>
                </a:lnTo>
                <a:lnTo>
                  <a:pt x="3559" y="1157"/>
                </a:lnTo>
                <a:lnTo>
                  <a:pt x="3556" y="1163"/>
                </a:lnTo>
                <a:lnTo>
                  <a:pt x="3524" y="1157"/>
                </a:lnTo>
                <a:close/>
                <a:moveTo>
                  <a:pt x="3455" y="1149"/>
                </a:moveTo>
                <a:lnTo>
                  <a:pt x="3455" y="1143"/>
                </a:lnTo>
                <a:lnTo>
                  <a:pt x="3490" y="1149"/>
                </a:lnTo>
                <a:lnTo>
                  <a:pt x="3490" y="1154"/>
                </a:lnTo>
                <a:lnTo>
                  <a:pt x="3455" y="1149"/>
                </a:lnTo>
                <a:close/>
                <a:moveTo>
                  <a:pt x="3386" y="1140"/>
                </a:moveTo>
                <a:lnTo>
                  <a:pt x="3386" y="1134"/>
                </a:lnTo>
                <a:lnTo>
                  <a:pt x="3420" y="1137"/>
                </a:lnTo>
                <a:lnTo>
                  <a:pt x="3420" y="1143"/>
                </a:lnTo>
                <a:lnTo>
                  <a:pt x="3386" y="1140"/>
                </a:lnTo>
                <a:close/>
                <a:moveTo>
                  <a:pt x="3316" y="1131"/>
                </a:moveTo>
                <a:lnTo>
                  <a:pt x="3316" y="1125"/>
                </a:lnTo>
                <a:lnTo>
                  <a:pt x="3351" y="1128"/>
                </a:lnTo>
                <a:lnTo>
                  <a:pt x="3351" y="1134"/>
                </a:lnTo>
                <a:lnTo>
                  <a:pt x="3316" y="1131"/>
                </a:lnTo>
                <a:close/>
                <a:moveTo>
                  <a:pt x="3917" y="1128"/>
                </a:moveTo>
                <a:lnTo>
                  <a:pt x="3946" y="1108"/>
                </a:lnTo>
                <a:lnTo>
                  <a:pt x="3949" y="1114"/>
                </a:lnTo>
                <a:lnTo>
                  <a:pt x="3920" y="1131"/>
                </a:lnTo>
                <a:lnTo>
                  <a:pt x="3917" y="1128"/>
                </a:lnTo>
                <a:close/>
                <a:moveTo>
                  <a:pt x="3247" y="1120"/>
                </a:moveTo>
                <a:lnTo>
                  <a:pt x="3250" y="1114"/>
                </a:lnTo>
                <a:lnTo>
                  <a:pt x="3285" y="1120"/>
                </a:lnTo>
                <a:lnTo>
                  <a:pt x="3282" y="1125"/>
                </a:lnTo>
                <a:lnTo>
                  <a:pt x="3247" y="1120"/>
                </a:lnTo>
                <a:close/>
                <a:moveTo>
                  <a:pt x="3181" y="1111"/>
                </a:moveTo>
                <a:lnTo>
                  <a:pt x="3181" y="1105"/>
                </a:lnTo>
                <a:lnTo>
                  <a:pt x="3215" y="1111"/>
                </a:lnTo>
                <a:lnTo>
                  <a:pt x="3215" y="1117"/>
                </a:lnTo>
                <a:lnTo>
                  <a:pt x="3181" y="1111"/>
                </a:lnTo>
                <a:close/>
                <a:moveTo>
                  <a:pt x="3112" y="1102"/>
                </a:moveTo>
                <a:lnTo>
                  <a:pt x="3112" y="1097"/>
                </a:lnTo>
                <a:lnTo>
                  <a:pt x="3146" y="1102"/>
                </a:lnTo>
                <a:lnTo>
                  <a:pt x="3146" y="1108"/>
                </a:lnTo>
                <a:lnTo>
                  <a:pt x="3112" y="1102"/>
                </a:lnTo>
                <a:close/>
                <a:moveTo>
                  <a:pt x="3042" y="1094"/>
                </a:moveTo>
                <a:lnTo>
                  <a:pt x="3042" y="1088"/>
                </a:lnTo>
                <a:lnTo>
                  <a:pt x="3077" y="1091"/>
                </a:lnTo>
                <a:lnTo>
                  <a:pt x="3077" y="1097"/>
                </a:lnTo>
                <a:lnTo>
                  <a:pt x="3042" y="1094"/>
                </a:lnTo>
                <a:close/>
                <a:moveTo>
                  <a:pt x="3975" y="1091"/>
                </a:moveTo>
                <a:lnTo>
                  <a:pt x="4003" y="1073"/>
                </a:lnTo>
                <a:lnTo>
                  <a:pt x="4009" y="1076"/>
                </a:lnTo>
                <a:lnTo>
                  <a:pt x="3977" y="1097"/>
                </a:lnTo>
                <a:lnTo>
                  <a:pt x="3975" y="1091"/>
                </a:lnTo>
                <a:close/>
                <a:moveTo>
                  <a:pt x="2973" y="1082"/>
                </a:moveTo>
                <a:lnTo>
                  <a:pt x="2976" y="1076"/>
                </a:lnTo>
                <a:lnTo>
                  <a:pt x="3008" y="1082"/>
                </a:lnTo>
                <a:lnTo>
                  <a:pt x="3008" y="1088"/>
                </a:lnTo>
                <a:lnTo>
                  <a:pt x="2973" y="1082"/>
                </a:lnTo>
                <a:close/>
                <a:moveTo>
                  <a:pt x="2904" y="1073"/>
                </a:moveTo>
                <a:lnTo>
                  <a:pt x="2907" y="1068"/>
                </a:lnTo>
                <a:lnTo>
                  <a:pt x="2941" y="1073"/>
                </a:lnTo>
                <a:lnTo>
                  <a:pt x="2938" y="1079"/>
                </a:lnTo>
                <a:lnTo>
                  <a:pt x="2904" y="1073"/>
                </a:lnTo>
                <a:close/>
                <a:moveTo>
                  <a:pt x="2837" y="1065"/>
                </a:moveTo>
                <a:lnTo>
                  <a:pt x="2837" y="1059"/>
                </a:lnTo>
                <a:lnTo>
                  <a:pt x="2872" y="1065"/>
                </a:lnTo>
                <a:lnTo>
                  <a:pt x="2872" y="1071"/>
                </a:lnTo>
                <a:lnTo>
                  <a:pt x="2837" y="1065"/>
                </a:lnTo>
                <a:close/>
                <a:moveTo>
                  <a:pt x="2768" y="1056"/>
                </a:moveTo>
                <a:lnTo>
                  <a:pt x="2768" y="1050"/>
                </a:lnTo>
                <a:lnTo>
                  <a:pt x="2803" y="1053"/>
                </a:lnTo>
                <a:lnTo>
                  <a:pt x="2803" y="1059"/>
                </a:lnTo>
                <a:lnTo>
                  <a:pt x="2768" y="1056"/>
                </a:lnTo>
                <a:close/>
                <a:moveTo>
                  <a:pt x="4035" y="1053"/>
                </a:moveTo>
                <a:lnTo>
                  <a:pt x="4064" y="1036"/>
                </a:lnTo>
                <a:lnTo>
                  <a:pt x="4067" y="1042"/>
                </a:lnTo>
                <a:lnTo>
                  <a:pt x="4038" y="1059"/>
                </a:lnTo>
                <a:lnTo>
                  <a:pt x="4035" y="1053"/>
                </a:lnTo>
                <a:close/>
                <a:moveTo>
                  <a:pt x="2699" y="1045"/>
                </a:moveTo>
                <a:lnTo>
                  <a:pt x="2699" y="1039"/>
                </a:lnTo>
                <a:lnTo>
                  <a:pt x="2733" y="1045"/>
                </a:lnTo>
                <a:lnTo>
                  <a:pt x="2733" y="1050"/>
                </a:lnTo>
                <a:lnTo>
                  <a:pt x="2699" y="1045"/>
                </a:lnTo>
                <a:close/>
                <a:moveTo>
                  <a:pt x="1126" y="1024"/>
                </a:moveTo>
                <a:lnTo>
                  <a:pt x="1129" y="1022"/>
                </a:lnTo>
                <a:lnTo>
                  <a:pt x="1143" y="1036"/>
                </a:lnTo>
                <a:lnTo>
                  <a:pt x="1146" y="1030"/>
                </a:lnTo>
                <a:lnTo>
                  <a:pt x="1152" y="1033"/>
                </a:lnTo>
                <a:lnTo>
                  <a:pt x="1146" y="1045"/>
                </a:lnTo>
                <a:lnTo>
                  <a:pt x="1126" y="1024"/>
                </a:lnTo>
                <a:close/>
                <a:moveTo>
                  <a:pt x="2630" y="1036"/>
                </a:moveTo>
                <a:lnTo>
                  <a:pt x="2632" y="1030"/>
                </a:lnTo>
                <a:lnTo>
                  <a:pt x="2667" y="1036"/>
                </a:lnTo>
                <a:lnTo>
                  <a:pt x="2664" y="1042"/>
                </a:lnTo>
                <a:lnTo>
                  <a:pt x="2630" y="1036"/>
                </a:lnTo>
                <a:close/>
                <a:moveTo>
                  <a:pt x="2563" y="1027"/>
                </a:moveTo>
                <a:lnTo>
                  <a:pt x="2563" y="1022"/>
                </a:lnTo>
                <a:lnTo>
                  <a:pt x="2598" y="1027"/>
                </a:lnTo>
                <a:lnTo>
                  <a:pt x="2595" y="1033"/>
                </a:lnTo>
                <a:lnTo>
                  <a:pt x="2563" y="1027"/>
                </a:lnTo>
                <a:close/>
                <a:moveTo>
                  <a:pt x="4093" y="1019"/>
                </a:moveTo>
                <a:lnTo>
                  <a:pt x="4122" y="1001"/>
                </a:lnTo>
                <a:lnTo>
                  <a:pt x="4125" y="1004"/>
                </a:lnTo>
                <a:lnTo>
                  <a:pt x="4096" y="1024"/>
                </a:lnTo>
                <a:lnTo>
                  <a:pt x="4093" y="1019"/>
                </a:lnTo>
                <a:close/>
                <a:moveTo>
                  <a:pt x="2494" y="1019"/>
                </a:moveTo>
                <a:lnTo>
                  <a:pt x="2494" y="1013"/>
                </a:lnTo>
                <a:lnTo>
                  <a:pt x="2529" y="1016"/>
                </a:lnTo>
                <a:lnTo>
                  <a:pt x="2529" y="1022"/>
                </a:lnTo>
                <a:lnTo>
                  <a:pt x="2494" y="1019"/>
                </a:lnTo>
                <a:close/>
                <a:moveTo>
                  <a:pt x="2425" y="1010"/>
                </a:moveTo>
                <a:lnTo>
                  <a:pt x="2425" y="1004"/>
                </a:lnTo>
                <a:lnTo>
                  <a:pt x="2459" y="1007"/>
                </a:lnTo>
                <a:lnTo>
                  <a:pt x="2459" y="1013"/>
                </a:lnTo>
                <a:lnTo>
                  <a:pt x="2425" y="1010"/>
                </a:lnTo>
                <a:close/>
                <a:moveTo>
                  <a:pt x="2355" y="998"/>
                </a:moveTo>
                <a:lnTo>
                  <a:pt x="2358" y="993"/>
                </a:lnTo>
                <a:lnTo>
                  <a:pt x="2390" y="998"/>
                </a:lnTo>
                <a:lnTo>
                  <a:pt x="2390" y="1004"/>
                </a:lnTo>
                <a:lnTo>
                  <a:pt x="2355" y="998"/>
                </a:lnTo>
                <a:close/>
                <a:moveTo>
                  <a:pt x="1074" y="978"/>
                </a:moveTo>
                <a:lnTo>
                  <a:pt x="1077" y="975"/>
                </a:lnTo>
                <a:lnTo>
                  <a:pt x="1103" y="998"/>
                </a:lnTo>
                <a:lnTo>
                  <a:pt x="1100" y="1001"/>
                </a:lnTo>
                <a:lnTo>
                  <a:pt x="1074" y="978"/>
                </a:lnTo>
                <a:close/>
                <a:moveTo>
                  <a:pt x="1163" y="998"/>
                </a:moveTo>
                <a:lnTo>
                  <a:pt x="1178" y="967"/>
                </a:lnTo>
                <a:lnTo>
                  <a:pt x="1184" y="970"/>
                </a:lnTo>
                <a:lnTo>
                  <a:pt x="1166" y="1001"/>
                </a:lnTo>
                <a:lnTo>
                  <a:pt x="1163" y="998"/>
                </a:lnTo>
                <a:close/>
                <a:moveTo>
                  <a:pt x="2286" y="990"/>
                </a:moveTo>
                <a:lnTo>
                  <a:pt x="2289" y="984"/>
                </a:lnTo>
                <a:lnTo>
                  <a:pt x="2324" y="990"/>
                </a:lnTo>
                <a:lnTo>
                  <a:pt x="2321" y="996"/>
                </a:lnTo>
                <a:lnTo>
                  <a:pt x="2286" y="990"/>
                </a:lnTo>
                <a:close/>
                <a:moveTo>
                  <a:pt x="4153" y="981"/>
                </a:moveTo>
                <a:lnTo>
                  <a:pt x="4182" y="964"/>
                </a:lnTo>
                <a:lnTo>
                  <a:pt x="4185" y="970"/>
                </a:lnTo>
                <a:lnTo>
                  <a:pt x="4156" y="987"/>
                </a:lnTo>
                <a:lnTo>
                  <a:pt x="4153" y="981"/>
                </a:lnTo>
                <a:close/>
                <a:moveTo>
                  <a:pt x="2220" y="981"/>
                </a:moveTo>
                <a:lnTo>
                  <a:pt x="2220" y="975"/>
                </a:lnTo>
                <a:lnTo>
                  <a:pt x="2254" y="978"/>
                </a:lnTo>
                <a:lnTo>
                  <a:pt x="2254" y="984"/>
                </a:lnTo>
                <a:lnTo>
                  <a:pt x="2220" y="981"/>
                </a:lnTo>
                <a:close/>
                <a:moveTo>
                  <a:pt x="2159" y="946"/>
                </a:moveTo>
                <a:lnTo>
                  <a:pt x="2162" y="941"/>
                </a:lnTo>
                <a:lnTo>
                  <a:pt x="2191" y="961"/>
                </a:lnTo>
                <a:lnTo>
                  <a:pt x="2188" y="964"/>
                </a:lnTo>
                <a:lnTo>
                  <a:pt x="2159" y="946"/>
                </a:lnTo>
                <a:close/>
                <a:moveTo>
                  <a:pt x="1022" y="932"/>
                </a:moveTo>
                <a:lnTo>
                  <a:pt x="1025" y="929"/>
                </a:lnTo>
                <a:lnTo>
                  <a:pt x="1051" y="952"/>
                </a:lnTo>
                <a:lnTo>
                  <a:pt x="1048" y="955"/>
                </a:lnTo>
                <a:lnTo>
                  <a:pt x="1022" y="932"/>
                </a:lnTo>
                <a:close/>
                <a:moveTo>
                  <a:pt x="4211" y="946"/>
                </a:moveTo>
                <a:lnTo>
                  <a:pt x="4240" y="926"/>
                </a:lnTo>
                <a:lnTo>
                  <a:pt x="4243" y="932"/>
                </a:lnTo>
                <a:lnTo>
                  <a:pt x="4214" y="949"/>
                </a:lnTo>
                <a:lnTo>
                  <a:pt x="4211" y="946"/>
                </a:lnTo>
                <a:close/>
                <a:moveTo>
                  <a:pt x="1192" y="938"/>
                </a:moveTo>
                <a:lnTo>
                  <a:pt x="1210" y="906"/>
                </a:lnTo>
                <a:lnTo>
                  <a:pt x="1215" y="909"/>
                </a:lnTo>
                <a:lnTo>
                  <a:pt x="1198" y="938"/>
                </a:lnTo>
                <a:lnTo>
                  <a:pt x="1192" y="938"/>
                </a:lnTo>
                <a:close/>
                <a:moveTo>
                  <a:pt x="2099" y="909"/>
                </a:moveTo>
                <a:lnTo>
                  <a:pt x="2101" y="903"/>
                </a:lnTo>
                <a:lnTo>
                  <a:pt x="2133" y="923"/>
                </a:lnTo>
                <a:lnTo>
                  <a:pt x="2127" y="926"/>
                </a:lnTo>
                <a:lnTo>
                  <a:pt x="2099" y="909"/>
                </a:lnTo>
                <a:close/>
                <a:moveTo>
                  <a:pt x="4272" y="909"/>
                </a:moveTo>
                <a:lnTo>
                  <a:pt x="4301" y="892"/>
                </a:lnTo>
                <a:lnTo>
                  <a:pt x="4304" y="897"/>
                </a:lnTo>
                <a:lnTo>
                  <a:pt x="4275" y="915"/>
                </a:lnTo>
                <a:lnTo>
                  <a:pt x="4272" y="909"/>
                </a:lnTo>
                <a:close/>
                <a:moveTo>
                  <a:pt x="970" y="886"/>
                </a:moveTo>
                <a:lnTo>
                  <a:pt x="976" y="880"/>
                </a:lnTo>
                <a:lnTo>
                  <a:pt x="1002" y="903"/>
                </a:lnTo>
                <a:lnTo>
                  <a:pt x="996" y="909"/>
                </a:lnTo>
                <a:lnTo>
                  <a:pt x="970" y="886"/>
                </a:lnTo>
                <a:close/>
                <a:moveTo>
                  <a:pt x="2041" y="871"/>
                </a:moveTo>
                <a:lnTo>
                  <a:pt x="2044" y="866"/>
                </a:lnTo>
                <a:lnTo>
                  <a:pt x="2073" y="886"/>
                </a:lnTo>
                <a:lnTo>
                  <a:pt x="2070" y="892"/>
                </a:lnTo>
                <a:lnTo>
                  <a:pt x="2041" y="871"/>
                </a:lnTo>
                <a:close/>
                <a:moveTo>
                  <a:pt x="6102" y="869"/>
                </a:moveTo>
                <a:lnTo>
                  <a:pt x="6107" y="863"/>
                </a:lnTo>
                <a:lnTo>
                  <a:pt x="6133" y="883"/>
                </a:lnTo>
                <a:lnTo>
                  <a:pt x="6130" y="889"/>
                </a:lnTo>
                <a:lnTo>
                  <a:pt x="6102" y="869"/>
                </a:lnTo>
                <a:close/>
                <a:moveTo>
                  <a:pt x="4329" y="874"/>
                </a:moveTo>
                <a:lnTo>
                  <a:pt x="4358" y="854"/>
                </a:lnTo>
                <a:lnTo>
                  <a:pt x="4361" y="860"/>
                </a:lnTo>
                <a:lnTo>
                  <a:pt x="4332" y="877"/>
                </a:lnTo>
                <a:lnTo>
                  <a:pt x="4329" y="874"/>
                </a:lnTo>
                <a:close/>
                <a:moveTo>
                  <a:pt x="1224" y="874"/>
                </a:moveTo>
                <a:lnTo>
                  <a:pt x="1238" y="843"/>
                </a:lnTo>
                <a:lnTo>
                  <a:pt x="1244" y="845"/>
                </a:lnTo>
                <a:lnTo>
                  <a:pt x="1230" y="877"/>
                </a:lnTo>
                <a:lnTo>
                  <a:pt x="1224" y="874"/>
                </a:lnTo>
                <a:close/>
                <a:moveTo>
                  <a:pt x="921" y="840"/>
                </a:moveTo>
                <a:lnTo>
                  <a:pt x="924" y="834"/>
                </a:lnTo>
                <a:lnTo>
                  <a:pt x="950" y="857"/>
                </a:lnTo>
                <a:lnTo>
                  <a:pt x="947" y="863"/>
                </a:lnTo>
                <a:lnTo>
                  <a:pt x="921" y="840"/>
                </a:lnTo>
                <a:close/>
                <a:moveTo>
                  <a:pt x="1983" y="834"/>
                </a:moveTo>
                <a:lnTo>
                  <a:pt x="1986" y="831"/>
                </a:lnTo>
                <a:lnTo>
                  <a:pt x="2015" y="848"/>
                </a:lnTo>
                <a:lnTo>
                  <a:pt x="2012" y="854"/>
                </a:lnTo>
                <a:lnTo>
                  <a:pt x="1983" y="834"/>
                </a:lnTo>
                <a:close/>
                <a:moveTo>
                  <a:pt x="6047" y="825"/>
                </a:moveTo>
                <a:lnTo>
                  <a:pt x="6053" y="819"/>
                </a:lnTo>
                <a:lnTo>
                  <a:pt x="6078" y="843"/>
                </a:lnTo>
                <a:lnTo>
                  <a:pt x="6076" y="845"/>
                </a:lnTo>
                <a:lnTo>
                  <a:pt x="6047" y="825"/>
                </a:lnTo>
                <a:close/>
                <a:moveTo>
                  <a:pt x="4387" y="837"/>
                </a:moveTo>
                <a:lnTo>
                  <a:pt x="4419" y="819"/>
                </a:lnTo>
                <a:lnTo>
                  <a:pt x="4422" y="822"/>
                </a:lnTo>
                <a:lnTo>
                  <a:pt x="4390" y="843"/>
                </a:lnTo>
                <a:lnTo>
                  <a:pt x="4387" y="837"/>
                </a:lnTo>
                <a:close/>
                <a:moveTo>
                  <a:pt x="1925" y="796"/>
                </a:moveTo>
                <a:lnTo>
                  <a:pt x="1928" y="793"/>
                </a:lnTo>
                <a:lnTo>
                  <a:pt x="1957" y="811"/>
                </a:lnTo>
                <a:lnTo>
                  <a:pt x="1954" y="817"/>
                </a:lnTo>
                <a:lnTo>
                  <a:pt x="1925" y="796"/>
                </a:lnTo>
                <a:close/>
                <a:moveTo>
                  <a:pt x="869" y="793"/>
                </a:moveTo>
                <a:lnTo>
                  <a:pt x="872" y="788"/>
                </a:lnTo>
                <a:lnTo>
                  <a:pt x="898" y="811"/>
                </a:lnTo>
                <a:lnTo>
                  <a:pt x="895" y="817"/>
                </a:lnTo>
                <a:lnTo>
                  <a:pt x="869" y="793"/>
                </a:lnTo>
                <a:close/>
                <a:moveTo>
                  <a:pt x="1256" y="814"/>
                </a:moveTo>
                <a:lnTo>
                  <a:pt x="1270" y="782"/>
                </a:lnTo>
                <a:lnTo>
                  <a:pt x="1276" y="785"/>
                </a:lnTo>
                <a:lnTo>
                  <a:pt x="1262" y="814"/>
                </a:lnTo>
                <a:lnTo>
                  <a:pt x="1256" y="814"/>
                </a:lnTo>
                <a:close/>
                <a:moveTo>
                  <a:pt x="4448" y="799"/>
                </a:moveTo>
                <a:lnTo>
                  <a:pt x="4477" y="782"/>
                </a:lnTo>
                <a:lnTo>
                  <a:pt x="4480" y="788"/>
                </a:lnTo>
                <a:lnTo>
                  <a:pt x="4451" y="805"/>
                </a:lnTo>
                <a:lnTo>
                  <a:pt x="4448" y="799"/>
                </a:lnTo>
                <a:close/>
                <a:moveTo>
                  <a:pt x="5992" y="782"/>
                </a:moveTo>
                <a:lnTo>
                  <a:pt x="5998" y="779"/>
                </a:lnTo>
                <a:lnTo>
                  <a:pt x="6024" y="799"/>
                </a:lnTo>
                <a:lnTo>
                  <a:pt x="6021" y="805"/>
                </a:lnTo>
                <a:lnTo>
                  <a:pt x="5992" y="782"/>
                </a:lnTo>
                <a:close/>
                <a:moveTo>
                  <a:pt x="1865" y="759"/>
                </a:moveTo>
                <a:lnTo>
                  <a:pt x="1868" y="756"/>
                </a:lnTo>
                <a:lnTo>
                  <a:pt x="1899" y="773"/>
                </a:lnTo>
                <a:lnTo>
                  <a:pt x="1897" y="779"/>
                </a:lnTo>
                <a:lnTo>
                  <a:pt x="1865" y="759"/>
                </a:lnTo>
                <a:close/>
                <a:moveTo>
                  <a:pt x="4506" y="765"/>
                </a:moveTo>
                <a:lnTo>
                  <a:pt x="4537" y="747"/>
                </a:lnTo>
                <a:lnTo>
                  <a:pt x="4540" y="750"/>
                </a:lnTo>
                <a:lnTo>
                  <a:pt x="4508" y="770"/>
                </a:lnTo>
                <a:lnTo>
                  <a:pt x="4506" y="765"/>
                </a:lnTo>
                <a:close/>
                <a:moveTo>
                  <a:pt x="817" y="744"/>
                </a:moveTo>
                <a:lnTo>
                  <a:pt x="820" y="741"/>
                </a:lnTo>
                <a:lnTo>
                  <a:pt x="846" y="765"/>
                </a:lnTo>
                <a:lnTo>
                  <a:pt x="843" y="770"/>
                </a:lnTo>
                <a:lnTo>
                  <a:pt x="817" y="744"/>
                </a:lnTo>
                <a:close/>
                <a:moveTo>
                  <a:pt x="5937" y="741"/>
                </a:moveTo>
                <a:lnTo>
                  <a:pt x="5940" y="736"/>
                </a:lnTo>
                <a:lnTo>
                  <a:pt x="5969" y="759"/>
                </a:lnTo>
                <a:lnTo>
                  <a:pt x="5966" y="762"/>
                </a:lnTo>
                <a:lnTo>
                  <a:pt x="5937" y="741"/>
                </a:lnTo>
                <a:close/>
                <a:moveTo>
                  <a:pt x="1285" y="750"/>
                </a:moveTo>
                <a:lnTo>
                  <a:pt x="1302" y="718"/>
                </a:lnTo>
                <a:lnTo>
                  <a:pt x="1308" y="721"/>
                </a:lnTo>
                <a:lnTo>
                  <a:pt x="1290" y="753"/>
                </a:lnTo>
                <a:lnTo>
                  <a:pt x="1285" y="750"/>
                </a:lnTo>
                <a:close/>
                <a:moveTo>
                  <a:pt x="1807" y="724"/>
                </a:moveTo>
                <a:lnTo>
                  <a:pt x="1810" y="718"/>
                </a:lnTo>
                <a:lnTo>
                  <a:pt x="1839" y="736"/>
                </a:lnTo>
                <a:lnTo>
                  <a:pt x="1836" y="741"/>
                </a:lnTo>
                <a:lnTo>
                  <a:pt x="1807" y="724"/>
                </a:lnTo>
                <a:close/>
                <a:moveTo>
                  <a:pt x="4566" y="727"/>
                </a:moveTo>
                <a:lnTo>
                  <a:pt x="4595" y="710"/>
                </a:lnTo>
                <a:lnTo>
                  <a:pt x="4598" y="716"/>
                </a:lnTo>
                <a:lnTo>
                  <a:pt x="4569" y="733"/>
                </a:lnTo>
                <a:lnTo>
                  <a:pt x="4566" y="727"/>
                </a:lnTo>
                <a:close/>
                <a:moveTo>
                  <a:pt x="765" y="698"/>
                </a:moveTo>
                <a:lnTo>
                  <a:pt x="771" y="695"/>
                </a:lnTo>
                <a:lnTo>
                  <a:pt x="797" y="718"/>
                </a:lnTo>
                <a:lnTo>
                  <a:pt x="791" y="721"/>
                </a:lnTo>
                <a:lnTo>
                  <a:pt x="765" y="698"/>
                </a:lnTo>
                <a:close/>
                <a:moveTo>
                  <a:pt x="5882" y="698"/>
                </a:moveTo>
                <a:lnTo>
                  <a:pt x="5885" y="695"/>
                </a:lnTo>
                <a:lnTo>
                  <a:pt x="5914" y="716"/>
                </a:lnTo>
                <a:lnTo>
                  <a:pt x="5911" y="721"/>
                </a:lnTo>
                <a:lnTo>
                  <a:pt x="5882" y="698"/>
                </a:lnTo>
                <a:close/>
                <a:moveTo>
                  <a:pt x="1749" y="687"/>
                </a:moveTo>
                <a:lnTo>
                  <a:pt x="1752" y="681"/>
                </a:lnTo>
                <a:lnTo>
                  <a:pt x="1781" y="698"/>
                </a:lnTo>
                <a:lnTo>
                  <a:pt x="1778" y="704"/>
                </a:lnTo>
                <a:lnTo>
                  <a:pt x="1749" y="687"/>
                </a:lnTo>
                <a:close/>
                <a:moveTo>
                  <a:pt x="4624" y="692"/>
                </a:moveTo>
                <a:lnTo>
                  <a:pt x="4653" y="672"/>
                </a:lnTo>
                <a:lnTo>
                  <a:pt x="4656" y="678"/>
                </a:lnTo>
                <a:lnTo>
                  <a:pt x="4627" y="695"/>
                </a:lnTo>
                <a:lnTo>
                  <a:pt x="4624" y="692"/>
                </a:lnTo>
                <a:close/>
                <a:moveTo>
                  <a:pt x="1316" y="690"/>
                </a:moveTo>
                <a:lnTo>
                  <a:pt x="1334" y="658"/>
                </a:lnTo>
                <a:lnTo>
                  <a:pt x="1337" y="661"/>
                </a:lnTo>
                <a:lnTo>
                  <a:pt x="1322" y="692"/>
                </a:lnTo>
                <a:lnTo>
                  <a:pt x="1316" y="690"/>
                </a:lnTo>
                <a:close/>
                <a:moveTo>
                  <a:pt x="5827" y="658"/>
                </a:moveTo>
                <a:lnTo>
                  <a:pt x="5830" y="652"/>
                </a:lnTo>
                <a:lnTo>
                  <a:pt x="5859" y="675"/>
                </a:lnTo>
                <a:lnTo>
                  <a:pt x="5856" y="678"/>
                </a:lnTo>
                <a:lnTo>
                  <a:pt x="5827" y="658"/>
                </a:lnTo>
                <a:close/>
                <a:moveTo>
                  <a:pt x="716" y="652"/>
                </a:moveTo>
                <a:lnTo>
                  <a:pt x="719" y="649"/>
                </a:lnTo>
                <a:lnTo>
                  <a:pt x="745" y="672"/>
                </a:lnTo>
                <a:lnTo>
                  <a:pt x="739" y="675"/>
                </a:lnTo>
                <a:lnTo>
                  <a:pt x="716" y="652"/>
                </a:lnTo>
                <a:close/>
                <a:moveTo>
                  <a:pt x="1692" y="649"/>
                </a:moveTo>
                <a:lnTo>
                  <a:pt x="1694" y="643"/>
                </a:lnTo>
                <a:lnTo>
                  <a:pt x="1723" y="664"/>
                </a:lnTo>
                <a:lnTo>
                  <a:pt x="1720" y="666"/>
                </a:lnTo>
                <a:lnTo>
                  <a:pt x="1692" y="649"/>
                </a:lnTo>
                <a:close/>
                <a:moveTo>
                  <a:pt x="4684" y="655"/>
                </a:moveTo>
                <a:lnTo>
                  <a:pt x="4713" y="638"/>
                </a:lnTo>
                <a:lnTo>
                  <a:pt x="4716" y="643"/>
                </a:lnTo>
                <a:lnTo>
                  <a:pt x="4687" y="661"/>
                </a:lnTo>
                <a:lnTo>
                  <a:pt x="4684" y="655"/>
                </a:lnTo>
                <a:close/>
                <a:moveTo>
                  <a:pt x="5773" y="614"/>
                </a:moveTo>
                <a:lnTo>
                  <a:pt x="5775" y="612"/>
                </a:lnTo>
                <a:lnTo>
                  <a:pt x="5804" y="632"/>
                </a:lnTo>
                <a:lnTo>
                  <a:pt x="5799" y="638"/>
                </a:lnTo>
                <a:lnTo>
                  <a:pt x="5773" y="614"/>
                </a:lnTo>
                <a:close/>
                <a:moveTo>
                  <a:pt x="1631" y="612"/>
                </a:moveTo>
                <a:lnTo>
                  <a:pt x="1637" y="606"/>
                </a:lnTo>
                <a:lnTo>
                  <a:pt x="1666" y="626"/>
                </a:lnTo>
                <a:lnTo>
                  <a:pt x="1663" y="629"/>
                </a:lnTo>
                <a:lnTo>
                  <a:pt x="1631" y="612"/>
                </a:lnTo>
                <a:close/>
                <a:moveTo>
                  <a:pt x="664" y="606"/>
                </a:moveTo>
                <a:lnTo>
                  <a:pt x="667" y="603"/>
                </a:lnTo>
                <a:lnTo>
                  <a:pt x="693" y="626"/>
                </a:lnTo>
                <a:lnTo>
                  <a:pt x="690" y="629"/>
                </a:lnTo>
                <a:lnTo>
                  <a:pt x="664" y="606"/>
                </a:lnTo>
                <a:close/>
                <a:moveTo>
                  <a:pt x="1348" y="626"/>
                </a:moveTo>
                <a:lnTo>
                  <a:pt x="1363" y="594"/>
                </a:lnTo>
                <a:lnTo>
                  <a:pt x="1368" y="597"/>
                </a:lnTo>
                <a:lnTo>
                  <a:pt x="1354" y="629"/>
                </a:lnTo>
                <a:lnTo>
                  <a:pt x="1348" y="626"/>
                </a:lnTo>
                <a:close/>
                <a:moveTo>
                  <a:pt x="4742" y="620"/>
                </a:moveTo>
                <a:lnTo>
                  <a:pt x="4771" y="600"/>
                </a:lnTo>
                <a:lnTo>
                  <a:pt x="4774" y="606"/>
                </a:lnTo>
                <a:lnTo>
                  <a:pt x="4745" y="623"/>
                </a:lnTo>
                <a:lnTo>
                  <a:pt x="4742" y="620"/>
                </a:lnTo>
                <a:close/>
                <a:moveTo>
                  <a:pt x="5718" y="574"/>
                </a:moveTo>
                <a:lnTo>
                  <a:pt x="5721" y="568"/>
                </a:lnTo>
                <a:lnTo>
                  <a:pt x="5749" y="588"/>
                </a:lnTo>
                <a:lnTo>
                  <a:pt x="5744" y="594"/>
                </a:lnTo>
                <a:lnTo>
                  <a:pt x="5718" y="574"/>
                </a:lnTo>
                <a:close/>
                <a:moveTo>
                  <a:pt x="1573" y="574"/>
                </a:moveTo>
                <a:lnTo>
                  <a:pt x="1576" y="568"/>
                </a:lnTo>
                <a:lnTo>
                  <a:pt x="1605" y="588"/>
                </a:lnTo>
                <a:lnTo>
                  <a:pt x="1602" y="591"/>
                </a:lnTo>
                <a:lnTo>
                  <a:pt x="1573" y="574"/>
                </a:lnTo>
                <a:close/>
                <a:moveTo>
                  <a:pt x="4803" y="583"/>
                </a:moveTo>
                <a:lnTo>
                  <a:pt x="4832" y="565"/>
                </a:lnTo>
                <a:lnTo>
                  <a:pt x="4835" y="568"/>
                </a:lnTo>
                <a:lnTo>
                  <a:pt x="4806" y="588"/>
                </a:lnTo>
                <a:lnTo>
                  <a:pt x="4803" y="583"/>
                </a:lnTo>
                <a:close/>
                <a:moveTo>
                  <a:pt x="612" y="560"/>
                </a:moveTo>
                <a:lnTo>
                  <a:pt x="615" y="554"/>
                </a:lnTo>
                <a:lnTo>
                  <a:pt x="641" y="577"/>
                </a:lnTo>
                <a:lnTo>
                  <a:pt x="638" y="583"/>
                </a:lnTo>
                <a:lnTo>
                  <a:pt x="612" y="560"/>
                </a:lnTo>
                <a:close/>
                <a:moveTo>
                  <a:pt x="1380" y="565"/>
                </a:moveTo>
                <a:lnTo>
                  <a:pt x="1394" y="534"/>
                </a:lnTo>
                <a:lnTo>
                  <a:pt x="1400" y="537"/>
                </a:lnTo>
                <a:lnTo>
                  <a:pt x="1383" y="568"/>
                </a:lnTo>
                <a:lnTo>
                  <a:pt x="1380" y="565"/>
                </a:lnTo>
                <a:close/>
                <a:moveTo>
                  <a:pt x="1516" y="537"/>
                </a:moveTo>
                <a:lnTo>
                  <a:pt x="1518" y="531"/>
                </a:lnTo>
                <a:lnTo>
                  <a:pt x="1547" y="551"/>
                </a:lnTo>
                <a:lnTo>
                  <a:pt x="1544" y="557"/>
                </a:lnTo>
                <a:lnTo>
                  <a:pt x="1516" y="537"/>
                </a:lnTo>
                <a:close/>
                <a:moveTo>
                  <a:pt x="5663" y="531"/>
                </a:moveTo>
                <a:lnTo>
                  <a:pt x="5666" y="528"/>
                </a:lnTo>
                <a:lnTo>
                  <a:pt x="5692" y="548"/>
                </a:lnTo>
                <a:lnTo>
                  <a:pt x="5689" y="551"/>
                </a:lnTo>
                <a:lnTo>
                  <a:pt x="5663" y="531"/>
                </a:lnTo>
                <a:close/>
                <a:moveTo>
                  <a:pt x="4861" y="545"/>
                </a:moveTo>
                <a:lnTo>
                  <a:pt x="4889" y="528"/>
                </a:lnTo>
                <a:lnTo>
                  <a:pt x="4892" y="534"/>
                </a:lnTo>
                <a:lnTo>
                  <a:pt x="4863" y="551"/>
                </a:lnTo>
                <a:lnTo>
                  <a:pt x="4861" y="545"/>
                </a:lnTo>
                <a:close/>
                <a:moveTo>
                  <a:pt x="560" y="513"/>
                </a:moveTo>
                <a:lnTo>
                  <a:pt x="566" y="508"/>
                </a:lnTo>
                <a:lnTo>
                  <a:pt x="592" y="531"/>
                </a:lnTo>
                <a:lnTo>
                  <a:pt x="586" y="537"/>
                </a:lnTo>
                <a:lnTo>
                  <a:pt x="560" y="513"/>
                </a:lnTo>
                <a:close/>
                <a:moveTo>
                  <a:pt x="1458" y="499"/>
                </a:moveTo>
                <a:lnTo>
                  <a:pt x="1461" y="493"/>
                </a:lnTo>
                <a:lnTo>
                  <a:pt x="1490" y="513"/>
                </a:lnTo>
                <a:lnTo>
                  <a:pt x="1487" y="519"/>
                </a:lnTo>
                <a:lnTo>
                  <a:pt x="1458" y="499"/>
                </a:lnTo>
                <a:close/>
                <a:moveTo>
                  <a:pt x="4918" y="511"/>
                </a:moveTo>
                <a:lnTo>
                  <a:pt x="4950" y="493"/>
                </a:lnTo>
                <a:lnTo>
                  <a:pt x="4953" y="496"/>
                </a:lnTo>
                <a:lnTo>
                  <a:pt x="4921" y="516"/>
                </a:lnTo>
                <a:lnTo>
                  <a:pt x="4918" y="511"/>
                </a:lnTo>
                <a:close/>
                <a:moveTo>
                  <a:pt x="5608" y="490"/>
                </a:moveTo>
                <a:lnTo>
                  <a:pt x="5611" y="485"/>
                </a:lnTo>
                <a:lnTo>
                  <a:pt x="5637" y="505"/>
                </a:lnTo>
                <a:lnTo>
                  <a:pt x="5634" y="511"/>
                </a:lnTo>
                <a:lnTo>
                  <a:pt x="5608" y="490"/>
                </a:lnTo>
                <a:close/>
                <a:moveTo>
                  <a:pt x="1409" y="502"/>
                </a:moveTo>
                <a:lnTo>
                  <a:pt x="1426" y="473"/>
                </a:lnTo>
                <a:lnTo>
                  <a:pt x="1429" y="473"/>
                </a:lnTo>
                <a:lnTo>
                  <a:pt x="1432" y="476"/>
                </a:lnTo>
                <a:lnTo>
                  <a:pt x="1429" y="482"/>
                </a:lnTo>
                <a:lnTo>
                  <a:pt x="1426" y="482"/>
                </a:lnTo>
                <a:lnTo>
                  <a:pt x="1415" y="505"/>
                </a:lnTo>
                <a:lnTo>
                  <a:pt x="1409" y="502"/>
                </a:lnTo>
                <a:close/>
                <a:moveTo>
                  <a:pt x="511" y="467"/>
                </a:moveTo>
                <a:lnTo>
                  <a:pt x="514" y="461"/>
                </a:lnTo>
                <a:lnTo>
                  <a:pt x="540" y="485"/>
                </a:lnTo>
                <a:lnTo>
                  <a:pt x="534" y="490"/>
                </a:lnTo>
                <a:lnTo>
                  <a:pt x="511" y="467"/>
                </a:lnTo>
                <a:close/>
                <a:moveTo>
                  <a:pt x="4979" y="473"/>
                </a:moveTo>
                <a:lnTo>
                  <a:pt x="5008" y="456"/>
                </a:lnTo>
                <a:lnTo>
                  <a:pt x="5011" y="461"/>
                </a:lnTo>
                <a:lnTo>
                  <a:pt x="4982" y="479"/>
                </a:lnTo>
                <a:lnTo>
                  <a:pt x="4979" y="473"/>
                </a:lnTo>
                <a:close/>
                <a:moveTo>
                  <a:pt x="5553" y="447"/>
                </a:moveTo>
                <a:lnTo>
                  <a:pt x="5556" y="444"/>
                </a:lnTo>
                <a:lnTo>
                  <a:pt x="5582" y="464"/>
                </a:lnTo>
                <a:lnTo>
                  <a:pt x="5579" y="467"/>
                </a:lnTo>
                <a:lnTo>
                  <a:pt x="5553" y="447"/>
                </a:lnTo>
                <a:close/>
                <a:moveTo>
                  <a:pt x="459" y="418"/>
                </a:moveTo>
                <a:lnTo>
                  <a:pt x="462" y="415"/>
                </a:lnTo>
                <a:lnTo>
                  <a:pt x="488" y="438"/>
                </a:lnTo>
                <a:lnTo>
                  <a:pt x="485" y="444"/>
                </a:lnTo>
                <a:lnTo>
                  <a:pt x="459" y="418"/>
                </a:lnTo>
                <a:close/>
                <a:moveTo>
                  <a:pt x="5037" y="438"/>
                </a:moveTo>
                <a:lnTo>
                  <a:pt x="5068" y="421"/>
                </a:lnTo>
                <a:lnTo>
                  <a:pt x="5071" y="424"/>
                </a:lnTo>
                <a:lnTo>
                  <a:pt x="5039" y="441"/>
                </a:lnTo>
                <a:lnTo>
                  <a:pt x="5037" y="438"/>
                </a:lnTo>
                <a:close/>
                <a:moveTo>
                  <a:pt x="5495" y="407"/>
                </a:moveTo>
                <a:lnTo>
                  <a:pt x="5501" y="401"/>
                </a:lnTo>
                <a:lnTo>
                  <a:pt x="5527" y="421"/>
                </a:lnTo>
                <a:lnTo>
                  <a:pt x="5524" y="427"/>
                </a:lnTo>
                <a:lnTo>
                  <a:pt x="5495" y="407"/>
                </a:lnTo>
                <a:close/>
                <a:moveTo>
                  <a:pt x="5097" y="401"/>
                </a:moveTo>
                <a:lnTo>
                  <a:pt x="5126" y="384"/>
                </a:lnTo>
                <a:lnTo>
                  <a:pt x="5129" y="389"/>
                </a:lnTo>
                <a:lnTo>
                  <a:pt x="5100" y="407"/>
                </a:lnTo>
                <a:lnTo>
                  <a:pt x="5097" y="401"/>
                </a:lnTo>
                <a:close/>
                <a:moveTo>
                  <a:pt x="407" y="372"/>
                </a:moveTo>
                <a:lnTo>
                  <a:pt x="410" y="369"/>
                </a:lnTo>
                <a:lnTo>
                  <a:pt x="436" y="392"/>
                </a:lnTo>
                <a:lnTo>
                  <a:pt x="433" y="395"/>
                </a:lnTo>
                <a:lnTo>
                  <a:pt x="407" y="372"/>
                </a:lnTo>
                <a:close/>
                <a:moveTo>
                  <a:pt x="5441" y="363"/>
                </a:moveTo>
                <a:lnTo>
                  <a:pt x="5446" y="358"/>
                </a:lnTo>
                <a:lnTo>
                  <a:pt x="5472" y="381"/>
                </a:lnTo>
                <a:lnTo>
                  <a:pt x="5470" y="384"/>
                </a:lnTo>
                <a:lnTo>
                  <a:pt x="5441" y="363"/>
                </a:lnTo>
                <a:close/>
                <a:moveTo>
                  <a:pt x="5155" y="366"/>
                </a:moveTo>
                <a:lnTo>
                  <a:pt x="5184" y="346"/>
                </a:lnTo>
                <a:lnTo>
                  <a:pt x="5187" y="352"/>
                </a:lnTo>
                <a:lnTo>
                  <a:pt x="5158" y="369"/>
                </a:lnTo>
                <a:lnTo>
                  <a:pt x="5155" y="366"/>
                </a:lnTo>
                <a:close/>
                <a:moveTo>
                  <a:pt x="355" y="326"/>
                </a:moveTo>
                <a:lnTo>
                  <a:pt x="361" y="323"/>
                </a:lnTo>
                <a:lnTo>
                  <a:pt x="384" y="346"/>
                </a:lnTo>
                <a:lnTo>
                  <a:pt x="381" y="349"/>
                </a:lnTo>
                <a:lnTo>
                  <a:pt x="355" y="326"/>
                </a:lnTo>
                <a:close/>
                <a:moveTo>
                  <a:pt x="5386" y="323"/>
                </a:moveTo>
                <a:lnTo>
                  <a:pt x="5389" y="317"/>
                </a:lnTo>
                <a:lnTo>
                  <a:pt x="5418" y="337"/>
                </a:lnTo>
                <a:lnTo>
                  <a:pt x="5415" y="343"/>
                </a:lnTo>
                <a:lnTo>
                  <a:pt x="5386" y="323"/>
                </a:lnTo>
                <a:close/>
                <a:moveTo>
                  <a:pt x="5216" y="329"/>
                </a:moveTo>
                <a:lnTo>
                  <a:pt x="5244" y="311"/>
                </a:lnTo>
                <a:lnTo>
                  <a:pt x="5247" y="317"/>
                </a:lnTo>
                <a:lnTo>
                  <a:pt x="5218" y="334"/>
                </a:lnTo>
                <a:lnTo>
                  <a:pt x="5216" y="329"/>
                </a:lnTo>
                <a:close/>
                <a:moveTo>
                  <a:pt x="306" y="280"/>
                </a:moveTo>
                <a:lnTo>
                  <a:pt x="309" y="277"/>
                </a:lnTo>
                <a:lnTo>
                  <a:pt x="335" y="300"/>
                </a:lnTo>
                <a:lnTo>
                  <a:pt x="329" y="303"/>
                </a:lnTo>
                <a:lnTo>
                  <a:pt x="306" y="280"/>
                </a:lnTo>
                <a:close/>
                <a:moveTo>
                  <a:pt x="5331" y="280"/>
                </a:moveTo>
                <a:lnTo>
                  <a:pt x="5334" y="274"/>
                </a:lnTo>
                <a:lnTo>
                  <a:pt x="5363" y="297"/>
                </a:lnTo>
                <a:lnTo>
                  <a:pt x="5360" y="300"/>
                </a:lnTo>
                <a:lnTo>
                  <a:pt x="5331" y="280"/>
                </a:lnTo>
                <a:close/>
                <a:moveTo>
                  <a:pt x="5273" y="294"/>
                </a:moveTo>
                <a:lnTo>
                  <a:pt x="5302" y="274"/>
                </a:lnTo>
                <a:lnTo>
                  <a:pt x="5305" y="280"/>
                </a:lnTo>
                <a:lnTo>
                  <a:pt x="5276" y="297"/>
                </a:lnTo>
                <a:lnTo>
                  <a:pt x="5273" y="294"/>
                </a:lnTo>
                <a:close/>
                <a:moveTo>
                  <a:pt x="254" y="233"/>
                </a:moveTo>
                <a:lnTo>
                  <a:pt x="257" y="228"/>
                </a:lnTo>
                <a:lnTo>
                  <a:pt x="283" y="251"/>
                </a:lnTo>
                <a:lnTo>
                  <a:pt x="280" y="256"/>
                </a:lnTo>
                <a:lnTo>
                  <a:pt x="254" y="233"/>
                </a:lnTo>
                <a:close/>
                <a:moveTo>
                  <a:pt x="202" y="187"/>
                </a:moveTo>
                <a:lnTo>
                  <a:pt x="205" y="181"/>
                </a:lnTo>
                <a:lnTo>
                  <a:pt x="231" y="205"/>
                </a:lnTo>
                <a:lnTo>
                  <a:pt x="228" y="210"/>
                </a:lnTo>
                <a:lnTo>
                  <a:pt x="202" y="187"/>
                </a:lnTo>
                <a:close/>
                <a:moveTo>
                  <a:pt x="150" y="141"/>
                </a:moveTo>
                <a:lnTo>
                  <a:pt x="156" y="135"/>
                </a:lnTo>
                <a:lnTo>
                  <a:pt x="179" y="158"/>
                </a:lnTo>
                <a:lnTo>
                  <a:pt x="176" y="164"/>
                </a:lnTo>
                <a:lnTo>
                  <a:pt x="150" y="141"/>
                </a:lnTo>
                <a:close/>
                <a:moveTo>
                  <a:pt x="98" y="92"/>
                </a:moveTo>
                <a:lnTo>
                  <a:pt x="104" y="89"/>
                </a:lnTo>
                <a:lnTo>
                  <a:pt x="130" y="112"/>
                </a:lnTo>
                <a:lnTo>
                  <a:pt x="124" y="118"/>
                </a:lnTo>
                <a:lnTo>
                  <a:pt x="98" y="92"/>
                </a:lnTo>
                <a:close/>
                <a:moveTo>
                  <a:pt x="49" y="46"/>
                </a:moveTo>
                <a:lnTo>
                  <a:pt x="52" y="43"/>
                </a:lnTo>
                <a:lnTo>
                  <a:pt x="78" y="66"/>
                </a:lnTo>
                <a:lnTo>
                  <a:pt x="75" y="69"/>
                </a:lnTo>
                <a:lnTo>
                  <a:pt x="49" y="46"/>
                </a:lnTo>
                <a:close/>
                <a:moveTo>
                  <a:pt x="0" y="2"/>
                </a:moveTo>
                <a:lnTo>
                  <a:pt x="3" y="0"/>
                </a:lnTo>
                <a:lnTo>
                  <a:pt x="26" y="20"/>
                </a:lnTo>
                <a:lnTo>
                  <a:pt x="23" y="23"/>
                </a:ln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a:xfrm flipH="1">
            <a:off x="19051" y="4572000"/>
            <a:ext cx="9143997" cy="2286000"/>
            <a:chOff x="2931" y="4982029"/>
            <a:chExt cx="9141067" cy="2028371"/>
          </a:xfrm>
        </p:grpSpPr>
        <p:sp>
          <p:nvSpPr>
            <p:cNvPr id="12" name="Freeform 5"/>
            <p:cNvSpPr>
              <a:spLocks/>
            </p:cNvSpPr>
            <p:nvPr/>
          </p:nvSpPr>
          <p:spPr bwMode="auto">
            <a:xfrm flipH="1" flipV="1">
              <a:off x="2931" y="5928602"/>
              <a:ext cx="9141067" cy="1078912"/>
            </a:xfrm>
            <a:custGeom>
              <a:avLst/>
              <a:gdLst/>
              <a:ahLst/>
              <a:cxnLst>
                <a:cxn ang="0">
                  <a:pos x="0" y="0"/>
                </a:cxn>
                <a:cxn ang="0">
                  <a:pos x="3" y="2685"/>
                </a:cxn>
                <a:cxn ang="0">
                  <a:pos x="12" y="2682"/>
                </a:cxn>
                <a:cxn ang="0">
                  <a:pos x="4725" y="1978"/>
                </a:cxn>
                <a:cxn ang="0">
                  <a:pos x="6857" y="2578"/>
                </a:cxn>
                <a:cxn ang="0">
                  <a:pos x="8000" y="2217"/>
                </a:cxn>
                <a:cxn ang="0">
                  <a:pos x="8502" y="1568"/>
                </a:cxn>
                <a:cxn ang="0">
                  <a:pos x="9351" y="2203"/>
                </a:cxn>
                <a:cxn ang="0">
                  <a:pos x="9351" y="0"/>
                </a:cxn>
                <a:cxn ang="0">
                  <a:pos x="0" y="0"/>
                </a:cxn>
              </a:cxnLst>
              <a:rect l="0" t="0" r="r" b="b"/>
              <a:pathLst>
                <a:path w="9351" h="2685">
                  <a:moveTo>
                    <a:pt x="0" y="0"/>
                  </a:moveTo>
                  <a:lnTo>
                    <a:pt x="3" y="2685"/>
                  </a:lnTo>
                  <a:lnTo>
                    <a:pt x="12" y="2682"/>
                  </a:lnTo>
                  <a:lnTo>
                    <a:pt x="4725" y="1978"/>
                  </a:lnTo>
                  <a:lnTo>
                    <a:pt x="6857" y="2578"/>
                  </a:lnTo>
                  <a:lnTo>
                    <a:pt x="8000" y="2217"/>
                  </a:lnTo>
                  <a:lnTo>
                    <a:pt x="8502" y="1568"/>
                  </a:lnTo>
                  <a:lnTo>
                    <a:pt x="9351" y="2203"/>
                  </a:lnTo>
                  <a:lnTo>
                    <a:pt x="9351" y="0"/>
                  </a:lnTo>
                  <a:lnTo>
                    <a:pt x="0" y="0"/>
                  </a:lnTo>
                  <a:close/>
                </a:path>
              </a:pathLst>
            </a:custGeom>
            <a:solidFill>
              <a:srgbClr val="3DB54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flipH="1" flipV="1">
              <a:off x="2932" y="6075042"/>
              <a:ext cx="6209396" cy="935358"/>
            </a:xfrm>
            <a:custGeom>
              <a:avLst/>
              <a:gdLst/>
              <a:ahLst/>
              <a:cxnLst>
                <a:cxn ang="0">
                  <a:pos x="3625" y="188"/>
                </a:cxn>
                <a:cxn ang="0">
                  <a:pos x="3238" y="705"/>
                </a:cxn>
                <a:cxn ang="0">
                  <a:pos x="2565" y="349"/>
                </a:cxn>
                <a:cxn ang="0">
                  <a:pos x="0" y="0"/>
                </a:cxn>
                <a:cxn ang="0">
                  <a:pos x="355" y="3"/>
                </a:cxn>
                <a:cxn ang="0">
                  <a:pos x="2580" y="306"/>
                </a:cxn>
                <a:cxn ang="0">
                  <a:pos x="3223" y="644"/>
                </a:cxn>
                <a:cxn ang="0">
                  <a:pos x="3636" y="95"/>
                </a:cxn>
                <a:cxn ang="0">
                  <a:pos x="3962" y="904"/>
                </a:cxn>
                <a:cxn ang="0">
                  <a:pos x="4825" y="349"/>
                </a:cxn>
                <a:cxn ang="0">
                  <a:pos x="5844" y="632"/>
                </a:cxn>
                <a:cxn ang="0">
                  <a:pos x="6352" y="260"/>
                </a:cxn>
                <a:cxn ang="0">
                  <a:pos x="6352" y="318"/>
                </a:cxn>
                <a:cxn ang="0">
                  <a:pos x="5853" y="681"/>
                </a:cxn>
                <a:cxn ang="0">
                  <a:pos x="4834" y="399"/>
                </a:cxn>
                <a:cxn ang="0">
                  <a:pos x="3942" y="973"/>
                </a:cxn>
                <a:cxn ang="0">
                  <a:pos x="3625" y="188"/>
                </a:cxn>
                <a:cxn ang="0">
                  <a:pos x="3625" y="188"/>
                </a:cxn>
              </a:cxnLst>
              <a:rect l="0" t="0" r="r" b="b"/>
              <a:pathLst>
                <a:path w="6352" h="973">
                  <a:moveTo>
                    <a:pt x="3625" y="188"/>
                  </a:moveTo>
                  <a:lnTo>
                    <a:pt x="3238" y="705"/>
                  </a:lnTo>
                  <a:lnTo>
                    <a:pt x="2565" y="349"/>
                  </a:lnTo>
                  <a:lnTo>
                    <a:pt x="0" y="0"/>
                  </a:lnTo>
                  <a:lnTo>
                    <a:pt x="355" y="3"/>
                  </a:lnTo>
                  <a:lnTo>
                    <a:pt x="2580" y="306"/>
                  </a:lnTo>
                  <a:lnTo>
                    <a:pt x="3223" y="644"/>
                  </a:lnTo>
                  <a:lnTo>
                    <a:pt x="3636" y="95"/>
                  </a:lnTo>
                  <a:lnTo>
                    <a:pt x="3962" y="904"/>
                  </a:lnTo>
                  <a:lnTo>
                    <a:pt x="4825" y="349"/>
                  </a:lnTo>
                  <a:lnTo>
                    <a:pt x="5844" y="632"/>
                  </a:lnTo>
                  <a:lnTo>
                    <a:pt x="6352" y="260"/>
                  </a:lnTo>
                  <a:lnTo>
                    <a:pt x="6352" y="318"/>
                  </a:lnTo>
                  <a:lnTo>
                    <a:pt x="5853" y="681"/>
                  </a:lnTo>
                  <a:lnTo>
                    <a:pt x="4834" y="399"/>
                  </a:lnTo>
                  <a:lnTo>
                    <a:pt x="3942" y="973"/>
                  </a:lnTo>
                  <a:lnTo>
                    <a:pt x="3625" y="188"/>
                  </a:lnTo>
                  <a:close/>
                </a:path>
              </a:pathLst>
            </a:custGeom>
            <a:solidFill>
              <a:srgbClr val="8AC76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noEditPoints="1"/>
            </p:cNvSpPr>
            <p:nvPr/>
          </p:nvSpPr>
          <p:spPr bwMode="auto">
            <a:xfrm flipH="1" flipV="1">
              <a:off x="8798" y="4982029"/>
              <a:ext cx="9121516" cy="810387"/>
            </a:xfrm>
            <a:custGeom>
              <a:avLst/>
              <a:gdLst/>
              <a:ahLst/>
              <a:cxnLst>
                <a:cxn ang="0">
                  <a:pos x="9204" y="716"/>
                </a:cxn>
                <a:cxn ang="0">
                  <a:pos x="9123" y="653"/>
                </a:cxn>
                <a:cxn ang="0">
                  <a:pos x="8996" y="532"/>
                </a:cxn>
                <a:cxn ang="0">
                  <a:pos x="7331" y="468"/>
                </a:cxn>
                <a:cxn ang="0">
                  <a:pos x="7455" y="477"/>
                </a:cxn>
                <a:cxn ang="0">
                  <a:pos x="6344" y="457"/>
                </a:cxn>
                <a:cxn ang="0">
                  <a:pos x="6445" y="434"/>
                </a:cxn>
                <a:cxn ang="0">
                  <a:pos x="7516" y="448"/>
                </a:cxn>
                <a:cxn ang="0">
                  <a:pos x="7201" y="416"/>
                </a:cxn>
                <a:cxn ang="0">
                  <a:pos x="7605" y="393"/>
                </a:cxn>
                <a:cxn ang="0">
                  <a:pos x="6615" y="408"/>
                </a:cxn>
                <a:cxn ang="0">
                  <a:pos x="6018" y="382"/>
                </a:cxn>
                <a:cxn ang="0">
                  <a:pos x="6783" y="358"/>
                </a:cxn>
                <a:cxn ang="0">
                  <a:pos x="5986" y="367"/>
                </a:cxn>
                <a:cxn ang="0">
                  <a:pos x="6815" y="350"/>
                </a:cxn>
                <a:cxn ang="0">
                  <a:pos x="5897" y="315"/>
                </a:cxn>
                <a:cxn ang="0">
                  <a:pos x="6953" y="330"/>
                </a:cxn>
                <a:cxn ang="0">
                  <a:pos x="8745" y="295"/>
                </a:cxn>
                <a:cxn ang="0">
                  <a:pos x="5770" y="263"/>
                </a:cxn>
                <a:cxn ang="0">
                  <a:pos x="58" y="278"/>
                </a:cxn>
                <a:cxn ang="0">
                  <a:pos x="194" y="260"/>
                </a:cxn>
                <a:cxn ang="0">
                  <a:pos x="367" y="255"/>
                </a:cxn>
                <a:cxn ang="0">
                  <a:pos x="402" y="263"/>
                </a:cxn>
                <a:cxn ang="0">
                  <a:pos x="540" y="249"/>
                </a:cxn>
                <a:cxn ang="0">
                  <a:pos x="713" y="243"/>
                </a:cxn>
                <a:cxn ang="0">
                  <a:pos x="817" y="252"/>
                </a:cxn>
                <a:cxn ang="0">
                  <a:pos x="956" y="234"/>
                </a:cxn>
                <a:cxn ang="0">
                  <a:pos x="1198" y="226"/>
                </a:cxn>
                <a:cxn ang="0">
                  <a:pos x="1233" y="237"/>
                </a:cxn>
                <a:cxn ang="0">
                  <a:pos x="5637" y="217"/>
                </a:cxn>
                <a:cxn ang="0">
                  <a:pos x="1544" y="214"/>
                </a:cxn>
                <a:cxn ang="0">
                  <a:pos x="8670" y="223"/>
                </a:cxn>
                <a:cxn ang="0">
                  <a:pos x="1718" y="208"/>
                </a:cxn>
                <a:cxn ang="0">
                  <a:pos x="1960" y="200"/>
                </a:cxn>
                <a:cxn ang="0">
                  <a:pos x="2064" y="208"/>
                </a:cxn>
                <a:cxn ang="0">
                  <a:pos x="5573" y="191"/>
                </a:cxn>
                <a:cxn ang="0">
                  <a:pos x="2306" y="188"/>
                </a:cxn>
                <a:cxn ang="0">
                  <a:pos x="2410" y="194"/>
                </a:cxn>
                <a:cxn ang="0">
                  <a:pos x="2549" y="179"/>
                </a:cxn>
                <a:cxn ang="0">
                  <a:pos x="2791" y="171"/>
                </a:cxn>
                <a:cxn ang="0">
                  <a:pos x="2895" y="179"/>
                </a:cxn>
                <a:cxn ang="0">
                  <a:pos x="8073" y="165"/>
                </a:cxn>
                <a:cxn ang="0">
                  <a:pos x="3068" y="162"/>
                </a:cxn>
                <a:cxn ang="0">
                  <a:pos x="3172" y="168"/>
                </a:cxn>
                <a:cxn ang="0">
                  <a:pos x="3311" y="153"/>
                </a:cxn>
                <a:cxn ang="0">
                  <a:pos x="3553" y="145"/>
                </a:cxn>
                <a:cxn ang="0">
                  <a:pos x="3657" y="153"/>
                </a:cxn>
                <a:cxn ang="0">
                  <a:pos x="3726" y="139"/>
                </a:cxn>
                <a:cxn ang="0">
                  <a:pos x="3900" y="133"/>
                </a:cxn>
                <a:cxn ang="0">
                  <a:pos x="4003" y="139"/>
                </a:cxn>
                <a:cxn ang="0">
                  <a:pos x="4142" y="125"/>
                </a:cxn>
                <a:cxn ang="0">
                  <a:pos x="4384" y="116"/>
                </a:cxn>
                <a:cxn ang="0">
                  <a:pos x="4419" y="125"/>
                </a:cxn>
                <a:cxn ang="0">
                  <a:pos x="4485" y="113"/>
                </a:cxn>
                <a:cxn ang="0">
                  <a:pos x="4728" y="104"/>
                </a:cxn>
                <a:cxn ang="0">
                  <a:pos x="4765" y="113"/>
                </a:cxn>
                <a:cxn ang="0">
                  <a:pos x="4901" y="99"/>
                </a:cxn>
                <a:cxn ang="0">
                  <a:pos x="5143" y="90"/>
                </a:cxn>
                <a:cxn ang="0">
                  <a:pos x="5247" y="96"/>
                </a:cxn>
                <a:cxn ang="0">
                  <a:pos x="8295" y="70"/>
                </a:cxn>
                <a:cxn ang="0">
                  <a:pos x="8324" y="44"/>
                </a:cxn>
              </a:cxnLst>
              <a:rect l="0" t="0" r="r" b="b"/>
              <a:pathLst>
                <a:path w="9331" h="843">
                  <a:moveTo>
                    <a:pt x="9299" y="820"/>
                  </a:moveTo>
                  <a:lnTo>
                    <a:pt x="9305" y="812"/>
                  </a:lnTo>
                  <a:lnTo>
                    <a:pt x="9331" y="835"/>
                  </a:lnTo>
                  <a:lnTo>
                    <a:pt x="9323" y="843"/>
                  </a:lnTo>
                  <a:lnTo>
                    <a:pt x="9299" y="820"/>
                  </a:lnTo>
                  <a:close/>
                  <a:moveTo>
                    <a:pt x="9248" y="771"/>
                  </a:moveTo>
                  <a:lnTo>
                    <a:pt x="9256" y="763"/>
                  </a:lnTo>
                  <a:lnTo>
                    <a:pt x="9282" y="786"/>
                  </a:lnTo>
                  <a:lnTo>
                    <a:pt x="9273" y="794"/>
                  </a:lnTo>
                  <a:lnTo>
                    <a:pt x="9248" y="771"/>
                  </a:lnTo>
                  <a:close/>
                  <a:moveTo>
                    <a:pt x="9198" y="722"/>
                  </a:moveTo>
                  <a:lnTo>
                    <a:pt x="9204" y="716"/>
                  </a:lnTo>
                  <a:lnTo>
                    <a:pt x="9230" y="740"/>
                  </a:lnTo>
                  <a:lnTo>
                    <a:pt x="9222" y="748"/>
                  </a:lnTo>
                  <a:lnTo>
                    <a:pt x="9198" y="722"/>
                  </a:lnTo>
                  <a:close/>
                  <a:moveTo>
                    <a:pt x="9146" y="676"/>
                  </a:moveTo>
                  <a:lnTo>
                    <a:pt x="9155" y="667"/>
                  </a:lnTo>
                  <a:lnTo>
                    <a:pt x="9181" y="690"/>
                  </a:lnTo>
                  <a:lnTo>
                    <a:pt x="9172" y="699"/>
                  </a:lnTo>
                  <a:lnTo>
                    <a:pt x="9146" y="676"/>
                  </a:lnTo>
                  <a:close/>
                  <a:moveTo>
                    <a:pt x="9097" y="627"/>
                  </a:moveTo>
                  <a:lnTo>
                    <a:pt x="9106" y="621"/>
                  </a:lnTo>
                  <a:lnTo>
                    <a:pt x="9129" y="644"/>
                  </a:lnTo>
                  <a:lnTo>
                    <a:pt x="9123" y="653"/>
                  </a:lnTo>
                  <a:lnTo>
                    <a:pt x="9097" y="627"/>
                  </a:lnTo>
                  <a:close/>
                  <a:moveTo>
                    <a:pt x="9045" y="581"/>
                  </a:moveTo>
                  <a:lnTo>
                    <a:pt x="9054" y="572"/>
                  </a:lnTo>
                  <a:lnTo>
                    <a:pt x="9080" y="595"/>
                  </a:lnTo>
                  <a:lnTo>
                    <a:pt x="9071" y="604"/>
                  </a:lnTo>
                  <a:lnTo>
                    <a:pt x="9045" y="581"/>
                  </a:lnTo>
                  <a:close/>
                  <a:moveTo>
                    <a:pt x="8996" y="532"/>
                  </a:moveTo>
                  <a:lnTo>
                    <a:pt x="9005" y="526"/>
                  </a:lnTo>
                  <a:lnTo>
                    <a:pt x="9031" y="549"/>
                  </a:lnTo>
                  <a:lnTo>
                    <a:pt x="9022" y="558"/>
                  </a:lnTo>
                  <a:lnTo>
                    <a:pt x="8996" y="532"/>
                  </a:lnTo>
                  <a:close/>
                  <a:moveTo>
                    <a:pt x="8947" y="485"/>
                  </a:moveTo>
                  <a:lnTo>
                    <a:pt x="8953" y="477"/>
                  </a:lnTo>
                  <a:lnTo>
                    <a:pt x="8979" y="500"/>
                  </a:lnTo>
                  <a:lnTo>
                    <a:pt x="8970" y="509"/>
                  </a:lnTo>
                  <a:lnTo>
                    <a:pt x="8947" y="485"/>
                  </a:lnTo>
                  <a:close/>
                  <a:moveTo>
                    <a:pt x="7386" y="497"/>
                  </a:moveTo>
                  <a:lnTo>
                    <a:pt x="7418" y="483"/>
                  </a:lnTo>
                  <a:lnTo>
                    <a:pt x="7423" y="494"/>
                  </a:lnTo>
                  <a:lnTo>
                    <a:pt x="7392" y="509"/>
                  </a:lnTo>
                  <a:lnTo>
                    <a:pt x="7386" y="497"/>
                  </a:lnTo>
                  <a:close/>
                  <a:moveTo>
                    <a:pt x="7325" y="480"/>
                  </a:moveTo>
                  <a:lnTo>
                    <a:pt x="7331" y="468"/>
                  </a:lnTo>
                  <a:lnTo>
                    <a:pt x="7360" y="483"/>
                  </a:lnTo>
                  <a:lnTo>
                    <a:pt x="7357" y="494"/>
                  </a:lnTo>
                  <a:lnTo>
                    <a:pt x="7325" y="480"/>
                  </a:lnTo>
                  <a:close/>
                  <a:moveTo>
                    <a:pt x="6275" y="474"/>
                  </a:moveTo>
                  <a:lnTo>
                    <a:pt x="6309" y="465"/>
                  </a:lnTo>
                  <a:lnTo>
                    <a:pt x="6312" y="477"/>
                  </a:lnTo>
                  <a:lnTo>
                    <a:pt x="6278" y="485"/>
                  </a:lnTo>
                  <a:lnTo>
                    <a:pt x="6275" y="474"/>
                  </a:lnTo>
                  <a:close/>
                  <a:moveTo>
                    <a:pt x="7449" y="468"/>
                  </a:moveTo>
                  <a:lnTo>
                    <a:pt x="7481" y="454"/>
                  </a:lnTo>
                  <a:lnTo>
                    <a:pt x="7487" y="462"/>
                  </a:lnTo>
                  <a:lnTo>
                    <a:pt x="7455" y="477"/>
                  </a:lnTo>
                  <a:lnTo>
                    <a:pt x="7449" y="468"/>
                  </a:lnTo>
                  <a:close/>
                  <a:moveTo>
                    <a:pt x="6211" y="462"/>
                  </a:moveTo>
                  <a:lnTo>
                    <a:pt x="6214" y="451"/>
                  </a:lnTo>
                  <a:lnTo>
                    <a:pt x="6246" y="465"/>
                  </a:lnTo>
                  <a:lnTo>
                    <a:pt x="6243" y="477"/>
                  </a:lnTo>
                  <a:lnTo>
                    <a:pt x="6211" y="462"/>
                  </a:lnTo>
                  <a:close/>
                  <a:moveTo>
                    <a:pt x="6344" y="457"/>
                  </a:moveTo>
                  <a:lnTo>
                    <a:pt x="6376" y="451"/>
                  </a:lnTo>
                  <a:lnTo>
                    <a:pt x="6379" y="462"/>
                  </a:lnTo>
                  <a:lnTo>
                    <a:pt x="6344" y="468"/>
                  </a:lnTo>
                  <a:lnTo>
                    <a:pt x="6344" y="457"/>
                  </a:lnTo>
                  <a:close/>
                  <a:moveTo>
                    <a:pt x="7265" y="448"/>
                  </a:moveTo>
                  <a:lnTo>
                    <a:pt x="7268" y="436"/>
                  </a:lnTo>
                  <a:lnTo>
                    <a:pt x="7299" y="454"/>
                  </a:lnTo>
                  <a:lnTo>
                    <a:pt x="7294" y="462"/>
                  </a:lnTo>
                  <a:lnTo>
                    <a:pt x="7265" y="448"/>
                  </a:lnTo>
                  <a:close/>
                  <a:moveTo>
                    <a:pt x="8895" y="436"/>
                  </a:moveTo>
                  <a:lnTo>
                    <a:pt x="8904" y="431"/>
                  </a:lnTo>
                  <a:lnTo>
                    <a:pt x="8930" y="454"/>
                  </a:lnTo>
                  <a:lnTo>
                    <a:pt x="8921" y="462"/>
                  </a:lnTo>
                  <a:lnTo>
                    <a:pt x="8895" y="436"/>
                  </a:lnTo>
                  <a:close/>
                  <a:moveTo>
                    <a:pt x="6410" y="442"/>
                  </a:moveTo>
                  <a:lnTo>
                    <a:pt x="6445" y="434"/>
                  </a:lnTo>
                  <a:lnTo>
                    <a:pt x="6448" y="445"/>
                  </a:lnTo>
                  <a:lnTo>
                    <a:pt x="6413" y="454"/>
                  </a:lnTo>
                  <a:lnTo>
                    <a:pt x="6410" y="442"/>
                  </a:lnTo>
                  <a:close/>
                  <a:moveTo>
                    <a:pt x="6145" y="436"/>
                  </a:moveTo>
                  <a:lnTo>
                    <a:pt x="6151" y="425"/>
                  </a:lnTo>
                  <a:lnTo>
                    <a:pt x="6182" y="439"/>
                  </a:lnTo>
                  <a:lnTo>
                    <a:pt x="6180" y="448"/>
                  </a:lnTo>
                  <a:lnTo>
                    <a:pt x="6145" y="436"/>
                  </a:lnTo>
                  <a:close/>
                  <a:moveTo>
                    <a:pt x="7513" y="436"/>
                  </a:moveTo>
                  <a:lnTo>
                    <a:pt x="7542" y="422"/>
                  </a:lnTo>
                  <a:lnTo>
                    <a:pt x="7548" y="434"/>
                  </a:lnTo>
                  <a:lnTo>
                    <a:pt x="7516" y="448"/>
                  </a:lnTo>
                  <a:lnTo>
                    <a:pt x="7513" y="436"/>
                  </a:lnTo>
                  <a:close/>
                  <a:moveTo>
                    <a:pt x="6477" y="428"/>
                  </a:moveTo>
                  <a:lnTo>
                    <a:pt x="6511" y="419"/>
                  </a:lnTo>
                  <a:lnTo>
                    <a:pt x="6514" y="431"/>
                  </a:lnTo>
                  <a:lnTo>
                    <a:pt x="6480" y="439"/>
                  </a:lnTo>
                  <a:lnTo>
                    <a:pt x="6477" y="428"/>
                  </a:lnTo>
                  <a:close/>
                  <a:moveTo>
                    <a:pt x="7201" y="416"/>
                  </a:moveTo>
                  <a:lnTo>
                    <a:pt x="7207" y="408"/>
                  </a:lnTo>
                  <a:lnTo>
                    <a:pt x="7239" y="422"/>
                  </a:lnTo>
                  <a:lnTo>
                    <a:pt x="7233" y="431"/>
                  </a:lnTo>
                  <a:lnTo>
                    <a:pt x="7201" y="416"/>
                  </a:lnTo>
                  <a:close/>
                  <a:moveTo>
                    <a:pt x="6546" y="410"/>
                  </a:moveTo>
                  <a:lnTo>
                    <a:pt x="6578" y="405"/>
                  </a:lnTo>
                  <a:lnTo>
                    <a:pt x="6581" y="416"/>
                  </a:lnTo>
                  <a:lnTo>
                    <a:pt x="6549" y="422"/>
                  </a:lnTo>
                  <a:lnTo>
                    <a:pt x="6546" y="410"/>
                  </a:lnTo>
                  <a:close/>
                  <a:moveTo>
                    <a:pt x="6081" y="408"/>
                  </a:moveTo>
                  <a:lnTo>
                    <a:pt x="6087" y="399"/>
                  </a:lnTo>
                  <a:lnTo>
                    <a:pt x="6119" y="410"/>
                  </a:lnTo>
                  <a:lnTo>
                    <a:pt x="6113" y="422"/>
                  </a:lnTo>
                  <a:lnTo>
                    <a:pt x="6081" y="408"/>
                  </a:lnTo>
                  <a:close/>
                  <a:moveTo>
                    <a:pt x="7574" y="408"/>
                  </a:moveTo>
                  <a:lnTo>
                    <a:pt x="7605" y="393"/>
                  </a:lnTo>
                  <a:lnTo>
                    <a:pt x="7611" y="402"/>
                  </a:lnTo>
                  <a:lnTo>
                    <a:pt x="7579" y="416"/>
                  </a:lnTo>
                  <a:lnTo>
                    <a:pt x="7574" y="408"/>
                  </a:lnTo>
                  <a:close/>
                  <a:moveTo>
                    <a:pt x="8846" y="390"/>
                  </a:moveTo>
                  <a:lnTo>
                    <a:pt x="8855" y="382"/>
                  </a:lnTo>
                  <a:lnTo>
                    <a:pt x="8878" y="405"/>
                  </a:lnTo>
                  <a:lnTo>
                    <a:pt x="8872" y="413"/>
                  </a:lnTo>
                  <a:lnTo>
                    <a:pt x="8846" y="390"/>
                  </a:lnTo>
                  <a:close/>
                  <a:moveTo>
                    <a:pt x="6612" y="396"/>
                  </a:moveTo>
                  <a:lnTo>
                    <a:pt x="6647" y="387"/>
                  </a:lnTo>
                  <a:lnTo>
                    <a:pt x="6650" y="399"/>
                  </a:lnTo>
                  <a:lnTo>
                    <a:pt x="6615" y="408"/>
                  </a:lnTo>
                  <a:lnTo>
                    <a:pt x="6612" y="396"/>
                  </a:lnTo>
                  <a:close/>
                  <a:moveTo>
                    <a:pt x="7141" y="384"/>
                  </a:moveTo>
                  <a:lnTo>
                    <a:pt x="7144" y="376"/>
                  </a:lnTo>
                  <a:lnTo>
                    <a:pt x="7175" y="390"/>
                  </a:lnTo>
                  <a:lnTo>
                    <a:pt x="7170" y="402"/>
                  </a:lnTo>
                  <a:lnTo>
                    <a:pt x="7141" y="384"/>
                  </a:lnTo>
                  <a:close/>
                  <a:moveTo>
                    <a:pt x="6018" y="382"/>
                  </a:moveTo>
                  <a:lnTo>
                    <a:pt x="6024" y="370"/>
                  </a:lnTo>
                  <a:lnTo>
                    <a:pt x="6055" y="384"/>
                  </a:lnTo>
                  <a:lnTo>
                    <a:pt x="6050" y="393"/>
                  </a:lnTo>
                  <a:lnTo>
                    <a:pt x="6018" y="382"/>
                  </a:lnTo>
                  <a:close/>
                  <a:moveTo>
                    <a:pt x="6682" y="382"/>
                  </a:moveTo>
                  <a:lnTo>
                    <a:pt x="6714" y="373"/>
                  </a:lnTo>
                  <a:lnTo>
                    <a:pt x="6716" y="384"/>
                  </a:lnTo>
                  <a:lnTo>
                    <a:pt x="6682" y="393"/>
                  </a:lnTo>
                  <a:lnTo>
                    <a:pt x="6682" y="382"/>
                  </a:lnTo>
                  <a:close/>
                  <a:moveTo>
                    <a:pt x="7637" y="376"/>
                  </a:moveTo>
                  <a:lnTo>
                    <a:pt x="7669" y="361"/>
                  </a:lnTo>
                  <a:lnTo>
                    <a:pt x="7672" y="373"/>
                  </a:lnTo>
                  <a:lnTo>
                    <a:pt x="7643" y="387"/>
                  </a:lnTo>
                  <a:lnTo>
                    <a:pt x="7637" y="376"/>
                  </a:lnTo>
                  <a:close/>
                  <a:moveTo>
                    <a:pt x="6748" y="364"/>
                  </a:moveTo>
                  <a:lnTo>
                    <a:pt x="6783" y="358"/>
                  </a:lnTo>
                  <a:lnTo>
                    <a:pt x="6786" y="370"/>
                  </a:lnTo>
                  <a:lnTo>
                    <a:pt x="6751" y="376"/>
                  </a:lnTo>
                  <a:lnTo>
                    <a:pt x="6748" y="364"/>
                  </a:lnTo>
                  <a:close/>
                  <a:moveTo>
                    <a:pt x="7077" y="356"/>
                  </a:moveTo>
                  <a:lnTo>
                    <a:pt x="7083" y="344"/>
                  </a:lnTo>
                  <a:lnTo>
                    <a:pt x="7115" y="358"/>
                  </a:lnTo>
                  <a:lnTo>
                    <a:pt x="7109" y="370"/>
                  </a:lnTo>
                  <a:lnTo>
                    <a:pt x="7077" y="356"/>
                  </a:lnTo>
                  <a:close/>
                  <a:moveTo>
                    <a:pt x="5954" y="353"/>
                  </a:moveTo>
                  <a:lnTo>
                    <a:pt x="5960" y="344"/>
                  </a:lnTo>
                  <a:lnTo>
                    <a:pt x="5992" y="356"/>
                  </a:lnTo>
                  <a:lnTo>
                    <a:pt x="5986" y="367"/>
                  </a:lnTo>
                  <a:lnTo>
                    <a:pt x="5954" y="353"/>
                  </a:lnTo>
                  <a:close/>
                  <a:moveTo>
                    <a:pt x="8794" y="341"/>
                  </a:moveTo>
                  <a:lnTo>
                    <a:pt x="8803" y="332"/>
                  </a:lnTo>
                  <a:lnTo>
                    <a:pt x="8829" y="358"/>
                  </a:lnTo>
                  <a:lnTo>
                    <a:pt x="8820" y="367"/>
                  </a:lnTo>
                  <a:lnTo>
                    <a:pt x="8794" y="341"/>
                  </a:lnTo>
                  <a:close/>
                  <a:moveTo>
                    <a:pt x="6815" y="350"/>
                  </a:moveTo>
                  <a:lnTo>
                    <a:pt x="6849" y="341"/>
                  </a:lnTo>
                  <a:lnTo>
                    <a:pt x="6852" y="353"/>
                  </a:lnTo>
                  <a:lnTo>
                    <a:pt x="6817" y="361"/>
                  </a:lnTo>
                  <a:lnTo>
                    <a:pt x="6815" y="350"/>
                  </a:lnTo>
                  <a:close/>
                  <a:moveTo>
                    <a:pt x="7698" y="347"/>
                  </a:moveTo>
                  <a:lnTo>
                    <a:pt x="7729" y="332"/>
                  </a:lnTo>
                  <a:lnTo>
                    <a:pt x="7735" y="341"/>
                  </a:lnTo>
                  <a:lnTo>
                    <a:pt x="7703" y="358"/>
                  </a:lnTo>
                  <a:lnTo>
                    <a:pt x="7698" y="347"/>
                  </a:lnTo>
                  <a:close/>
                  <a:moveTo>
                    <a:pt x="6884" y="335"/>
                  </a:moveTo>
                  <a:lnTo>
                    <a:pt x="6916" y="327"/>
                  </a:lnTo>
                  <a:lnTo>
                    <a:pt x="6918" y="338"/>
                  </a:lnTo>
                  <a:lnTo>
                    <a:pt x="6887" y="347"/>
                  </a:lnTo>
                  <a:lnTo>
                    <a:pt x="6884" y="335"/>
                  </a:lnTo>
                  <a:close/>
                  <a:moveTo>
                    <a:pt x="5891" y="327"/>
                  </a:moveTo>
                  <a:lnTo>
                    <a:pt x="5897" y="315"/>
                  </a:lnTo>
                  <a:lnTo>
                    <a:pt x="5928" y="330"/>
                  </a:lnTo>
                  <a:lnTo>
                    <a:pt x="5923" y="341"/>
                  </a:lnTo>
                  <a:lnTo>
                    <a:pt x="5891" y="327"/>
                  </a:lnTo>
                  <a:close/>
                  <a:moveTo>
                    <a:pt x="7017" y="324"/>
                  </a:moveTo>
                  <a:lnTo>
                    <a:pt x="7022" y="312"/>
                  </a:lnTo>
                  <a:lnTo>
                    <a:pt x="7051" y="330"/>
                  </a:lnTo>
                  <a:lnTo>
                    <a:pt x="7045" y="338"/>
                  </a:lnTo>
                  <a:lnTo>
                    <a:pt x="7017" y="324"/>
                  </a:lnTo>
                  <a:close/>
                  <a:moveTo>
                    <a:pt x="6950" y="318"/>
                  </a:moveTo>
                  <a:lnTo>
                    <a:pt x="6985" y="312"/>
                  </a:lnTo>
                  <a:lnTo>
                    <a:pt x="6988" y="324"/>
                  </a:lnTo>
                  <a:lnTo>
                    <a:pt x="6953" y="330"/>
                  </a:lnTo>
                  <a:lnTo>
                    <a:pt x="6950" y="318"/>
                  </a:lnTo>
                  <a:close/>
                  <a:moveTo>
                    <a:pt x="7761" y="318"/>
                  </a:moveTo>
                  <a:lnTo>
                    <a:pt x="7793" y="301"/>
                  </a:lnTo>
                  <a:lnTo>
                    <a:pt x="7799" y="312"/>
                  </a:lnTo>
                  <a:lnTo>
                    <a:pt x="7767" y="327"/>
                  </a:lnTo>
                  <a:lnTo>
                    <a:pt x="7761" y="318"/>
                  </a:lnTo>
                  <a:close/>
                  <a:moveTo>
                    <a:pt x="8745" y="295"/>
                  </a:moveTo>
                  <a:lnTo>
                    <a:pt x="8754" y="286"/>
                  </a:lnTo>
                  <a:lnTo>
                    <a:pt x="8777" y="309"/>
                  </a:lnTo>
                  <a:lnTo>
                    <a:pt x="8771" y="318"/>
                  </a:lnTo>
                  <a:lnTo>
                    <a:pt x="8745" y="295"/>
                  </a:lnTo>
                  <a:close/>
                  <a:moveTo>
                    <a:pt x="5827" y="301"/>
                  </a:moveTo>
                  <a:lnTo>
                    <a:pt x="5833" y="289"/>
                  </a:lnTo>
                  <a:lnTo>
                    <a:pt x="5865" y="304"/>
                  </a:lnTo>
                  <a:lnTo>
                    <a:pt x="5859" y="312"/>
                  </a:lnTo>
                  <a:lnTo>
                    <a:pt x="5827" y="301"/>
                  </a:lnTo>
                  <a:close/>
                  <a:moveTo>
                    <a:pt x="7825" y="286"/>
                  </a:moveTo>
                  <a:lnTo>
                    <a:pt x="7854" y="272"/>
                  </a:lnTo>
                  <a:lnTo>
                    <a:pt x="7859" y="281"/>
                  </a:lnTo>
                  <a:lnTo>
                    <a:pt x="7828" y="298"/>
                  </a:lnTo>
                  <a:lnTo>
                    <a:pt x="7825" y="286"/>
                  </a:lnTo>
                  <a:close/>
                  <a:moveTo>
                    <a:pt x="5764" y="272"/>
                  </a:moveTo>
                  <a:lnTo>
                    <a:pt x="5770" y="263"/>
                  </a:lnTo>
                  <a:lnTo>
                    <a:pt x="5801" y="275"/>
                  </a:lnTo>
                  <a:lnTo>
                    <a:pt x="5796" y="286"/>
                  </a:lnTo>
                  <a:lnTo>
                    <a:pt x="5764" y="272"/>
                  </a:lnTo>
                  <a:close/>
                  <a:moveTo>
                    <a:pt x="0" y="266"/>
                  </a:moveTo>
                  <a:lnTo>
                    <a:pt x="21" y="266"/>
                  </a:lnTo>
                  <a:lnTo>
                    <a:pt x="23" y="278"/>
                  </a:lnTo>
                  <a:lnTo>
                    <a:pt x="0" y="278"/>
                  </a:lnTo>
                  <a:lnTo>
                    <a:pt x="0" y="266"/>
                  </a:lnTo>
                  <a:close/>
                  <a:moveTo>
                    <a:pt x="55" y="266"/>
                  </a:moveTo>
                  <a:lnTo>
                    <a:pt x="90" y="263"/>
                  </a:lnTo>
                  <a:lnTo>
                    <a:pt x="93" y="275"/>
                  </a:lnTo>
                  <a:lnTo>
                    <a:pt x="58" y="278"/>
                  </a:lnTo>
                  <a:lnTo>
                    <a:pt x="55" y="266"/>
                  </a:lnTo>
                  <a:close/>
                  <a:moveTo>
                    <a:pt x="125" y="263"/>
                  </a:moveTo>
                  <a:lnTo>
                    <a:pt x="159" y="260"/>
                  </a:lnTo>
                  <a:lnTo>
                    <a:pt x="162" y="272"/>
                  </a:lnTo>
                  <a:lnTo>
                    <a:pt x="127" y="275"/>
                  </a:lnTo>
                  <a:lnTo>
                    <a:pt x="125" y="263"/>
                  </a:lnTo>
                  <a:close/>
                  <a:moveTo>
                    <a:pt x="194" y="260"/>
                  </a:moveTo>
                  <a:lnTo>
                    <a:pt x="228" y="260"/>
                  </a:lnTo>
                  <a:lnTo>
                    <a:pt x="231" y="272"/>
                  </a:lnTo>
                  <a:lnTo>
                    <a:pt x="197" y="272"/>
                  </a:lnTo>
                  <a:lnTo>
                    <a:pt x="194" y="260"/>
                  </a:lnTo>
                  <a:close/>
                  <a:moveTo>
                    <a:pt x="8696" y="246"/>
                  </a:moveTo>
                  <a:lnTo>
                    <a:pt x="8702" y="237"/>
                  </a:lnTo>
                  <a:lnTo>
                    <a:pt x="8728" y="263"/>
                  </a:lnTo>
                  <a:lnTo>
                    <a:pt x="8719" y="272"/>
                  </a:lnTo>
                  <a:lnTo>
                    <a:pt x="8696" y="246"/>
                  </a:lnTo>
                  <a:close/>
                  <a:moveTo>
                    <a:pt x="263" y="257"/>
                  </a:moveTo>
                  <a:lnTo>
                    <a:pt x="298" y="257"/>
                  </a:lnTo>
                  <a:lnTo>
                    <a:pt x="301" y="269"/>
                  </a:lnTo>
                  <a:lnTo>
                    <a:pt x="266" y="269"/>
                  </a:lnTo>
                  <a:lnTo>
                    <a:pt x="263" y="257"/>
                  </a:lnTo>
                  <a:close/>
                  <a:moveTo>
                    <a:pt x="332" y="255"/>
                  </a:moveTo>
                  <a:lnTo>
                    <a:pt x="367" y="255"/>
                  </a:lnTo>
                  <a:lnTo>
                    <a:pt x="367" y="266"/>
                  </a:lnTo>
                  <a:lnTo>
                    <a:pt x="332" y="266"/>
                  </a:lnTo>
                  <a:lnTo>
                    <a:pt x="332" y="255"/>
                  </a:lnTo>
                  <a:close/>
                  <a:moveTo>
                    <a:pt x="7885" y="257"/>
                  </a:moveTo>
                  <a:lnTo>
                    <a:pt x="7917" y="240"/>
                  </a:lnTo>
                  <a:lnTo>
                    <a:pt x="7923" y="252"/>
                  </a:lnTo>
                  <a:lnTo>
                    <a:pt x="7891" y="266"/>
                  </a:lnTo>
                  <a:lnTo>
                    <a:pt x="7885" y="257"/>
                  </a:lnTo>
                  <a:close/>
                  <a:moveTo>
                    <a:pt x="402" y="252"/>
                  </a:moveTo>
                  <a:lnTo>
                    <a:pt x="436" y="252"/>
                  </a:lnTo>
                  <a:lnTo>
                    <a:pt x="436" y="263"/>
                  </a:lnTo>
                  <a:lnTo>
                    <a:pt x="402" y="263"/>
                  </a:lnTo>
                  <a:lnTo>
                    <a:pt x="402" y="252"/>
                  </a:lnTo>
                  <a:close/>
                  <a:moveTo>
                    <a:pt x="471" y="252"/>
                  </a:moveTo>
                  <a:lnTo>
                    <a:pt x="505" y="249"/>
                  </a:lnTo>
                  <a:lnTo>
                    <a:pt x="505" y="260"/>
                  </a:lnTo>
                  <a:lnTo>
                    <a:pt x="471" y="263"/>
                  </a:lnTo>
                  <a:lnTo>
                    <a:pt x="471" y="252"/>
                  </a:lnTo>
                  <a:close/>
                  <a:moveTo>
                    <a:pt x="540" y="249"/>
                  </a:moveTo>
                  <a:lnTo>
                    <a:pt x="575" y="246"/>
                  </a:lnTo>
                  <a:lnTo>
                    <a:pt x="575" y="257"/>
                  </a:lnTo>
                  <a:lnTo>
                    <a:pt x="540" y="260"/>
                  </a:lnTo>
                  <a:lnTo>
                    <a:pt x="540" y="249"/>
                  </a:lnTo>
                  <a:close/>
                  <a:moveTo>
                    <a:pt x="5700" y="246"/>
                  </a:moveTo>
                  <a:lnTo>
                    <a:pt x="5703" y="234"/>
                  </a:lnTo>
                  <a:lnTo>
                    <a:pt x="5735" y="249"/>
                  </a:lnTo>
                  <a:lnTo>
                    <a:pt x="5732" y="260"/>
                  </a:lnTo>
                  <a:lnTo>
                    <a:pt x="5700" y="246"/>
                  </a:lnTo>
                  <a:close/>
                  <a:moveTo>
                    <a:pt x="609" y="246"/>
                  </a:moveTo>
                  <a:lnTo>
                    <a:pt x="644" y="246"/>
                  </a:lnTo>
                  <a:lnTo>
                    <a:pt x="644" y="257"/>
                  </a:lnTo>
                  <a:lnTo>
                    <a:pt x="609" y="257"/>
                  </a:lnTo>
                  <a:lnTo>
                    <a:pt x="609" y="246"/>
                  </a:lnTo>
                  <a:close/>
                  <a:moveTo>
                    <a:pt x="679" y="243"/>
                  </a:moveTo>
                  <a:lnTo>
                    <a:pt x="713" y="243"/>
                  </a:lnTo>
                  <a:lnTo>
                    <a:pt x="713" y="255"/>
                  </a:lnTo>
                  <a:lnTo>
                    <a:pt x="679" y="255"/>
                  </a:lnTo>
                  <a:lnTo>
                    <a:pt x="679" y="243"/>
                  </a:lnTo>
                  <a:close/>
                  <a:moveTo>
                    <a:pt x="748" y="240"/>
                  </a:moveTo>
                  <a:lnTo>
                    <a:pt x="783" y="240"/>
                  </a:lnTo>
                  <a:lnTo>
                    <a:pt x="783" y="252"/>
                  </a:lnTo>
                  <a:lnTo>
                    <a:pt x="748" y="252"/>
                  </a:lnTo>
                  <a:lnTo>
                    <a:pt x="748" y="240"/>
                  </a:lnTo>
                  <a:close/>
                  <a:moveTo>
                    <a:pt x="817" y="240"/>
                  </a:moveTo>
                  <a:lnTo>
                    <a:pt x="852" y="237"/>
                  </a:lnTo>
                  <a:lnTo>
                    <a:pt x="852" y="249"/>
                  </a:lnTo>
                  <a:lnTo>
                    <a:pt x="817" y="252"/>
                  </a:lnTo>
                  <a:lnTo>
                    <a:pt x="817" y="240"/>
                  </a:lnTo>
                  <a:close/>
                  <a:moveTo>
                    <a:pt x="886" y="237"/>
                  </a:moveTo>
                  <a:lnTo>
                    <a:pt x="921" y="234"/>
                  </a:lnTo>
                  <a:lnTo>
                    <a:pt x="921" y="246"/>
                  </a:lnTo>
                  <a:lnTo>
                    <a:pt x="886" y="249"/>
                  </a:lnTo>
                  <a:lnTo>
                    <a:pt x="886" y="237"/>
                  </a:lnTo>
                  <a:close/>
                  <a:moveTo>
                    <a:pt x="956" y="234"/>
                  </a:moveTo>
                  <a:lnTo>
                    <a:pt x="990" y="231"/>
                  </a:lnTo>
                  <a:lnTo>
                    <a:pt x="990" y="243"/>
                  </a:lnTo>
                  <a:lnTo>
                    <a:pt x="956" y="246"/>
                  </a:lnTo>
                  <a:lnTo>
                    <a:pt x="956" y="234"/>
                  </a:lnTo>
                  <a:close/>
                  <a:moveTo>
                    <a:pt x="1025" y="231"/>
                  </a:moveTo>
                  <a:lnTo>
                    <a:pt x="1060" y="231"/>
                  </a:lnTo>
                  <a:lnTo>
                    <a:pt x="1060" y="243"/>
                  </a:lnTo>
                  <a:lnTo>
                    <a:pt x="1025" y="243"/>
                  </a:lnTo>
                  <a:lnTo>
                    <a:pt x="1025" y="231"/>
                  </a:lnTo>
                  <a:close/>
                  <a:moveTo>
                    <a:pt x="1094" y="229"/>
                  </a:moveTo>
                  <a:lnTo>
                    <a:pt x="1129" y="229"/>
                  </a:lnTo>
                  <a:lnTo>
                    <a:pt x="1129" y="240"/>
                  </a:lnTo>
                  <a:lnTo>
                    <a:pt x="1094" y="240"/>
                  </a:lnTo>
                  <a:lnTo>
                    <a:pt x="1094" y="229"/>
                  </a:lnTo>
                  <a:close/>
                  <a:moveTo>
                    <a:pt x="1164" y="226"/>
                  </a:moveTo>
                  <a:lnTo>
                    <a:pt x="1198" y="226"/>
                  </a:lnTo>
                  <a:lnTo>
                    <a:pt x="1198" y="237"/>
                  </a:lnTo>
                  <a:lnTo>
                    <a:pt x="1164" y="237"/>
                  </a:lnTo>
                  <a:lnTo>
                    <a:pt x="1164" y="226"/>
                  </a:lnTo>
                  <a:close/>
                  <a:moveTo>
                    <a:pt x="7949" y="226"/>
                  </a:moveTo>
                  <a:lnTo>
                    <a:pt x="7981" y="211"/>
                  </a:lnTo>
                  <a:lnTo>
                    <a:pt x="7983" y="223"/>
                  </a:lnTo>
                  <a:lnTo>
                    <a:pt x="7955" y="237"/>
                  </a:lnTo>
                  <a:lnTo>
                    <a:pt x="7949" y="226"/>
                  </a:lnTo>
                  <a:close/>
                  <a:moveTo>
                    <a:pt x="1233" y="226"/>
                  </a:moveTo>
                  <a:lnTo>
                    <a:pt x="1267" y="223"/>
                  </a:lnTo>
                  <a:lnTo>
                    <a:pt x="1267" y="234"/>
                  </a:lnTo>
                  <a:lnTo>
                    <a:pt x="1233" y="237"/>
                  </a:lnTo>
                  <a:lnTo>
                    <a:pt x="1233" y="226"/>
                  </a:lnTo>
                  <a:close/>
                  <a:moveTo>
                    <a:pt x="1302" y="223"/>
                  </a:moveTo>
                  <a:lnTo>
                    <a:pt x="1337" y="220"/>
                  </a:lnTo>
                  <a:lnTo>
                    <a:pt x="1337" y="231"/>
                  </a:lnTo>
                  <a:lnTo>
                    <a:pt x="1302" y="234"/>
                  </a:lnTo>
                  <a:lnTo>
                    <a:pt x="1302" y="223"/>
                  </a:lnTo>
                  <a:close/>
                  <a:moveTo>
                    <a:pt x="5637" y="217"/>
                  </a:moveTo>
                  <a:lnTo>
                    <a:pt x="5640" y="208"/>
                  </a:lnTo>
                  <a:lnTo>
                    <a:pt x="5672" y="220"/>
                  </a:lnTo>
                  <a:lnTo>
                    <a:pt x="5669" y="231"/>
                  </a:lnTo>
                  <a:lnTo>
                    <a:pt x="5637" y="217"/>
                  </a:lnTo>
                  <a:close/>
                  <a:moveTo>
                    <a:pt x="1371" y="220"/>
                  </a:moveTo>
                  <a:lnTo>
                    <a:pt x="1406" y="217"/>
                  </a:lnTo>
                  <a:lnTo>
                    <a:pt x="1406" y="229"/>
                  </a:lnTo>
                  <a:lnTo>
                    <a:pt x="1371" y="231"/>
                  </a:lnTo>
                  <a:lnTo>
                    <a:pt x="1371" y="220"/>
                  </a:lnTo>
                  <a:close/>
                  <a:moveTo>
                    <a:pt x="1441" y="217"/>
                  </a:moveTo>
                  <a:lnTo>
                    <a:pt x="1475" y="217"/>
                  </a:lnTo>
                  <a:lnTo>
                    <a:pt x="1475" y="229"/>
                  </a:lnTo>
                  <a:lnTo>
                    <a:pt x="1441" y="229"/>
                  </a:lnTo>
                  <a:lnTo>
                    <a:pt x="1441" y="217"/>
                  </a:lnTo>
                  <a:close/>
                  <a:moveTo>
                    <a:pt x="1510" y="214"/>
                  </a:moveTo>
                  <a:lnTo>
                    <a:pt x="1544" y="214"/>
                  </a:lnTo>
                  <a:lnTo>
                    <a:pt x="1544" y="226"/>
                  </a:lnTo>
                  <a:lnTo>
                    <a:pt x="1510" y="226"/>
                  </a:lnTo>
                  <a:lnTo>
                    <a:pt x="1510" y="214"/>
                  </a:lnTo>
                  <a:close/>
                  <a:moveTo>
                    <a:pt x="1579" y="211"/>
                  </a:moveTo>
                  <a:lnTo>
                    <a:pt x="1614" y="211"/>
                  </a:lnTo>
                  <a:lnTo>
                    <a:pt x="1614" y="223"/>
                  </a:lnTo>
                  <a:lnTo>
                    <a:pt x="1579" y="223"/>
                  </a:lnTo>
                  <a:lnTo>
                    <a:pt x="1579" y="211"/>
                  </a:lnTo>
                  <a:close/>
                  <a:moveTo>
                    <a:pt x="8644" y="200"/>
                  </a:moveTo>
                  <a:lnTo>
                    <a:pt x="8653" y="191"/>
                  </a:lnTo>
                  <a:lnTo>
                    <a:pt x="8679" y="214"/>
                  </a:lnTo>
                  <a:lnTo>
                    <a:pt x="8670" y="223"/>
                  </a:lnTo>
                  <a:lnTo>
                    <a:pt x="8644" y="200"/>
                  </a:lnTo>
                  <a:close/>
                  <a:moveTo>
                    <a:pt x="1648" y="211"/>
                  </a:moveTo>
                  <a:lnTo>
                    <a:pt x="1683" y="208"/>
                  </a:lnTo>
                  <a:lnTo>
                    <a:pt x="1683" y="220"/>
                  </a:lnTo>
                  <a:lnTo>
                    <a:pt x="1648" y="223"/>
                  </a:lnTo>
                  <a:lnTo>
                    <a:pt x="1648" y="211"/>
                  </a:lnTo>
                  <a:close/>
                  <a:moveTo>
                    <a:pt x="1718" y="208"/>
                  </a:moveTo>
                  <a:lnTo>
                    <a:pt x="1752" y="205"/>
                  </a:lnTo>
                  <a:lnTo>
                    <a:pt x="1752" y="217"/>
                  </a:lnTo>
                  <a:lnTo>
                    <a:pt x="1718" y="220"/>
                  </a:lnTo>
                  <a:lnTo>
                    <a:pt x="1718" y="208"/>
                  </a:lnTo>
                  <a:close/>
                  <a:moveTo>
                    <a:pt x="1787" y="205"/>
                  </a:moveTo>
                  <a:lnTo>
                    <a:pt x="1822" y="203"/>
                  </a:lnTo>
                  <a:lnTo>
                    <a:pt x="1822" y="214"/>
                  </a:lnTo>
                  <a:lnTo>
                    <a:pt x="1787" y="217"/>
                  </a:lnTo>
                  <a:lnTo>
                    <a:pt x="1787" y="205"/>
                  </a:lnTo>
                  <a:close/>
                  <a:moveTo>
                    <a:pt x="1856" y="203"/>
                  </a:moveTo>
                  <a:lnTo>
                    <a:pt x="1891" y="203"/>
                  </a:lnTo>
                  <a:lnTo>
                    <a:pt x="1891" y="214"/>
                  </a:lnTo>
                  <a:lnTo>
                    <a:pt x="1856" y="214"/>
                  </a:lnTo>
                  <a:lnTo>
                    <a:pt x="1856" y="203"/>
                  </a:lnTo>
                  <a:close/>
                  <a:moveTo>
                    <a:pt x="1925" y="200"/>
                  </a:moveTo>
                  <a:lnTo>
                    <a:pt x="1960" y="200"/>
                  </a:lnTo>
                  <a:lnTo>
                    <a:pt x="1960" y="211"/>
                  </a:lnTo>
                  <a:lnTo>
                    <a:pt x="1925" y="211"/>
                  </a:lnTo>
                  <a:lnTo>
                    <a:pt x="1925" y="200"/>
                  </a:lnTo>
                  <a:close/>
                  <a:moveTo>
                    <a:pt x="1995" y="197"/>
                  </a:moveTo>
                  <a:lnTo>
                    <a:pt x="2029" y="197"/>
                  </a:lnTo>
                  <a:lnTo>
                    <a:pt x="2029" y="208"/>
                  </a:lnTo>
                  <a:lnTo>
                    <a:pt x="1995" y="208"/>
                  </a:lnTo>
                  <a:lnTo>
                    <a:pt x="1995" y="197"/>
                  </a:lnTo>
                  <a:close/>
                  <a:moveTo>
                    <a:pt x="2064" y="197"/>
                  </a:moveTo>
                  <a:lnTo>
                    <a:pt x="2099" y="194"/>
                  </a:lnTo>
                  <a:lnTo>
                    <a:pt x="2099" y="205"/>
                  </a:lnTo>
                  <a:lnTo>
                    <a:pt x="2064" y="208"/>
                  </a:lnTo>
                  <a:lnTo>
                    <a:pt x="2064" y="197"/>
                  </a:lnTo>
                  <a:close/>
                  <a:moveTo>
                    <a:pt x="8009" y="197"/>
                  </a:moveTo>
                  <a:lnTo>
                    <a:pt x="8041" y="179"/>
                  </a:lnTo>
                  <a:lnTo>
                    <a:pt x="8047" y="191"/>
                  </a:lnTo>
                  <a:lnTo>
                    <a:pt x="8015" y="205"/>
                  </a:lnTo>
                  <a:lnTo>
                    <a:pt x="8009" y="197"/>
                  </a:lnTo>
                  <a:close/>
                  <a:moveTo>
                    <a:pt x="5573" y="191"/>
                  </a:moveTo>
                  <a:lnTo>
                    <a:pt x="5576" y="179"/>
                  </a:lnTo>
                  <a:lnTo>
                    <a:pt x="5608" y="194"/>
                  </a:lnTo>
                  <a:lnTo>
                    <a:pt x="5605" y="205"/>
                  </a:lnTo>
                  <a:lnTo>
                    <a:pt x="5573" y="191"/>
                  </a:lnTo>
                  <a:close/>
                  <a:moveTo>
                    <a:pt x="2133" y="194"/>
                  </a:moveTo>
                  <a:lnTo>
                    <a:pt x="2168" y="191"/>
                  </a:lnTo>
                  <a:lnTo>
                    <a:pt x="2168" y="203"/>
                  </a:lnTo>
                  <a:lnTo>
                    <a:pt x="2133" y="205"/>
                  </a:lnTo>
                  <a:lnTo>
                    <a:pt x="2133" y="194"/>
                  </a:lnTo>
                  <a:close/>
                  <a:moveTo>
                    <a:pt x="2203" y="191"/>
                  </a:moveTo>
                  <a:lnTo>
                    <a:pt x="2237" y="191"/>
                  </a:lnTo>
                  <a:lnTo>
                    <a:pt x="2237" y="203"/>
                  </a:lnTo>
                  <a:lnTo>
                    <a:pt x="2203" y="203"/>
                  </a:lnTo>
                  <a:lnTo>
                    <a:pt x="2203" y="191"/>
                  </a:lnTo>
                  <a:close/>
                  <a:moveTo>
                    <a:pt x="2272" y="188"/>
                  </a:moveTo>
                  <a:lnTo>
                    <a:pt x="2306" y="188"/>
                  </a:lnTo>
                  <a:lnTo>
                    <a:pt x="2306" y="200"/>
                  </a:lnTo>
                  <a:lnTo>
                    <a:pt x="2272" y="200"/>
                  </a:lnTo>
                  <a:lnTo>
                    <a:pt x="2272" y="188"/>
                  </a:lnTo>
                  <a:close/>
                  <a:moveTo>
                    <a:pt x="2341" y="185"/>
                  </a:moveTo>
                  <a:lnTo>
                    <a:pt x="2376" y="185"/>
                  </a:lnTo>
                  <a:lnTo>
                    <a:pt x="2376" y="197"/>
                  </a:lnTo>
                  <a:lnTo>
                    <a:pt x="2341" y="197"/>
                  </a:lnTo>
                  <a:lnTo>
                    <a:pt x="2341" y="185"/>
                  </a:lnTo>
                  <a:close/>
                  <a:moveTo>
                    <a:pt x="2410" y="182"/>
                  </a:moveTo>
                  <a:lnTo>
                    <a:pt x="2445" y="182"/>
                  </a:lnTo>
                  <a:lnTo>
                    <a:pt x="2445" y="194"/>
                  </a:lnTo>
                  <a:lnTo>
                    <a:pt x="2410" y="194"/>
                  </a:lnTo>
                  <a:lnTo>
                    <a:pt x="2410" y="182"/>
                  </a:lnTo>
                  <a:close/>
                  <a:moveTo>
                    <a:pt x="2480" y="182"/>
                  </a:moveTo>
                  <a:lnTo>
                    <a:pt x="2514" y="179"/>
                  </a:lnTo>
                  <a:lnTo>
                    <a:pt x="2514" y="191"/>
                  </a:lnTo>
                  <a:lnTo>
                    <a:pt x="2480" y="194"/>
                  </a:lnTo>
                  <a:lnTo>
                    <a:pt x="2480" y="182"/>
                  </a:lnTo>
                  <a:close/>
                  <a:moveTo>
                    <a:pt x="2549" y="179"/>
                  </a:moveTo>
                  <a:lnTo>
                    <a:pt x="2583" y="177"/>
                  </a:lnTo>
                  <a:lnTo>
                    <a:pt x="2583" y="188"/>
                  </a:lnTo>
                  <a:lnTo>
                    <a:pt x="2549" y="191"/>
                  </a:lnTo>
                  <a:lnTo>
                    <a:pt x="2549" y="179"/>
                  </a:lnTo>
                  <a:close/>
                  <a:moveTo>
                    <a:pt x="2618" y="177"/>
                  </a:moveTo>
                  <a:lnTo>
                    <a:pt x="2653" y="177"/>
                  </a:lnTo>
                  <a:lnTo>
                    <a:pt x="2653" y="188"/>
                  </a:lnTo>
                  <a:lnTo>
                    <a:pt x="2618" y="188"/>
                  </a:lnTo>
                  <a:lnTo>
                    <a:pt x="2618" y="177"/>
                  </a:lnTo>
                  <a:close/>
                  <a:moveTo>
                    <a:pt x="2687" y="174"/>
                  </a:moveTo>
                  <a:lnTo>
                    <a:pt x="2722" y="174"/>
                  </a:lnTo>
                  <a:lnTo>
                    <a:pt x="2722" y="185"/>
                  </a:lnTo>
                  <a:lnTo>
                    <a:pt x="2687" y="185"/>
                  </a:lnTo>
                  <a:lnTo>
                    <a:pt x="2687" y="174"/>
                  </a:lnTo>
                  <a:close/>
                  <a:moveTo>
                    <a:pt x="2757" y="171"/>
                  </a:moveTo>
                  <a:lnTo>
                    <a:pt x="2791" y="171"/>
                  </a:lnTo>
                  <a:lnTo>
                    <a:pt x="2791" y="182"/>
                  </a:lnTo>
                  <a:lnTo>
                    <a:pt x="2757" y="182"/>
                  </a:lnTo>
                  <a:lnTo>
                    <a:pt x="2757" y="171"/>
                  </a:lnTo>
                  <a:close/>
                  <a:moveTo>
                    <a:pt x="2826" y="168"/>
                  </a:moveTo>
                  <a:lnTo>
                    <a:pt x="2861" y="168"/>
                  </a:lnTo>
                  <a:lnTo>
                    <a:pt x="2861" y="179"/>
                  </a:lnTo>
                  <a:lnTo>
                    <a:pt x="2826" y="179"/>
                  </a:lnTo>
                  <a:lnTo>
                    <a:pt x="2826" y="168"/>
                  </a:lnTo>
                  <a:close/>
                  <a:moveTo>
                    <a:pt x="2895" y="168"/>
                  </a:moveTo>
                  <a:lnTo>
                    <a:pt x="2930" y="165"/>
                  </a:lnTo>
                  <a:lnTo>
                    <a:pt x="2930" y="177"/>
                  </a:lnTo>
                  <a:lnTo>
                    <a:pt x="2895" y="179"/>
                  </a:lnTo>
                  <a:lnTo>
                    <a:pt x="2895" y="168"/>
                  </a:lnTo>
                  <a:close/>
                  <a:moveTo>
                    <a:pt x="5510" y="165"/>
                  </a:moveTo>
                  <a:lnTo>
                    <a:pt x="5513" y="153"/>
                  </a:lnTo>
                  <a:lnTo>
                    <a:pt x="5545" y="168"/>
                  </a:lnTo>
                  <a:lnTo>
                    <a:pt x="5542" y="177"/>
                  </a:lnTo>
                  <a:lnTo>
                    <a:pt x="5510" y="165"/>
                  </a:lnTo>
                  <a:close/>
                  <a:moveTo>
                    <a:pt x="8073" y="165"/>
                  </a:moveTo>
                  <a:lnTo>
                    <a:pt x="8105" y="151"/>
                  </a:lnTo>
                  <a:lnTo>
                    <a:pt x="8110" y="162"/>
                  </a:lnTo>
                  <a:lnTo>
                    <a:pt x="8079" y="177"/>
                  </a:lnTo>
                  <a:lnTo>
                    <a:pt x="8073" y="165"/>
                  </a:lnTo>
                  <a:close/>
                  <a:moveTo>
                    <a:pt x="2964" y="165"/>
                  </a:moveTo>
                  <a:lnTo>
                    <a:pt x="2999" y="162"/>
                  </a:lnTo>
                  <a:lnTo>
                    <a:pt x="2999" y="174"/>
                  </a:lnTo>
                  <a:lnTo>
                    <a:pt x="2964" y="177"/>
                  </a:lnTo>
                  <a:lnTo>
                    <a:pt x="2964" y="165"/>
                  </a:lnTo>
                  <a:close/>
                  <a:moveTo>
                    <a:pt x="8595" y="151"/>
                  </a:moveTo>
                  <a:lnTo>
                    <a:pt x="8601" y="142"/>
                  </a:lnTo>
                  <a:lnTo>
                    <a:pt x="8627" y="168"/>
                  </a:lnTo>
                  <a:lnTo>
                    <a:pt x="8618" y="177"/>
                  </a:lnTo>
                  <a:lnTo>
                    <a:pt x="8595" y="151"/>
                  </a:lnTo>
                  <a:close/>
                  <a:moveTo>
                    <a:pt x="3034" y="162"/>
                  </a:moveTo>
                  <a:lnTo>
                    <a:pt x="3068" y="162"/>
                  </a:lnTo>
                  <a:lnTo>
                    <a:pt x="3068" y="174"/>
                  </a:lnTo>
                  <a:lnTo>
                    <a:pt x="3034" y="174"/>
                  </a:lnTo>
                  <a:lnTo>
                    <a:pt x="3034" y="162"/>
                  </a:lnTo>
                  <a:close/>
                  <a:moveTo>
                    <a:pt x="3103" y="159"/>
                  </a:moveTo>
                  <a:lnTo>
                    <a:pt x="3138" y="159"/>
                  </a:lnTo>
                  <a:lnTo>
                    <a:pt x="3138" y="171"/>
                  </a:lnTo>
                  <a:lnTo>
                    <a:pt x="3103" y="171"/>
                  </a:lnTo>
                  <a:lnTo>
                    <a:pt x="3103" y="159"/>
                  </a:lnTo>
                  <a:close/>
                  <a:moveTo>
                    <a:pt x="3172" y="156"/>
                  </a:moveTo>
                  <a:lnTo>
                    <a:pt x="3207" y="156"/>
                  </a:lnTo>
                  <a:lnTo>
                    <a:pt x="3207" y="168"/>
                  </a:lnTo>
                  <a:lnTo>
                    <a:pt x="3172" y="168"/>
                  </a:lnTo>
                  <a:lnTo>
                    <a:pt x="3172" y="156"/>
                  </a:lnTo>
                  <a:close/>
                  <a:moveTo>
                    <a:pt x="3242" y="156"/>
                  </a:moveTo>
                  <a:lnTo>
                    <a:pt x="3276" y="153"/>
                  </a:lnTo>
                  <a:lnTo>
                    <a:pt x="3276" y="165"/>
                  </a:lnTo>
                  <a:lnTo>
                    <a:pt x="3242" y="168"/>
                  </a:lnTo>
                  <a:lnTo>
                    <a:pt x="3242" y="156"/>
                  </a:lnTo>
                  <a:close/>
                  <a:moveTo>
                    <a:pt x="3311" y="153"/>
                  </a:moveTo>
                  <a:lnTo>
                    <a:pt x="3345" y="151"/>
                  </a:lnTo>
                  <a:lnTo>
                    <a:pt x="3345" y="162"/>
                  </a:lnTo>
                  <a:lnTo>
                    <a:pt x="3311" y="165"/>
                  </a:lnTo>
                  <a:lnTo>
                    <a:pt x="3311" y="153"/>
                  </a:lnTo>
                  <a:close/>
                  <a:moveTo>
                    <a:pt x="3380" y="151"/>
                  </a:moveTo>
                  <a:lnTo>
                    <a:pt x="3415" y="148"/>
                  </a:lnTo>
                  <a:lnTo>
                    <a:pt x="3415" y="159"/>
                  </a:lnTo>
                  <a:lnTo>
                    <a:pt x="3380" y="162"/>
                  </a:lnTo>
                  <a:lnTo>
                    <a:pt x="3380" y="151"/>
                  </a:lnTo>
                  <a:close/>
                  <a:moveTo>
                    <a:pt x="3449" y="148"/>
                  </a:moveTo>
                  <a:lnTo>
                    <a:pt x="3484" y="148"/>
                  </a:lnTo>
                  <a:lnTo>
                    <a:pt x="3484" y="159"/>
                  </a:lnTo>
                  <a:lnTo>
                    <a:pt x="3449" y="159"/>
                  </a:lnTo>
                  <a:lnTo>
                    <a:pt x="3449" y="148"/>
                  </a:lnTo>
                  <a:close/>
                  <a:moveTo>
                    <a:pt x="3519" y="145"/>
                  </a:moveTo>
                  <a:lnTo>
                    <a:pt x="3553" y="145"/>
                  </a:lnTo>
                  <a:lnTo>
                    <a:pt x="3553" y="156"/>
                  </a:lnTo>
                  <a:lnTo>
                    <a:pt x="3519" y="156"/>
                  </a:lnTo>
                  <a:lnTo>
                    <a:pt x="3519" y="145"/>
                  </a:lnTo>
                  <a:close/>
                  <a:moveTo>
                    <a:pt x="3588" y="142"/>
                  </a:moveTo>
                  <a:lnTo>
                    <a:pt x="3622" y="142"/>
                  </a:lnTo>
                  <a:lnTo>
                    <a:pt x="3622" y="153"/>
                  </a:lnTo>
                  <a:lnTo>
                    <a:pt x="3588" y="153"/>
                  </a:lnTo>
                  <a:lnTo>
                    <a:pt x="3588" y="142"/>
                  </a:lnTo>
                  <a:close/>
                  <a:moveTo>
                    <a:pt x="3657" y="142"/>
                  </a:moveTo>
                  <a:lnTo>
                    <a:pt x="3692" y="139"/>
                  </a:lnTo>
                  <a:lnTo>
                    <a:pt x="3692" y="151"/>
                  </a:lnTo>
                  <a:lnTo>
                    <a:pt x="3657" y="153"/>
                  </a:lnTo>
                  <a:lnTo>
                    <a:pt x="3657" y="142"/>
                  </a:lnTo>
                  <a:close/>
                  <a:moveTo>
                    <a:pt x="5446" y="136"/>
                  </a:moveTo>
                  <a:lnTo>
                    <a:pt x="5449" y="127"/>
                  </a:lnTo>
                  <a:lnTo>
                    <a:pt x="5481" y="139"/>
                  </a:lnTo>
                  <a:lnTo>
                    <a:pt x="5478" y="151"/>
                  </a:lnTo>
                  <a:lnTo>
                    <a:pt x="5446" y="136"/>
                  </a:lnTo>
                  <a:close/>
                  <a:moveTo>
                    <a:pt x="3726" y="139"/>
                  </a:moveTo>
                  <a:lnTo>
                    <a:pt x="3761" y="136"/>
                  </a:lnTo>
                  <a:lnTo>
                    <a:pt x="3761" y="148"/>
                  </a:lnTo>
                  <a:lnTo>
                    <a:pt x="3726" y="151"/>
                  </a:lnTo>
                  <a:lnTo>
                    <a:pt x="3726" y="139"/>
                  </a:lnTo>
                  <a:close/>
                  <a:moveTo>
                    <a:pt x="3796" y="136"/>
                  </a:moveTo>
                  <a:lnTo>
                    <a:pt x="3830" y="133"/>
                  </a:lnTo>
                  <a:lnTo>
                    <a:pt x="3830" y="145"/>
                  </a:lnTo>
                  <a:lnTo>
                    <a:pt x="3796" y="148"/>
                  </a:lnTo>
                  <a:lnTo>
                    <a:pt x="3796" y="136"/>
                  </a:lnTo>
                  <a:close/>
                  <a:moveTo>
                    <a:pt x="8136" y="136"/>
                  </a:moveTo>
                  <a:lnTo>
                    <a:pt x="8168" y="122"/>
                  </a:lnTo>
                  <a:lnTo>
                    <a:pt x="8171" y="130"/>
                  </a:lnTo>
                  <a:lnTo>
                    <a:pt x="8139" y="145"/>
                  </a:lnTo>
                  <a:lnTo>
                    <a:pt x="8136" y="136"/>
                  </a:lnTo>
                  <a:close/>
                  <a:moveTo>
                    <a:pt x="3865" y="133"/>
                  </a:moveTo>
                  <a:lnTo>
                    <a:pt x="3900" y="133"/>
                  </a:lnTo>
                  <a:lnTo>
                    <a:pt x="3900" y="145"/>
                  </a:lnTo>
                  <a:lnTo>
                    <a:pt x="3865" y="145"/>
                  </a:lnTo>
                  <a:lnTo>
                    <a:pt x="3865" y="133"/>
                  </a:lnTo>
                  <a:close/>
                  <a:moveTo>
                    <a:pt x="3934" y="130"/>
                  </a:moveTo>
                  <a:lnTo>
                    <a:pt x="3969" y="130"/>
                  </a:lnTo>
                  <a:lnTo>
                    <a:pt x="3969" y="142"/>
                  </a:lnTo>
                  <a:lnTo>
                    <a:pt x="3934" y="142"/>
                  </a:lnTo>
                  <a:lnTo>
                    <a:pt x="3934" y="130"/>
                  </a:lnTo>
                  <a:close/>
                  <a:moveTo>
                    <a:pt x="4003" y="127"/>
                  </a:moveTo>
                  <a:lnTo>
                    <a:pt x="4038" y="127"/>
                  </a:lnTo>
                  <a:lnTo>
                    <a:pt x="4038" y="139"/>
                  </a:lnTo>
                  <a:lnTo>
                    <a:pt x="4003" y="139"/>
                  </a:lnTo>
                  <a:lnTo>
                    <a:pt x="4003" y="127"/>
                  </a:lnTo>
                  <a:close/>
                  <a:moveTo>
                    <a:pt x="4073" y="127"/>
                  </a:moveTo>
                  <a:lnTo>
                    <a:pt x="4107" y="125"/>
                  </a:lnTo>
                  <a:lnTo>
                    <a:pt x="4107" y="136"/>
                  </a:lnTo>
                  <a:lnTo>
                    <a:pt x="4073" y="139"/>
                  </a:lnTo>
                  <a:lnTo>
                    <a:pt x="4073" y="127"/>
                  </a:lnTo>
                  <a:close/>
                  <a:moveTo>
                    <a:pt x="4142" y="125"/>
                  </a:moveTo>
                  <a:lnTo>
                    <a:pt x="4177" y="122"/>
                  </a:lnTo>
                  <a:lnTo>
                    <a:pt x="4177" y="133"/>
                  </a:lnTo>
                  <a:lnTo>
                    <a:pt x="4142" y="136"/>
                  </a:lnTo>
                  <a:lnTo>
                    <a:pt x="4142" y="125"/>
                  </a:lnTo>
                  <a:close/>
                  <a:moveTo>
                    <a:pt x="4211" y="122"/>
                  </a:moveTo>
                  <a:lnTo>
                    <a:pt x="4246" y="119"/>
                  </a:lnTo>
                  <a:lnTo>
                    <a:pt x="4246" y="130"/>
                  </a:lnTo>
                  <a:lnTo>
                    <a:pt x="4211" y="133"/>
                  </a:lnTo>
                  <a:lnTo>
                    <a:pt x="4211" y="122"/>
                  </a:lnTo>
                  <a:close/>
                  <a:moveTo>
                    <a:pt x="4281" y="119"/>
                  </a:moveTo>
                  <a:lnTo>
                    <a:pt x="4315" y="119"/>
                  </a:lnTo>
                  <a:lnTo>
                    <a:pt x="4315" y="130"/>
                  </a:lnTo>
                  <a:lnTo>
                    <a:pt x="4281" y="130"/>
                  </a:lnTo>
                  <a:lnTo>
                    <a:pt x="4281" y="119"/>
                  </a:lnTo>
                  <a:close/>
                  <a:moveTo>
                    <a:pt x="4350" y="116"/>
                  </a:moveTo>
                  <a:lnTo>
                    <a:pt x="4384" y="116"/>
                  </a:lnTo>
                  <a:lnTo>
                    <a:pt x="4384" y="127"/>
                  </a:lnTo>
                  <a:lnTo>
                    <a:pt x="4350" y="127"/>
                  </a:lnTo>
                  <a:lnTo>
                    <a:pt x="4350" y="116"/>
                  </a:lnTo>
                  <a:close/>
                  <a:moveTo>
                    <a:pt x="8543" y="104"/>
                  </a:moveTo>
                  <a:lnTo>
                    <a:pt x="8552" y="96"/>
                  </a:lnTo>
                  <a:lnTo>
                    <a:pt x="8578" y="119"/>
                  </a:lnTo>
                  <a:lnTo>
                    <a:pt x="8569" y="127"/>
                  </a:lnTo>
                  <a:lnTo>
                    <a:pt x="8543" y="104"/>
                  </a:lnTo>
                  <a:close/>
                  <a:moveTo>
                    <a:pt x="4419" y="113"/>
                  </a:moveTo>
                  <a:lnTo>
                    <a:pt x="4454" y="113"/>
                  </a:lnTo>
                  <a:lnTo>
                    <a:pt x="4454" y="125"/>
                  </a:lnTo>
                  <a:lnTo>
                    <a:pt x="4419" y="125"/>
                  </a:lnTo>
                  <a:lnTo>
                    <a:pt x="4419" y="113"/>
                  </a:lnTo>
                  <a:close/>
                  <a:moveTo>
                    <a:pt x="5380" y="110"/>
                  </a:moveTo>
                  <a:lnTo>
                    <a:pt x="5386" y="99"/>
                  </a:lnTo>
                  <a:lnTo>
                    <a:pt x="5418" y="113"/>
                  </a:lnTo>
                  <a:lnTo>
                    <a:pt x="5412" y="125"/>
                  </a:lnTo>
                  <a:lnTo>
                    <a:pt x="5380" y="110"/>
                  </a:lnTo>
                  <a:close/>
                  <a:moveTo>
                    <a:pt x="4485" y="113"/>
                  </a:moveTo>
                  <a:lnTo>
                    <a:pt x="4520" y="110"/>
                  </a:lnTo>
                  <a:lnTo>
                    <a:pt x="4523" y="122"/>
                  </a:lnTo>
                  <a:lnTo>
                    <a:pt x="4488" y="125"/>
                  </a:lnTo>
                  <a:lnTo>
                    <a:pt x="4485" y="113"/>
                  </a:lnTo>
                  <a:close/>
                  <a:moveTo>
                    <a:pt x="4555" y="110"/>
                  </a:moveTo>
                  <a:lnTo>
                    <a:pt x="4589" y="107"/>
                  </a:lnTo>
                  <a:lnTo>
                    <a:pt x="4592" y="119"/>
                  </a:lnTo>
                  <a:lnTo>
                    <a:pt x="4558" y="122"/>
                  </a:lnTo>
                  <a:lnTo>
                    <a:pt x="4555" y="110"/>
                  </a:lnTo>
                  <a:close/>
                  <a:moveTo>
                    <a:pt x="4624" y="107"/>
                  </a:moveTo>
                  <a:lnTo>
                    <a:pt x="4659" y="107"/>
                  </a:lnTo>
                  <a:lnTo>
                    <a:pt x="4661" y="119"/>
                  </a:lnTo>
                  <a:lnTo>
                    <a:pt x="4627" y="119"/>
                  </a:lnTo>
                  <a:lnTo>
                    <a:pt x="4624" y="107"/>
                  </a:lnTo>
                  <a:close/>
                  <a:moveTo>
                    <a:pt x="4693" y="104"/>
                  </a:moveTo>
                  <a:lnTo>
                    <a:pt x="4728" y="104"/>
                  </a:lnTo>
                  <a:lnTo>
                    <a:pt x="4731" y="116"/>
                  </a:lnTo>
                  <a:lnTo>
                    <a:pt x="4696" y="116"/>
                  </a:lnTo>
                  <a:lnTo>
                    <a:pt x="4693" y="104"/>
                  </a:lnTo>
                  <a:close/>
                  <a:moveTo>
                    <a:pt x="8197" y="104"/>
                  </a:moveTo>
                  <a:lnTo>
                    <a:pt x="8229" y="90"/>
                  </a:lnTo>
                  <a:lnTo>
                    <a:pt x="8234" y="102"/>
                  </a:lnTo>
                  <a:lnTo>
                    <a:pt x="8203" y="116"/>
                  </a:lnTo>
                  <a:lnTo>
                    <a:pt x="8197" y="104"/>
                  </a:lnTo>
                  <a:close/>
                  <a:moveTo>
                    <a:pt x="4762" y="102"/>
                  </a:moveTo>
                  <a:lnTo>
                    <a:pt x="4797" y="102"/>
                  </a:lnTo>
                  <a:lnTo>
                    <a:pt x="4800" y="113"/>
                  </a:lnTo>
                  <a:lnTo>
                    <a:pt x="4765" y="113"/>
                  </a:lnTo>
                  <a:lnTo>
                    <a:pt x="4762" y="102"/>
                  </a:lnTo>
                  <a:close/>
                  <a:moveTo>
                    <a:pt x="4832" y="99"/>
                  </a:moveTo>
                  <a:lnTo>
                    <a:pt x="4866" y="99"/>
                  </a:lnTo>
                  <a:lnTo>
                    <a:pt x="4869" y="110"/>
                  </a:lnTo>
                  <a:lnTo>
                    <a:pt x="4835" y="110"/>
                  </a:lnTo>
                  <a:lnTo>
                    <a:pt x="4832" y="99"/>
                  </a:lnTo>
                  <a:close/>
                  <a:moveTo>
                    <a:pt x="4901" y="99"/>
                  </a:moveTo>
                  <a:lnTo>
                    <a:pt x="4936" y="96"/>
                  </a:lnTo>
                  <a:lnTo>
                    <a:pt x="4939" y="107"/>
                  </a:lnTo>
                  <a:lnTo>
                    <a:pt x="4904" y="110"/>
                  </a:lnTo>
                  <a:lnTo>
                    <a:pt x="4901" y="99"/>
                  </a:lnTo>
                  <a:close/>
                  <a:moveTo>
                    <a:pt x="4970" y="96"/>
                  </a:moveTo>
                  <a:lnTo>
                    <a:pt x="5005" y="93"/>
                  </a:lnTo>
                  <a:lnTo>
                    <a:pt x="5008" y="104"/>
                  </a:lnTo>
                  <a:lnTo>
                    <a:pt x="4973" y="107"/>
                  </a:lnTo>
                  <a:lnTo>
                    <a:pt x="4970" y="96"/>
                  </a:lnTo>
                  <a:close/>
                  <a:moveTo>
                    <a:pt x="5040" y="93"/>
                  </a:moveTo>
                  <a:lnTo>
                    <a:pt x="5074" y="93"/>
                  </a:lnTo>
                  <a:lnTo>
                    <a:pt x="5077" y="104"/>
                  </a:lnTo>
                  <a:lnTo>
                    <a:pt x="5042" y="104"/>
                  </a:lnTo>
                  <a:lnTo>
                    <a:pt x="5040" y="93"/>
                  </a:lnTo>
                  <a:close/>
                  <a:moveTo>
                    <a:pt x="5109" y="90"/>
                  </a:moveTo>
                  <a:lnTo>
                    <a:pt x="5143" y="90"/>
                  </a:lnTo>
                  <a:lnTo>
                    <a:pt x="5143" y="102"/>
                  </a:lnTo>
                  <a:lnTo>
                    <a:pt x="5112" y="102"/>
                  </a:lnTo>
                  <a:lnTo>
                    <a:pt x="5109" y="90"/>
                  </a:lnTo>
                  <a:close/>
                  <a:moveTo>
                    <a:pt x="5178" y="87"/>
                  </a:moveTo>
                  <a:lnTo>
                    <a:pt x="5213" y="87"/>
                  </a:lnTo>
                  <a:lnTo>
                    <a:pt x="5213" y="99"/>
                  </a:lnTo>
                  <a:lnTo>
                    <a:pt x="5178" y="99"/>
                  </a:lnTo>
                  <a:lnTo>
                    <a:pt x="5178" y="87"/>
                  </a:lnTo>
                  <a:close/>
                  <a:moveTo>
                    <a:pt x="5247" y="84"/>
                  </a:moveTo>
                  <a:lnTo>
                    <a:pt x="5282" y="84"/>
                  </a:lnTo>
                  <a:lnTo>
                    <a:pt x="5282" y="96"/>
                  </a:lnTo>
                  <a:lnTo>
                    <a:pt x="5247" y="96"/>
                  </a:lnTo>
                  <a:lnTo>
                    <a:pt x="5247" y="84"/>
                  </a:lnTo>
                  <a:close/>
                  <a:moveTo>
                    <a:pt x="5343" y="93"/>
                  </a:moveTo>
                  <a:lnTo>
                    <a:pt x="5317" y="96"/>
                  </a:lnTo>
                  <a:lnTo>
                    <a:pt x="5317" y="84"/>
                  </a:lnTo>
                  <a:lnTo>
                    <a:pt x="5345" y="81"/>
                  </a:lnTo>
                  <a:lnTo>
                    <a:pt x="5354" y="87"/>
                  </a:lnTo>
                  <a:lnTo>
                    <a:pt x="5348" y="96"/>
                  </a:lnTo>
                  <a:lnTo>
                    <a:pt x="5343" y="93"/>
                  </a:lnTo>
                  <a:close/>
                  <a:moveTo>
                    <a:pt x="8260" y="76"/>
                  </a:moveTo>
                  <a:lnTo>
                    <a:pt x="8292" y="61"/>
                  </a:lnTo>
                  <a:lnTo>
                    <a:pt x="8295" y="70"/>
                  </a:lnTo>
                  <a:lnTo>
                    <a:pt x="8266" y="87"/>
                  </a:lnTo>
                  <a:lnTo>
                    <a:pt x="8260" y="76"/>
                  </a:lnTo>
                  <a:close/>
                  <a:moveTo>
                    <a:pt x="8494" y="55"/>
                  </a:moveTo>
                  <a:lnTo>
                    <a:pt x="8503" y="47"/>
                  </a:lnTo>
                  <a:lnTo>
                    <a:pt x="8526" y="73"/>
                  </a:lnTo>
                  <a:lnTo>
                    <a:pt x="8520" y="81"/>
                  </a:lnTo>
                  <a:lnTo>
                    <a:pt x="8494" y="55"/>
                  </a:lnTo>
                  <a:close/>
                  <a:moveTo>
                    <a:pt x="8324" y="44"/>
                  </a:moveTo>
                  <a:lnTo>
                    <a:pt x="8353" y="29"/>
                  </a:lnTo>
                  <a:lnTo>
                    <a:pt x="8359" y="41"/>
                  </a:lnTo>
                  <a:lnTo>
                    <a:pt x="8327" y="55"/>
                  </a:lnTo>
                  <a:lnTo>
                    <a:pt x="8324" y="44"/>
                  </a:lnTo>
                  <a:close/>
                  <a:moveTo>
                    <a:pt x="8442" y="9"/>
                  </a:moveTo>
                  <a:lnTo>
                    <a:pt x="8451" y="0"/>
                  </a:lnTo>
                  <a:lnTo>
                    <a:pt x="8477" y="24"/>
                  </a:lnTo>
                  <a:lnTo>
                    <a:pt x="8468" y="32"/>
                  </a:lnTo>
                  <a:lnTo>
                    <a:pt x="8442" y="9"/>
                  </a:lnTo>
                  <a:close/>
                  <a:moveTo>
                    <a:pt x="8385" y="15"/>
                  </a:moveTo>
                  <a:lnTo>
                    <a:pt x="8416" y="0"/>
                  </a:lnTo>
                  <a:lnTo>
                    <a:pt x="8422" y="9"/>
                  </a:lnTo>
                  <a:lnTo>
                    <a:pt x="8390" y="26"/>
                  </a:lnTo>
                  <a:lnTo>
                    <a:pt x="8385" y="15"/>
                  </a:lnTo>
                  <a:close/>
                </a:path>
              </a:pathLst>
            </a:custGeom>
            <a:solidFill>
              <a:srgbClr val="3DB54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Text Placeholder 5"/>
          <p:cNvSpPr txBox="1">
            <a:spLocks/>
          </p:cNvSpPr>
          <p:nvPr/>
        </p:nvSpPr>
        <p:spPr>
          <a:xfrm>
            <a:off x="381000" y="533400"/>
            <a:ext cx="5943600" cy="762000"/>
          </a:xfrm>
          <a:prstGeom prst="rect">
            <a:avLst/>
          </a:prstGeom>
        </p:spPr>
        <p:txBody>
          <a:bodyPr/>
          <a:lstStyle/>
          <a:p>
            <a:pPr marL="342900" indent="-342900">
              <a:spcBef>
                <a:spcPct val="20000"/>
              </a:spcBef>
              <a:defRPr/>
            </a:pPr>
            <a:r>
              <a:rPr lang="en-US" sz="4800" b="1" dirty="0">
                <a:solidFill>
                  <a:schemeClr val="tx2">
                    <a:lumMod val="20000"/>
                    <a:lumOff val="80000"/>
                  </a:schemeClr>
                </a:solidFill>
              </a:rPr>
              <a:t>Thank You</a:t>
            </a:r>
          </a:p>
        </p:txBody>
      </p:sp>
      <p:pic>
        <p:nvPicPr>
          <p:cNvPr id="16" name="Picture 15" descr="PHAST logo_v2_Page_1.jpg"/>
          <p:cNvPicPr>
            <a:picLocks noChangeAspect="1"/>
          </p:cNvPicPr>
          <p:nvPr/>
        </p:nvPicPr>
        <p:blipFill>
          <a:blip r:embed="rId3" cstate="print"/>
          <a:stretch>
            <a:fillRect/>
          </a:stretch>
        </p:blipFill>
        <p:spPr>
          <a:xfrm>
            <a:off x="2743200" y="2686923"/>
            <a:ext cx="5791200" cy="3018952"/>
          </a:xfrm>
          <a:prstGeom prst="rect">
            <a:avLst/>
          </a:prstGeom>
        </p:spPr>
      </p:pic>
      <p:sp>
        <p:nvSpPr>
          <p:cNvPr id="17" name="Freeform 5"/>
          <p:cNvSpPr>
            <a:spLocks/>
          </p:cNvSpPr>
          <p:nvPr/>
        </p:nvSpPr>
        <p:spPr bwMode="auto">
          <a:xfrm rot="10800000" flipV="1">
            <a:off x="0" y="990601"/>
            <a:ext cx="9143998" cy="1828800"/>
          </a:xfrm>
          <a:custGeom>
            <a:avLst/>
            <a:gdLst/>
            <a:ahLst/>
            <a:cxnLst>
              <a:cxn ang="0">
                <a:pos x="0" y="0"/>
              </a:cxn>
              <a:cxn ang="0">
                <a:pos x="3" y="2685"/>
              </a:cxn>
              <a:cxn ang="0">
                <a:pos x="12" y="2682"/>
              </a:cxn>
              <a:cxn ang="0">
                <a:pos x="4725" y="1978"/>
              </a:cxn>
              <a:cxn ang="0">
                <a:pos x="6857" y="2578"/>
              </a:cxn>
              <a:cxn ang="0">
                <a:pos x="8000" y="2217"/>
              </a:cxn>
              <a:cxn ang="0">
                <a:pos x="8502" y="1568"/>
              </a:cxn>
              <a:cxn ang="0">
                <a:pos x="9351" y="2203"/>
              </a:cxn>
              <a:cxn ang="0">
                <a:pos x="9351" y="0"/>
              </a:cxn>
              <a:cxn ang="0">
                <a:pos x="0" y="0"/>
              </a:cxn>
            </a:cxnLst>
            <a:rect l="0" t="0" r="r" b="b"/>
            <a:pathLst>
              <a:path w="9351" h="2685">
                <a:moveTo>
                  <a:pt x="0" y="0"/>
                </a:moveTo>
                <a:lnTo>
                  <a:pt x="3" y="2685"/>
                </a:lnTo>
                <a:lnTo>
                  <a:pt x="12" y="2682"/>
                </a:lnTo>
                <a:lnTo>
                  <a:pt x="4725" y="1978"/>
                </a:lnTo>
                <a:lnTo>
                  <a:pt x="6857" y="2578"/>
                </a:lnTo>
                <a:lnTo>
                  <a:pt x="8000" y="2217"/>
                </a:lnTo>
                <a:lnTo>
                  <a:pt x="8502" y="1568"/>
                </a:lnTo>
                <a:lnTo>
                  <a:pt x="9351" y="2203"/>
                </a:lnTo>
                <a:lnTo>
                  <a:pt x="9351" y="0"/>
                </a:lnTo>
                <a:lnTo>
                  <a:pt x="0" y="0"/>
                </a:lnTo>
                <a:close/>
              </a:path>
            </a:pathLst>
          </a:custGeom>
          <a:solidFill>
            <a:schemeClr val="accent3">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 name="Group 17"/>
          <p:cNvGrpSpPr/>
          <p:nvPr/>
        </p:nvGrpSpPr>
        <p:grpSpPr>
          <a:xfrm>
            <a:off x="0" y="-3493"/>
            <a:ext cx="9141068" cy="2822893"/>
            <a:chOff x="0" y="304800"/>
            <a:chExt cx="9141068" cy="2279209"/>
          </a:xfrm>
        </p:grpSpPr>
        <p:sp>
          <p:nvSpPr>
            <p:cNvPr id="19" name="Freeform 5"/>
            <p:cNvSpPr>
              <a:spLocks/>
            </p:cNvSpPr>
            <p:nvPr/>
          </p:nvSpPr>
          <p:spPr bwMode="auto">
            <a:xfrm>
              <a:off x="0" y="304800"/>
              <a:ext cx="9141067" cy="2279209"/>
            </a:xfrm>
            <a:custGeom>
              <a:avLst/>
              <a:gdLst/>
              <a:ahLst/>
              <a:cxnLst>
                <a:cxn ang="0">
                  <a:pos x="0" y="0"/>
                </a:cxn>
                <a:cxn ang="0">
                  <a:pos x="3" y="2685"/>
                </a:cxn>
                <a:cxn ang="0">
                  <a:pos x="12" y="2682"/>
                </a:cxn>
                <a:cxn ang="0">
                  <a:pos x="4725" y="1978"/>
                </a:cxn>
                <a:cxn ang="0">
                  <a:pos x="6857" y="2578"/>
                </a:cxn>
                <a:cxn ang="0">
                  <a:pos x="8000" y="2217"/>
                </a:cxn>
                <a:cxn ang="0">
                  <a:pos x="8502" y="1568"/>
                </a:cxn>
                <a:cxn ang="0">
                  <a:pos x="9351" y="2203"/>
                </a:cxn>
                <a:cxn ang="0">
                  <a:pos x="9351" y="0"/>
                </a:cxn>
                <a:cxn ang="0">
                  <a:pos x="0" y="0"/>
                </a:cxn>
              </a:cxnLst>
              <a:rect l="0" t="0" r="r" b="b"/>
              <a:pathLst>
                <a:path w="9351" h="2685">
                  <a:moveTo>
                    <a:pt x="0" y="0"/>
                  </a:moveTo>
                  <a:lnTo>
                    <a:pt x="3" y="2685"/>
                  </a:lnTo>
                  <a:lnTo>
                    <a:pt x="12" y="2682"/>
                  </a:lnTo>
                  <a:lnTo>
                    <a:pt x="4725" y="1978"/>
                  </a:lnTo>
                  <a:lnTo>
                    <a:pt x="6857" y="2578"/>
                  </a:lnTo>
                  <a:lnTo>
                    <a:pt x="8000" y="2217"/>
                  </a:lnTo>
                  <a:lnTo>
                    <a:pt x="8502" y="1568"/>
                  </a:lnTo>
                  <a:lnTo>
                    <a:pt x="9351" y="2203"/>
                  </a:lnTo>
                  <a:lnTo>
                    <a:pt x="9351" y="0"/>
                  </a:lnTo>
                  <a:lnTo>
                    <a:pt x="0" y="0"/>
                  </a:lnTo>
                  <a:close/>
                </a:path>
              </a:pathLst>
            </a:custGeom>
            <a:solidFill>
              <a:srgbClr val="3DB54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p:cNvSpPr>
            <p:nvPr/>
          </p:nvSpPr>
          <p:spPr bwMode="auto">
            <a:xfrm>
              <a:off x="2931672" y="307620"/>
              <a:ext cx="6209396" cy="627738"/>
            </a:xfrm>
            <a:custGeom>
              <a:avLst/>
              <a:gdLst/>
              <a:ahLst/>
              <a:cxnLst>
                <a:cxn ang="0">
                  <a:pos x="3625" y="188"/>
                </a:cxn>
                <a:cxn ang="0">
                  <a:pos x="3238" y="705"/>
                </a:cxn>
                <a:cxn ang="0">
                  <a:pos x="2565" y="349"/>
                </a:cxn>
                <a:cxn ang="0">
                  <a:pos x="0" y="0"/>
                </a:cxn>
                <a:cxn ang="0">
                  <a:pos x="355" y="3"/>
                </a:cxn>
                <a:cxn ang="0">
                  <a:pos x="2580" y="306"/>
                </a:cxn>
                <a:cxn ang="0">
                  <a:pos x="3223" y="644"/>
                </a:cxn>
                <a:cxn ang="0">
                  <a:pos x="3636" y="95"/>
                </a:cxn>
                <a:cxn ang="0">
                  <a:pos x="3962" y="904"/>
                </a:cxn>
                <a:cxn ang="0">
                  <a:pos x="4825" y="349"/>
                </a:cxn>
                <a:cxn ang="0">
                  <a:pos x="5844" y="632"/>
                </a:cxn>
                <a:cxn ang="0">
                  <a:pos x="6352" y="260"/>
                </a:cxn>
                <a:cxn ang="0">
                  <a:pos x="6352" y="318"/>
                </a:cxn>
                <a:cxn ang="0">
                  <a:pos x="5853" y="681"/>
                </a:cxn>
                <a:cxn ang="0">
                  <a:pos x="4834" y="399"/>
                </a:cxn>
                <a:cxn ang="0">
                  <a:pos x="3942" y="973"/>
                </a:cxn>
                <a:cxn ang="0">
                  <a:pos x="3625" y="188"/>
                </a:cxn>
                <a:cxn ang="0">
                  <a:pos x="3625" y="188"/>
                </a:cxn>
              </a:cxnLst>
              <a:rect l="0" t="0" r="r" b="b"/>
              <a:pathLst>
                <a:path w="6352" h="973">
                  <a:moveTo>
                    <a:pt x="3625" y="188"/>
                  </a:moveTo>
                  <a:lnTo>
                    <a:pt x="3238" y="705"/>
                  </a:lnTo>
                  <a:lnTo>
                    <a:pt x="2565" y="349"/>
                  </a:lnTo>
                  <a:lnTo>
                    <a:pt x="0" y="0"/>
                  </a:lnTo>
                  <a:lnTo>
                    <a:pt x="355" y="3"/>
                  </a:lnTo>
                  <a:lnTo>
                    <a:pt x="2580" y="306"/>
                  </a:lnTo>
                  <a:lnTo>
                    <a:pt x="3223" y="644"/>
                  </a:lnTo>
                  <a:lnTo>
                    <a:pt x="3636" y="95"/>
                  </a:lnTo>
                  <a:lnTo>
                    <a:pt x="3962" y="904"/>
                  </a:lnTo>
                  <a:lnTo>
                    <a:pt x="4825" y="349"/>
                  </a:lnTo>
                  <a:lnTo>
                    <a:pt x="5844" y="632"/>
                  </a:lnTo>
                  <a:lnTo>
                    <a:pt x="6352" y="260"/>
                  </a:lnTo>
                  <a:lnTo>
                    <a:pt x="6352" y="318"/>
                  </a:lnTo>
                  <a:lnTo>
                    <a:pt x="5853" y="681"/>
                  </a:lnTo>
                  <a:lnTo>
                    <a:pt x="4834" y="399"/>
                  </a:lnTo>
                  <a:lnTo>
                    <a:pt x="3942" y="973"/>
                  </a:lnTo>
                  <a:lnTo>
                    <a:pt x="3625" y="188"/>
                  </a:lnTo>
                  <a:close/>
                </a:path>
              </a:pathLst>
            </a:custGeom>
            <a:solidFill>
              <a:srgbClr val="8AC76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noEditPoints="1"/>
            </p:cNvSpPr>
            <p:nvPr/>
          </p:nvSpPr>
          <p:spPr bwMode="auto">
            <a:xfrm>
              <a:off x="1143000" y="307620"/>
              <a:ext cx="7989269" cy="922860"/>
            </a:xfrm>
            <a:custGeom>
              <a:avLst/>
              <a:gdLst/>
              <a:ahLst/>
              <a:cxnLst>
                <a:cxn ang="0">
                  <a:pos x="3764" y="1186"/>
                </a:cxn>
                <a:cxn ang="0">
                  <a:pos x="3594" y="1163"/>
                </a:cxn>
                <a:cxn ang="0">
                  <a:pos x="3524" y="1157"/>
                </a:cxn>
                <a:cxn ang="0">
                  <a:pos x="3455" y="1149"/>
                </a:cxn>
                <a:cxn ang="0">
                  <a:pos x="3316" y="1131"/>
                </a:cxn>
                <a:cxn ang="0">
                  <a:pos x="3282" y="1125"/>
                </a:cxn>
                <a:cxn ang="0">
                  <a:pos x="3146" y="1102"/>
                </a:cxn>
                <a:cxn ang="0">
                  <a:pos x="4003" y="1073"/>
                </a:cxn>
                <a:cxn ang="0">
                  <a:pos x="2904" y="1073"/>
                </a:cxn>
                <a:cxn ang="0">
                  <a:pos x="2837" y="1065"/>
                </a:cxn>
                <a:cxn ang="0">
                  <a:pos x="4035" y="1053"/>
                </a:cxn>
                <a:cxn ang="0">
                  <a:pos x="1146" y="1030"/>
                </a:cxn>
                <a:cxn ang="0">
                  <a:pos x="2563" y="1027"/>
                </a:cxn>
                <a:cxn ang="0">
                  <a:pos x="4093" y="1019"/>
                </a:cxn>
                <a:cxn ang="0">
                  <a:pos x="2425" y="1010"/>
                </a:cxn>
                <a:cxn ang="0">
                  <a:pos x="1100" y="1001"/>
                </a:cxn>
                <a:cxn ang="0">
                  <a:pos x="2324" y="990"/>
                </a:cxn>
                <a:cxn ang="0">
                  <a:pos x="2220" y="975"/>
                </a:cxn>
                <a:cxn ang="0">
                  <a:pos x="1022" y="932"/>
                </a:cxn>
                <a:cxn ang="0">
                  <a:pos x="4211" y="946"/>
                </a:cxn>
                <a:cxn ang="0">
                  <a:pos x="2099" y="909"/>
                </a:cxn>
                <a:cxn ang="0">
                  <a:pos x="996" y="909"/>
                </a:cxn>
                <a:cxn ang="0">
                  <a:pos x="6133" y="883"/>
                </a:cxn>
                <a:cxn ang="0">
                  <a:pos x="1238" y="843"/>
                </a:cxn>
                <a:cxn ang="0">
                  <a:pos x="1983" y="834"/>
                </a:cxn>
                <a:cxn ang="0">
                  <a:pos x="6047" y="825"/>
                </a:cxn>
                <a:cxn ang="0">
                  <a:pos x="1925" y="796"/>
                </a:cxn>
                <a:cxn ang="0">
                  <a:pos x="1262" y="814"/>
                </a:cxn>
                <a:cxn ang="0">
                  <a:pos x="6024" y="799"/>
                </a:cxn>
                <a:cxn ang="0">
                  <a:pos x="4537" y="747"/>
                </a:cxn>
                <a:cxn ang="0">
                  <a:pos x="5937" y="741"/>
                </a:cxn>
                <a:cxn ang="0">
                  <a:pos x="1285" y="750"/>
                </a:cxn>
                <a:cxn ang="0">
                  <a:pos x="4566" y="727"/>
                </a:cxn>
                <a:cxn ang="0">
                  <a:pos x="5911" y="721"/>
                </a:cxn>
                <a:cxn ang="0">
                  <a:pos x="4656" y="678"/>
                </a:cxn>
                <a:cxn ang="0">
                  <a:pos x="5830" y="652"/>
                </a:cxn>
                <a:cxn ang="0">
                  <a:pos x="1692" y="649"/>
                </a:cxn>
                <a:cxn ang="0">
                  <a:pos x="4684" y="655"/>
                </a:cxn>
                <a:cxn ang="0">
                  <a:pos x="1631" y="612"/>
                </a:cxn>
                <a:cxn ang="0">
                  <a:pos x="1354" y="629"/>
                </a:cxn>
                <a:cxn ang="0">
                  <a:pos x="5749" y="588"/>
                </a:cxn>
                <a:cxn ang="0">
                  <a:pos x="4832" y="565"/>
                </a:cxn>
                <a:cxn ang="0">
                  <a:pos x="1380" y="565"/>
                </a:cxn>
                <a:cxn ang="0">
                  <a:pos x="1516" y="537"/>
                </a:cxn>
                <a:cxn ang="0">
                  <a:pos x="4861" y="545"/>
                </a:cxn>
                <a:cxn ang="0">
                  <a:pos x="1487" y="519"/>
                </a:cxn>
                <a:cxn ang="0">
                  <a:pos x="5637" y="505"/>
                </a:cxn>
                <a:cxn ang="0">
                  <a:pos x="1409" y="502"/>
                </a:cxn>
                <a:cxn ang="0">
                  <a:pos x="4982" y="479"/>
                </a:cxn>
                <a:cxn ang="0">
                  <a:pos x="488" y="438"/>
                </a:cxn>
                <a:cxn ang="0">
                  <a:pos x="5501" y="401"/>
                </a:cxn>
                <a:cxn ang="0">
                  <a:pos x="407" y="372"/>
                </a:cxn>
                <a:cxn ang="0">
                  <a:pos x="5441" y="363"/>
                </a:cxn>
                <a:cxn ang="0">
                  <a:pos x="355" y="326"/>
                </a:cxn>
                <a:cxn ang="0">
                  <a:pos x="5218" y="334"/>
                </a:cxn>
                <a:cxn ang="0">
                  <a:pos x="5363" y="297"/>
                </a:cxn>
                <a:cxn ang="0">
                  <a:pos x="257" y="228"/>
                </a:cxn>
                <a:cxn ang="0">
                  <a:pos x="150" y="141"/>
                </a:cxn>
                <a:cxn ang="0">
                  <a:pos x="98" y="92"/>
                </a:cxn>
                <a:cxn ang="0">
                  <a:pos x="0" y="2"/>
                </a:cxn>
              </a:cxnLst>
              <a:rect l="0" t="0" r="r" b="b"/>
              <a:pathLst>
                <a:path w="6133" h="1198">
                  <a:moveTo>
                    <a:pt x="3798" y="1195"/>
                  </a:moveTo>
                  <a:lnTo>
                    <a:pt x="3798" y="1189"/>
                  </a:lnTo>
                  <a:lnTo>
                    <a:pt x="3810" y="1192"/>
                  </a:lnTo>
                  <a:lnTo>
                    <a:pt x="3827" y="1180"/>
                  </a:lnTo>
                  <a:lnTo>
                    <a:pt x="3830" y="1186"/>
                  </a:lnTo>
                  <a:lnTo>
                    <a:pt x="3813" y="1198"/>
                  </a:lnTo>
                  <a:lnTo>
                    <a:pt x="3798" y="1195"/>
                  </a:lnTo>
                  <a:close/>
                  <a:moveTo>
                    <a:pt x="3729" y="1186"/>
                  </a:moveTo>
                  <a:lnTo>
                    <a:pt x="3729" y="1180"/>
                  </a:lnTo>
                  <a:lnTo>
                    <a:pt x="3764" y="1186"/>
                  </a:lnTo>
                  <a:lnTo>
                    <a:pt x="3764" y="1192"/>
                  </a:lnTo>
                  <a:lnTo>
                    <a:pt x="3729" y="1186"/>
                  </a:lnTo>
                  <a:close/>
                  <a:moveTo>
                    <a:pt x="3660" y="1177"/>
                  </a:moveTo>
                  <a:lnTo>
                    <a:pt x="3660" y="1172"/>
                  </a:lnTo>
                  <a:lnTo>
                    <a:pt x="3695" y="1175"/>
                  </a:lnTo>
                  <a:lnTo>
                    <a:pt x="3695" y="1180"/>
                  </a:lnTo>
                  <a:lnTo>
                    <a:pt x="3660" y="1177"/>
                  </a:lnTo>
                  <a:close/>
                  <a:moveTo>
                    <a:pt x="3591" y="1169"/>
                  </a:moveTo>
                  <a:lnTo>
                    <a:pt x="3594" y="1163"/>
                  </a:lnTo>
                  <a:lnTo>
                    <a:pt x="3625" y="1166"/>
                  </a:lnTo>
                  <a:lnTo>
                    <a:pt x="3625" y="1172"/>
                  </a:lnTo>
                  <a:lnTo>
                    <a:pt x="3591" y="1169"/>
                  </a:lnTo>
                  <a:close/>
                  <a:moveTo>
                    <a:pt x="3856" y="1163"/>
                  </a:moveTo>
                  <a:lnTo>
                    <a:pt x="3888" y="1146"/>
                  </a:lnTo>
                  <a:lnTo>
                    <a:pt x="3891" y="1151"/>
                  </a:lnTo>
                  <a:lnTo>
                    <a:pt x="3859" y="1169"/>
                  </a:lnTo>
                  <a:lnTo>
                    <a:pt x="3856" y="1163"/>
                  </a:lnTo>
                  <a:close/>
                  <a:moveTo>
                    <a:pt x="3524" y="1157"/>
                  </a:moveTo>
                  <a:lnTo>
                    <a:pt x="3524" y="1151"/>
                  </a:lnTo>
                  <a:lnTo>
                    <a:pt x="3559" y="1157"/>
                  </a:lnTo>
                  <a:lnTo>
                    <a:pt x="3556" y="1163"/>
                  </a:lnTo>
                  <a:lnTo>
                    <a:pt x="3524" y="1157"/>
                  </a:lnTo>
                  <a:close/>
                  <a:moveTo>
                    <a:pt x="3455" y="1149"/>
                  </a:moveTo>
                  <a:lnTo>
                    <a:pt x="3455" y="1143"/>
                  </a:lnTo>
                  <a:lnTo>
                    <a:pt x="3490" y="1149"/>
                  </a:lnTo>
                  <a:lnTo>
                    <a:pt x="3490" y="1154"/>
                  </a:lnTo>
                  <a:lnTo>
                    <a:pt x="3455" y="1149"/>
                  </a:lnTo>
                  <a:close/>
                  <a:moveTo>
                    <a:pt x="3386" y="1140"/>
                  </a:moveTo>
                  <a:lnTo>
                    <a:pt x="3386" y="1134"/>
                  </a:lnTo>
                  <a:lnTo>
                    <a:pt x="3420" y="1137"/>
                  </a:lnTo>
                  <a:lnTo>
                    <a:pt x="3420" y="1143"/>
                  </a:lnTo>
                  <a:lnTo>
                    <a:pt x="3386" y="1140"/>
                  </a:lnTo>
                  <a:close/>
                  <a:moveTo>
                    <a:pt x="3316" y="1131"/>
                  </a:moveTo>
                  <a:lnTo>
                    <a:pt x="3316" y="1125"/>
                  </a:lnTo>
                  <a:lnTo>
                    <a:pt x="3351" y="1128"/>
                  </a:lnTo>
                  <a:lnTo>
                    <a:pt x="3351" y="1134"/>
                  </a:lnTo>
                  <a:lnTo>
                    <a:pt x="3316" y="1131"/>
                  </a:lnTo>
                  <a:close/>
                  <a:moveTo>
                    <a:pt x="3917" y="1128"/>
                  </a:moveTo>
                  <a:lnTo>
                    <a:pt x="3946" y="1108"/>
                  </a:lnTo>
                  <a:lnTo>
                    <a:pt x="3949" y="1114"/>
                  </a:lnTo>
                  <a:lnTo>
                    <a:pt x="3920" y="1131"/>
                  </a:lnTo>
                  <a:lnTo>
                    <a:pt x="3917" y="1128"/>
                  </a:lnTo>
                  <a:close/>
                  <a:moveTo>
                    <a:pt x="3247" y="1120"/>
                  </a:moveTo>
                  <a:lnTo>
                    <a:pt x="3250" y="1114"/>
                  </a:lnTo>
                  <a:lnTo>
                    <a:pt x="3285" y="1120"/>
                  </a:lnTo>
                  <a:lnTo>
                    <a:pt x="3282" y="1125"/>
                  </a:lnTo>
                  <a:lnTo>
                    <a:pt x="3247" y="1120"/>
                  </a:lnTo>
                  <a:close/>
                  <a:moveTo>
                    <a:pt x="3181" y="1111"/>
                  </a:moveTo>
                  <a:lnTo>
                    <a:pt x="3181" y="1105"/>
                  </a:lnTo>
                  <a:lnTo>
                    <a:pt x="3215" y="1111"/>
                  </a:lnTo>
                  <a:lnTo>
                    <a:pt x="3215" y="1117"/>
                  </a:lnTo>
                  <a:lnTo>
                    <a:pt x="3181" y="1111"/>
                  </a:lnTo>
                  <a:close/>
                  <a:moveTo>
                    <a:pt x="3112" y="1102"/>
                  </a:moveTo>
                  <a:lnTo>
                    <a:pt x="3112" y="1097"/>
                  </a:lnTo>
                  <a:lnTo>
                    <a:pt x="3146" y="1102"/>
                  </a:lnTo>
                  <a:lnTo>
                    <a:pt x="3146" y="1108"/>
                  </a:lnTo>
                  <a:lnTo>
                    <a:pt x="3112" y="1102"/>
                  </a:lnTo>
                  <a:close/>
                  <a:moveTo>
                    <a:pt x="3042" y="1094"/>
                  </a:moveTo>
                  <a:lnTo>
                    <a:pt x="3042" y="1088"/>
                  </a:lnTo>
                  <a:lnTo>
                    <a:pt x="3077" y="1091"/>
                  </a:lnTo>
                  <a:lnTo>
                    <a:pt x="3077" y="1097"/>
                  </a:lnTo>
                  <a:lnTo>
                    <a:pt x="3042" y="1094"/>
                  </a:lnTo>
                  <a:close/>
                  <a:moveTo>
                    <a:pt x="3975" y="1091"/>
                  </a:moveTo>
                  <a:lnTo>
                    <a:pt x="4003" y="1073"/>
                  </a:lnTo>
                  <a:lnTo>
                    <a:pt x="4009" y="1076"/>
                  </a:lnTo>
                  <a:lnTo>
                    <a:pt x="3977" y="1097"/>
                  </a:lnTo>
                  <a:lnTo>
                    <a:pt x="3975" y="1091"/>
                  </a:lnTo>
                  <a:close/>
                  <a:moveTo>
                    <a:pt x="2973" y="1082"/>
                  </a:moveTo>
                  <a:lnTo>
                    <a:pt x="2976" y="1076"/>
                  </a:lnTo>
                  <a:lnTo>
                    <a:pt x="3008" y="1082"/>
                  </a:lnTo>
                  <a:lnTo>
                    <a:pt x="3008" y="1088"/>
                  </a:lnTo>
                  <a:lnTo>
                    <a:pt x="2973" y="1082"/>
                  </a:lnTo>
                  <a:close/>
                  <a:moveTo>
                    <a:pt x="2904" y="1073"/>
                  </a:moveTo>
                  <a:lnTo>
                    <a:pt x="2907" y="1068"/>
                  </a:lnTo>
                  <a:lnTo>
                    <a:pt x="2941" y="1073"/>
                  </a:lnTo>
                  <a:lnTo>
                    <a:pt x="2938" y="1079"/>
                  </a:lnTo>
                  <a:lnTo>
                    <a:pt x="2904" y="1073"/>
                  </a:lnTo>
                  <a:close/>
                  <a:moveTo>
                    <a:pt x="2837" y="1065"/>
                  </a:moveTo>
                  <a:lnTo>
                    <a:pt x="2837" y="1059"/>
                  </a:lnTo>
                  <a:lnTo>
                    <a:pt x="2872" y="1065"/>
                  </a:lnTo>
                  <a:lnTo>
                    <a:pt x="2872" y="1071"/>
                  </a:lnTo>
                  <a:lnTo>
                    <a:pt x="2837" y="1065"/>
                  </a:lnTo>
                  <a:close/>
                  <a:moveTo>
                    <a:pt x="2768" y="1056"/>
                  </a:moveTo>
                  <a:lnTo>
                    <a:pt x="2768" y="1050"/>
                  </a:lnTo>
                  <a:lnTo>
                    <a:pt x="2803" y="1053"/>
                  </a:lnTo>
                  <a:lnTo>
                    <a:pt x="2803" y="1059"/>
                  </a:lnTo>
                  <a:lnTo>
                    <a:pt x="2768" y="1056"/>
                  </a:lnTo>
                  <a:close/>
                  <a:moveTo>
                    <a:pt x="4035" y="1053"/>
                  </a:moveTo>
                  <a:lnTo>
                    <a:pt x="4064" y="1036"/>
                  </a:lnTo>
                  <a:lnTo>
                    <a:pt x="4067" y="1042"/>
                  </a:lnTo>
                  <a:lnTo>
                    <a:pt x="4038" y="1059"/>
                  </a:lnTo>
                  <a:lnTo>
                    <a:pt x="4035" y="1053"/>
                  </a:lnTo>
                  <a:close/>
                  <a:moveTo>
                    <a:pt x="2699" y="1045"/>
                  </a:moveTo>
                  <a:lnTo>
                    <a:pt x="2699" y="1039"/>
                  </a:lnTo>
                  <a:lnTo>
                    <a:pt x="2733" y="1045"/>
                  </a:lnTo>
                  <a:lnTo>
                    <a:pt x="2733" y="1050"/>
                  </a:lnTo>
                  <a:lnTo>
                    <a:pt x="2699" y="1045"/>
                  </a:lnTo>
                  <a:close/>
                  <a:moveTo>
                    <a:pt x="1126" y="1024"/>
                  </a:moveTo>
                  <a:lnTo>
                    <a:pt x="1129" y="1022"/>
                  </a:lnTo>
                  <a:lnTo>
                    <a:pt x="1143" y="1036"/>
                  </a:lnTo>
                  <a:lnTo>
                    <a:pt x="1146" y="1030"/>
                  </a:lnTo>
                  <a:lnTo>
                    <a:pt x="1152" y="1033"/>
                  </a:lnTo>
                  <a:lnTo>
                    <a:pt x="1146" y="1045"/>
                  </a:lnTo>
                  <a:lnTo>
                    <a:pt x="1126" y="1024"/>
                  </a:lnTo>
                  <a:close/>
                  <a:moveTo>
                    <a:pt x="2630" y="1036"/>
                  </a:moveTo>
                  <a:lnTo>
                    <a:pt x="2632" y="1030"/>
                  </a:lnTo>
                  <a:lnTo>
                    <a:pt x="2667" y="1036"/>
                  </a:lnTo>
                  <a:lnTo>
                    <a:pt x="2664" y="1042"/>
                  </a:lnTo>
                  <a:lnTo>
                    <a:pt x="2630" y="1036"/>
                  </a:lnTo>
                  <a:close/>
                  <a:moveTo>
                    <a:pt x="2563" y="1027"/>
                  </a:moveTo>
                  <a:lnTo>
                    <a:pt x="2563" y="1022"/>
                  </a:lnTo>
                  <a:lnTo>
                    <a:pt x="2598" y="1027"/>
                  </a:lnTo>
                  <a:lnTo>
                    <a:pt x="2595" y="1033"/>
                  </a:lnTo>
                  <a:lnTo>
                    <a:pt x="2563" y="1027"/>
                  </a:lnTo>
                  <a:close/>
                  <a:moveTo>
                    <a:pt x="4093" y="1019"/>
                  </a:moveTo>
                  <a:lnTo>
                    <a:pt x="4122" y="1001"/>
                  </a:lnTo>
                  <a:lnTo>
                    <a:pt x="4125" y="1004"/>
                  </a:lnTo>
                  <a:lnTo>
                    <a:pt x="4096" y="1024"/>
                  </a:lnTo>
                  <a:lnTo>
                    <a:pt x="4093" y="1019"/>
                  </a:lnTo>
                  <a:close/>
                  <a:moveTo>
                    <a:pt x="2494" y="1019"/>
                  </a:moveTo>
                  <a:lnTo>
                    <a:pt x="2494" y="1013"/>
                  </a:lnTo>
                  <a:lnTo>
                    <a:pt x="2529" y="1016"/>
                  </a:lnTo>
                  <a:lnTo>
                    <a:pt x="2529" y="1022"/>
                  </a:lnTo>
                  <a:lnTo>
                    <a:pt x="2494" y="1019"/>
                  </a:lnTo>
                  <a:close/>
                  <a:moveTo>
                    <a:pt x="2425" y="1010"/>
                  </a:moveTo>
                  <a:lnTo>
                    <a:pt x="2425" y="1004"/>
                  </a:lnTo>
                  <a:lnTo>
                    <a:pt x="2459" y="1007"/>
                  </a:lnTo>
                  <a:lnTo>
                    <a:pt x="2459" y="1013"/>
                  </a:lnTo>
                  <a:lnTo>
                    <a:pt x="2425" y="1010"/>
                  </a:lnTo>
                  <a:close/>
                  <a:moveTo>
                    <a:pt x="2355" y="998"/>
                  </a:moveTo>
                  <a:lnTo>
                    <a:pt x="2358" y="993"/>
                  </a:lnTo>
                  <a:lnTo>
                    <a:pt x="2390" y="998"/>
                  </a:lnTo>
                  <a:lnTo>
                    <a:pt x="2390" y="1004"/>
                  </a:lnTo>
                  <a:lnTo>
                    <a:pt x="2355" y="998"/>
                  </a:lnTo>
                  <a:close/>
                  <a:moveTo>
                    <a:pt x="1074" y="978"/>
                  </a:moveTo>
                  <a:lnTo>
                    <a:pt x="1077" y="975"/>
                  </a:lnTo>
                  <a:lnTo>
                    <a:pt x="1103" y="998"/>
                  </a:lnTo>
                  <a:lnTo>
                    <a:pt x="1100" y="1001"/>
                  </a:lnTo>
                  <a:lnTo>
                    <a:pt x="1074" y="978"/>
                  </a:lnTo>
                  <a:close/>
                  <a:moveTo>
                    <a:pt x="1163" y="998"/>
                  </a:moveTo>
                  <a:lnTo>
                    <a:pt x="1178" y="967"/>
                  </a:lnTo>
                  <a:lnTo>
                    <a:pt x="1184" y="970"/>
                  </a:lnTo>
                  <a:lnTo>
                    <a:pt x="1166" y="1001"/>
                  </a:lnTo>
                  <a:lnTo>
                    <a:pt x="1163" y="998"/>
                  </a:lnTo>
                  <a:close/>
                  <a:moveTo>
                    <a:pt x="2286" y="990"/>
                  </a:moveTo>
                  <a:lnTo>
                    <a:pt x="2289" y="984"/>
                  </a:lnTo>
                  <a:lnTo>
                    <a:pt x="2324" y="990"/>
                  </a:lnTo>
                  <a:lnTo>
                    <a:pt x="2321" y="996"/>
                  </a:lnTo>
                  <a:lnTo>
                    <a:pt x="2286" y="990"/>
                  </a:lnTo>
                  <a:close/>
                  <a:moveTo>
                    <a:pt x="4153" y="981"/>
                  </a:moveTo>
                  <a:lnTo>
                    <a:pt x="4182" y="964"/>
                  </a:lnTo>
                  <a:lnTo>
                    <a:pt x="4185" y="970"/>
                  </a:lnTo>
                  <a:lnTo>
                    <a:pt x="4156" y="987"/>
                  </a:lnTo>
                  <a:lnTo>
                    <a:pt x="4153" y="981"/>
                  </a:lnTo>
                  <a:close/>
                  <a:moveTo>
                    <a:pt x="2220" y="981"/>
                  </a:moveTo>
                  <a:lnTo>
                    <a:pt x="2220" y="975"/>
                  </a:lnTo>
                  <a:lnTo>
                    <a:pt x="2254" y="978"/>
                  </a:lnTo>
                  <a:lnTo>
                    <a:pt x="2254" y="984"/>
                  </a:lnTo>
                  <a:lnTo>
                    <a:pt x="2220" y="981"/>
                  </a:lnTo>
                  <a:close/>
                  <a:moveTo>
                    <a:pt x="2159" y="946"/>
                  </a:moveTo>
                  <a:lnTo>
                    <a:pt x="2162" y="941"/>
                  </a:lnTo>
                  <a:lnTo>
                    <a:pt x="2191" y="961"/>
                  </a:lnTo>
                  <a:lnTo>
                    <a:pt x="2188" y="964"/>
                  </a:lnTo>
                  <a:lnTo>
                    <a:pt x="2159" y="946"/>
                  </a:lnTo>
                  <a:close/>
                  <a:moveTo>
                    <a:pt x="1022" y="932"/>
                  </a:moveTo>
                  <a:lnTo>
                    <a:pt x="1025" y="929"/>
                  </a:lnTo>
                  <a:lnTo>
                    <a:pt x="1051" y="952"/>
                  </a:lnTo>
                  <a:lnTo>
                    <a:pt x="1048" y="955"/>
                  </a:lnTo>
                  <a:lnTo>
                    <a:pt x="1022" y="932"/>
                  </a:lnTo>
                  <a:close/>
                  <a:moveTo>
                    <a:pt x="4211" y="946"/>
                  </a:moveTo>
                  <a:lnTo>
                    <a:pt x="4240" y="926"/>
                  </a:lnTo>
                  <a:lnTo>
                    <a:pt x="4243" y="932"/>
                  </a:lnTo>
                  <a:lnTo>
                    <a:pt x="4214" y="949"/>
                  </a:lnTo>
                  <a:lnTo>
                    <a:pt x="4211" y="946"/>
                  </a:lnTo>
                  <a:close/>
                  <a:moveTo>
                    <a:pt x="1192" y="938"/>
                  </a:moveTo>
                  <a:lnTo>
                    <a:pt x="1210" y="906"/>
                  </a:lnTo>
                  <a:lnTo>
                    <a:pt x="1215" y="909"/>
                  </a:lnTo>
                  <a:lnTo>
                    <a:pt x="1198" y="938"/>
                  </a:lnTo>
                  <a:lnTo>
                    <a:pt x="1192" y="938"/>
                  </a:lnTo>
                  <a:close/>
                  <a:moveTo>
                    <a:pt x="2099" y="909"/>
                  </a:moveTo>
                  <a:lnTo>
                    <a:pt x="2101" y="903"/>
                  </a:lnTo>
                  <a:lnTo>
                    <a:pt x="2133" y="923"/>
                  </a:lnTo>
                  <a:lnTo>
                    <a:pt x="2127" y="926"/>
                  </a:lnTo>
                  <a:lnTo>
                    <a:pt x="2099" y="909"/>
                  </a:lnTo>
                  <a:close/>
                  <a:moveTo>
                    <a:pt x="4272" y="909"/>
                  </a:moveTo>
                  <a:lnTo>
                    <a:pt x="4301" y="892"/>
                  </a:lnTo>
                  <a:lnTo>
                    <a:pt x="4304" y="897"/>
                  </a:lnTo>
                  <a:lnTo>
                    <a:pt x="4275" y="915"/>
                  </a:lnTo>
                  <a:lnTo>
                    <a:pt x="4272" y="909"/>
                  </a:lnTo>
                  <a:close/>
                  <a:moveTo>
                    <a:pt x="970" y="886"/>
                  </a:moveTo>
                  <a:lnTo>
                    <a:pt x="976" y="880"/>
                  </a:lnTo>
                  <a:lnTo>
                    <a:pt x="1002" y="903"/>
                  </a:lnTo>
                  <a:lnTo>
                    <a:pt x="996" y="909"/>
                  </a:lnTo>
                  <a:lnTo>
                    <a:pt x="970" y="886"/>
                  </a:lnTo>
                  <a:close/>
                  <a:moveTo>
                    <a:pt x="2041" y="871"/>
                  </a:moveTo>
                  <a:lnTo>
                    <a:pt x="2044" y="866"/>
                  </a:lnTo>
                  <a:lnTo>
                    <a:pt x="2073" y="886"/>
                  </a:lnTo>
                  <a:lnTo>
                    <a:pt x="2070" y="892"/>
                  </a:lnTo>
                  <a:lnTo>
                    <a:pt x="2041" y="871"/>
                  </a:lnTo>
                  <a:close/>
                  <a:moveTo>
                    <a:pt x="6102" y="869"/>
                  </a:moveTo>
                  <a:lnTo>
                    <a:pt x="6107" y="863"/>
                  </a:lnTo>
                  <a:lnTo>
                    <a:pt x="6133" y="883"/>
                  </a:lnTo>
                  <a:lnTo>
                    <a:pt x="6130" y="889"/>
                  </a:lnTo>
                  <a:lnTo>
                    <a:pt x="6102" y="869"/>
                  </a:lnTo>
                  <a:close/>
                  <a:moveTo>
                    <a:pt x="4329" y="874"/>
                  </a:moveTo>
                  <a:lnTo>
                    <a:pt x="4358" y="854"/>
                  </a:lnTo>
                  <a:lnTo>
                    <a:pt x="4361" y="860"/>
                  </a:lnTo>
                  <a:lnTo>
                    <a:pt x="4332" y="877"/>
                  </a:lnTo>
                  <a:lnTo>
                    <a:pt x="4329" y="874"/>
                  </a:lnTo>
                  <a:close/>
                  <a:moveTo>
                    <a:pt x="1224" y="874"/>
                  </a:moveTo>
                  <a:lnTo>
                    <a:pt x="1238" y="843"/>
                  </a:lnTo>
                  <a:lnTo>
                    <a:pt x="1244" y="845"/>
                  </a:lnTo>
                  <a:lnTo>
                    <a:pt x="1230" y="877"/>
                  </a:lnTo>
                  <a:lnTo>
                    <a:pt x="1224" y="874"/>
                  </a:lnTo>
                  <a:close/>
                  <a:moveTo>
                    <a:pt x="921" y="840"/>
                  </a:moveTo>
                  <a:lnTo>
                    <a:pt x="924" y="834"/>
                  </a:lnTo>
                  <a:lnTo>
                    <a:pt x="950" y="857"/>
                  </a:lnTo>
                  <a:lnTo>
                    <a:pt x="947" y="863"/>
                  </a:lnTo>
                  <a:lnTo>
                    <a:pt x="921" y="840"/>
                  </a:lnTo>
                  <a:close/>
                  <a:moveTo>
                    <a:pt x="1983" y="834"/>
                  </a:moveTo>
                  <a:lnTo>
                    <a:pt x="1986" y="831"/>
                  </a:lnTo>
                  <a:lnTo>
                    <a:pt x="2015" y="848"/>
                  </a:lnTo>
                  <a:lnTo>
                    <a:pt x="2012" y="854"/>
                  </a:lnTo>
                  <a:lnTo>
                    <a:pt x="1983" y="834"/>
                  </a:lnTo>
                  <a:close/>
                  <a:moveTo>
                    <a:pt x="6047" y="825"/>
                  </a:moveTo>
                  <a:lnTo>
                    <a:pt x="6053" y="819"/>
                  </a:lnTo>
                  <a:lnTo>
                    <a:pt x="6078" y="843"/>
                  </a:lnTo>
                  <a:lnTo>
                    <a:pt x="6076" y="845"/>
                  </a:lnTo>
                  <a:lnTo>
                    <a:pt x="6047" y="825"/>
                  </a:lnTo>
                  <a:close/>
                  <a:moveTo>
                    <a:pt x="4387" y="837"/>
                  </a:moveTo>
                  <a:lnTo>
                    <a:pt x="4419" y="819"/>
                  </a:lnTo>
                  <a:lnTo>
                    <a:pt x="4422" y="822"/>
                  </a:lnTo>
                  <a:lnTo>
                    <a:pt x="4390" y="843"/>
                  </a:lnTo>
                  <a:lnTo>
                    <a:pt x="4387" y="837"/>
                  </a:lnTo>
                  <a:close/>
                  <a:moveTo>
                    <a:pt x="1925" y="796"/>
                  </a:moveTo>
                  <a:lnTo>
                    <a:pt x="1928" y="793"/>
                  </a:lnTo>
                  <a:lnTo>
                    <a:pt x="1957" y="811"/>
                  </a:lnTo>
                  <a:lnTo>
                    <a:pt x="1954" y="817"/>
                  </a:lnTo>
                  <a:lnTo>
                    <a:pt x="1925" y="796"/>
                  </a:lnTo>
                  <a:close/>
                  <a:moveTo>
                    <a:pt x="869" y="793"/>
                  </a:moveTo>
                  <a:lnTo>
                    <a:pt x="872" y="788"/>
                  </a:lnTo>
                  <a:lnTo>
                    <a:pt x="898" y="811"/>
                  </a:lnTo>
                  <a:lnTo>
                    <a:pt x="895" y="817"/>
                  </a:lnTo>
                  <a:lnTo>
                    <a:pt x="869" y="793"/>
                  </a:lnTo>
                  <a:close/>
                  <a:moveTo>
                    <a:pt x="1256" y="814"/>
                  </a:moveTo>
                  <a:lnTo>
                    <a:pt x="1270" y="782"/>
                  </a:lnTo>
                  <a:lnTo>
                    <a:pt x="1276" y="785"/>
                  </a:lnTo>
                  <a:lnTo>
                    <a:pt x="1262" y="814"/>
                  </a:lnTo>
                  <a:lnTo>
                    <a:pt x="1256" y="814"/>
                  </a:lnTo>
                  <a:close/>
                  <a:moveTo>
                    <a:pt x="4448" y="799"/>
                  </a:moveTo>
                  <a:lnTo>
                    <a:pt x="4477" y="782"/>
                  </a:lnTo>
                  <a:lnTo>
                    <a:pt x="4480" y="788"/>
                  </a:lnTo>
                  <a:lnTo>
                    <a:pt x="4451" y="805"/>
                  </a:lnTo>
                  <a:lnTo>
                    <a:pt x="4448" y="799"/>
                  </a:lnTo>
                  <a:close/>
                  <a:moveTo>
                    <a:pt x="5992" y="782"/>
                  </a:moveTo>
                  <a:lnTo>
                    <a:pt x="5998" y="779"/>
                  </a:lnTo>
                  <a:lnTo>
                    <a:pt x="6024" y="799"/>
                  </a:lnTo>
                  <a:lnTo>
                    <a:pt x="6021" y="805"/>
                  </a:lnTo>
                  <a:lnTo>
                    <a:pt x="5992" y="782"/>
                  </a:lnTo>
                  <a:close/>
                  <a:moveTo>
                    <a:pt x="1865" y="759"/>
                  </a:moveTo>
                  <a:lnTo>
                    <a:pt x="1868" y="756"/>
                  </a:lnTo>
                  <a:lnTo>
                    <a:pt x="1899" y="773"/>
                  </a:lnTo>
                  <a:lnTo>
                    <a:pt x="1897" y="779"/>
                  </a:lnTo>
                  <a:lnTo>
                    <a:pt x="1865" y="759"/>
                  </a:lnTo>
                  <a:close/>
                  <a:moveTo>
                    <a:pt x="4506" y="765"/>
                  </a:moveTo>
                  <a:lnTo>
                    <a:pt x="4537" y="747"/>
                  </a:lnTo>
                  <a:lnTo>
                    <a:pt x="4540" y="750"/>
                  </a:lnTo>
                  <a:lnTo>
                    <a:pt x="4508" y="770"/>
                  </a:lnTo>
                  <a:lnTo>
                    <a:pt x="4506" y="765"/>
                  </a:lnTo>
                  <a:close/>
                  <a:moveTo>
                    <a:pt x="817" y="744"/>
                  </a:moveTo>
                  <a:lnTo>
                    <a:pt x="820" y="741"/>
                  </a:lnTo>
                  <a:lnTo>
                    <a:pt x="846" y="765"/>
                  </a:lnTo>
                  <a:lnTo>
                    <a:pt x="843" y="770"/>
                  </a:lnTo>
                  <a:lnTo>
                    <a:pt x="817" y="744"/>
                  </a:lnTo>
                  <a:close/>
                  <a:moveTo>
                    <a:pt x="5937" y="741"/>
                  </a:moveTo>
                  <a:lnTo>
                    <a:pt x="5940" y="736"/>
                  </a:lnTo>
                  <a:lnTo>
                    <a:pt x="5969" y="759"/>
                  </a:lnTo>
                  <a:lnTo>
                    <a:pt x="5966" y="762"/>
                  </a:lnTo>
                  <a:lnTo>
                    <a:pt x="5937" y="741"/>
                  </a:lnTo>
                  <a:close/>
                  <a:moveTo>
                    <a:pt x="1285" y="750"/>
                  </a:moveTo>
                  <a:lnTo>
                    <a:pt x="1302" y="718"/>
                  </a:lnTo>
                  <a:lnTo>
                    <a:pt x="1308" y="721"/>
                  </a:lnTo>
                  <a:lnTo>
                    <a:pt x="1290" y="753"/>
                  </a:lnTo>
                  <a:lnTo>
                    <a:pt x="1285" y="750"/>
                  </a:lnTo>
                  <a:close/>
                  <a:moveTo>
                    <a:pt x="1807" y="724"/>
                  </a:moveTo>
                  <a:lnTo>
                    <a:pt x="1810" y="718"/>
                  </a:lnTo>
                  <a:lnTo>
                    <a:pt x="1839" y="736"/>
                  </a:lnTo>
                  <a:lnTo>
                    <a:pt x="1836" y="741"/>
                  </a:lnTo>
                  <a:lnTo>
                    <a:pt x="1807" y="724"/>
                  </a:lnTo>
                  <a:close/>
                  <a:moveTo>
                    <a:pt x="4566" y="727"/>
                  </a:moveTo>
                  <a:lnTo>
                    <a:pt x="4595" y="710"/>
                  </a:lnTo>
                  <a:lnTo>
                    <a:pt x="4598" y="716"/>
                  </a:lnTo>
                  <a:lnTo>
                    <a:pt x="4569" y="733"/>
                  </a:lnTo>
                  <a:lnTo>
                    <a:pt x="4566" y="727"/>
                  </a:lnTo>
                  <a:close/>
                  <a:moveTo>
                    <a:pt x="765" y="698"/>
                  </a:moveTo>
                  <a:lnTo>
                    <a:pt x="771" y="695"/>
                  </a:lnTo>
                  <a:lnTo>
                    <a:pt x="797" y="718"/>
                  </a:lnTo>
                  <a:lnTo>
                    <a:pt x="791" y="721"/>
                  </a:lnTo>
                  <a:lnTo>
                    <a:pt x="765" y="698"/>
                  </a:lnTo>
                  <a:close/>
                  <a:moveTo>
                    <a:pt x="5882" y="698"/>
                  </a:moveTo>
                  <a:lnTo>
                    <a:pt x="5885" y="695"/>
                  </a:lnTo>
                  <a:lnTo>
                    <a:pt x="5914" y="716"/>
                  </a:lnTo>
                  <a:lnTo>
                    <a:pt x="5911" y="721"/>
                  </a:lnTo>
                  <a:lnTo>
                    <a:pt x="5882" y="698"/>
                  </a:lnTo>
                  <a:close/>
                  <a:moveTo>
                    <a:pt x="1749" y="687"/>
                  </a:moveTo>
                  <a:lnTo>
                    <a:pt x="1752" y="681"/>
                  </a:lnTo>
                  <a:lnTo>
                    <a:pt x="1781" y="698"/>
                  </a:lnTo>
                  <a:lnTo>
                    <a:pt x="1778" y="704"/>
                  </a:lnTo>
                  <a:lnTo>
                    <a:pt x="1749" y="687"/>
                  </a:lnTo>
                  <a:close/>
                  <a:moveTo>
                    <a:pt x="4624" y="692"/>
                  </a:moveTo>
                  <a:lnTo>
                    <a:pt x="4653" y="672"/>
                  </a:lnTo>
                  <a:lnTo>
                    <a:pt x="4656" y="678"/>
                  </a:lnTo>
                  <a:lnTo>
                    <a:pt x="4627" y="695"/>
                  </a:lnTo>
                  <a:lnTo>
                    <a:pt x="4624" y="692"/>
                  </a:lnTo>
                  <a:close/>
                  <a:moveTo>
                    <a:pt x="1316" y="690"/>
                  </a:moveTo>
                  <a:lnTo>
                    <a:pt x="1334" y="658"/>
                  </a:lnTo>
                  <a:lnTo>
                    <a:pt x="1337" y="661"/>
                  </a:lnTo>
                  <a:lnTo>
                    <a:pt x="1322" y="692"/>
                  </a:lnTo>
                  <a:lnTo>
                    <a:pt x="1316" y="690"/>
                  </a:lnTo>
                  <a:close/>
                  <a:moveTo>
                    <a:pt x="5827" y="658"/>
                  </a:moveTo>
                  <a:lnTo>
                    <a:pt x="5830" y="652"/>
                  </a:lnTo>
                  <a:lnTo>
                    <a:pt x="5859" y="675"/>
                  </a:lnTo>
                  <a:lnTo>
                    <a:pt x="5856" y="678"/>
                  </a:lnTo>
                  <a:lnTo>
                    <a:pt x="5827" y="658"/>
                  </a:lnTo>
                  <a:close/>
                  <a:moveTo>
                    <a:pt x="716" y="652"/>
                  </a:moveTo>
                  <a:lnTo>
                    <a:pt x="719" y="649"/>
                  </a:lnTo>
                  <a:lnTo>
                    <a:pt x="745" y="672"/>
                  </a:lnTo>
                  <a:lnTo>
                    <a:pt x="739" y="675"/>
                  </a:lnTo>
                  <a:lnTo>
                    <a:pt x="716" y="652"/>
                  </a:lnTo>
                  <a:close/>
                  <a:moveTo>
                    <a:pt x="1692" y="649"/>
                  </a:moveTo>
                  <a:lnTo>
                    <a:pt x="1694" y="643"/>
                  </a:lnTo>
                  <a:lnTo>
                    <a:pt x="1723" y="664"/>
                  </a:lnTo>
                  <a:lnTo>
                    <a:pt x="1720" y="666"/>
                  </a:lnTo>
                  <a:lnTo>
                    <a:pt x="1692" y="649"/>
                  </a:lnTo>
                  <a:close/>
                  <a:moveTo>
                    <a:pt x="4684" y="655"/>
                  </a:moveTo>
                  <a:lnTo>
                    <a:pt x="4713" y="638"/>
                  </a:lnTo>
                  <a:lnTo>
                    <a:pt x="4716" y="643"/>
                  </a:lnTo>
                  <a:lnTo>
                    <a:pt x="4687" y="661"/>
                  </a:lnTo>
                  <a:lnTo>
                    <a:pt x="4684" y="655"/>
                  </a:lnTo>
                  <a:close/>
                  <a:moveTo>
                    <a:pt x="5773" y="614"/>
                  </a:moveTo>
                  <a:lnTo>
                    <a:pt x="5775" y="612"/>
                  </a:lnTo>
                  <a:lnTo>
                    <a:pt x="5804" y="632"/>
                  </a:lnTo>
                  <a:lnTo>
                    <a:pt x="5799" y="638"/>
                  </a:lnTo>
                  <a:lnTo>
                    <a:pt x="5773" y="614"/>
                  </a:lnTo>
                  <a:close/>
                  <a:moveTo>
                    <a:pt x="1631" y="612"/>
                  </a:moveTo>
                  <a:lnTo>
                    <a:pt x="1637" y="606"/>
                  </a:lnTo>
                  <a:lnTo>
                    <a:pt x="1666" y="626"/>
                  </a:lnTo>
                  <a:lnTo>
                    <a:pt x="1663" y="629"/>
                  </a:lnTo>
                  <a:lnTo>
                    <a:pt x="1631" y="612"/>
                  </a:lnTo>
                  <a:close/>
                  <a:moveTo>
                    <a:pt x="664" y="606"/>
                  </a:moveTo>
                  <a:lnTo>
                    <a:pt x="667" y="603"/>
                  </a:lnTo>
                  <a:lnTo>
                    <a:pt x="693" y="626"/>
                  </a:lnTo>
                  <a:lnTo>
                    <a:pt x="690" y="629"/>
                  </a:lnTo>
                  <a:lnTo>
                    <a:pt x="664" y="606"/>
                  </a:lnTo>
                  <a:close/>
                  <a:moveTo>
                    <a:pt x="1348" y="626"/>
                  </a:moveTo>
                  <a:lnTo>
                    <a:pt x="1363" y="594"/>
                  </a:lnTo>
                  <a:lnTo>
                    <a:pt x="1368" y="597"/>
                  </a:lnTo>
                  <a:lnTo>
                    <a:pt x="1354" y="629"/>
                  </a:lnTo>
                  <a:lnTo>
                    <a:pt x="1348" y="626"/>
                  </a:lnTo>
                  <a:close/>
                  <a:moveTo>
                    <a:pt x="4742" y="620"/>
                  </a:moveTo>
                  <a:lnTo>
                    <a:pt x="4771" y="600"/>
                  </a:lnTo>
                  <a:lnTo>
                    <a:pt x="4774" y="606"/>
                  </a:lnTo>
                  <a:lnTo>
                    <a:pt x="4745" y="623"/>
                  </a:lnTo>
                  <a:lnTo>
                    <a:pt x="4742" y="620"/>
                  </a:lnTo>
                  <a:close/>
                  <a:moveTo>
                    <a:pt x="5718" y="574"/>
                  </a:moveTo>
                  <a:lnTo>
                    <a:pt x="5721" y="568"/>
                  </a:lnTo>
                  <a:lnTo>
                    <a:pt x="5749" y="588"/>
                  </a:lnTo>
                  <a:lnTo>
                    <a:pt x="5744" y="594"/>
                  </a:lnTo>
                  <a:lnTo>
                    <a:pt x="5718" y="574"/>
                  </a:lnTo>
                  <a:close/>
                  <a:moveTo>
                    <a:pt x="1573" y="574"/>
                  </a:moveTo>
                  <a:lnTo>
                    <a:pt x="1576" y="568"/>
                  </a:lnTo>
                  <a:lnTo>
                    <a:pt x="1605" y="588"/>
                  </a:lnTo>
                  <a:lnTo>
                    <a:pt x="1602" y="591"/>
                  </a:lnTo>
                  <a:lnTo>
                    <a:pt x="1573" y="574"/>
                  </a:lnTo>
                  <a:close/>
                  <a:moveTo>
                    <a:pt x="4803" y="583"/>
                  </a:moveTo>
                  <a:lnTo>
                    <a:pt x="4832" y="565"/>
                  </a:lnTo>
                  <a:lnTo>
                    <a:pt x="4835" y="568"/>
                  </a:lnTo>
                  <a:lnTo>
                    <a:pt x="4806" y="588"/>
                  </a:lnTo>
                  <a:lnTo>
                    <a:pt x="4803" y="583"/>
                  </a:lnTo>
                  <a:close/>
                  <a:moveTo>
                    <a:pt x="612" y="560"/>
                  </a:moveTo>
                  <a:lnTo>
                    <a:pt x="615" y="554"/>
                  </a:lnTo>
                  <a:lnTo>
                    <a:pt x="641" y="577"/>
                  </a:lnTo>
                  <a:lnTo>
                    <a:pt x="638" y="583"/>
                  </a:lnTo>
                  <a:lnTo>
                    <a:pt x="612" y="560"/>
                  </a:lnTo>
                  <a:close/>
                  <a:moveTo>
                    <a:pt x="1380" y="565"/>
                  </a:moveTo>
                  <a:lnTo>
                    <a:pt x="1394" y="534"/>
                  </a:lnTo>
                  <a:lnTo>
                    <a:pt x="1400" y="537"/>
                  </a:lnTo>
                  <a:lnTo>
                    <a:pt x="1383" y="568"/>
                  </a:lnTo>
                  <a:lnTo>
                    <a:pt x="1380" y="565"/>
                  </a:lnTo>
                  <a:close/>
                  <a:moveTo>
                    <a:pt x="1516" y="537"/>
                  </a:moveTo>
                  <a:lnTo>
                    <a:pt x="1518" y="531"/>
                  </a:lnTo>
                  <a:lnTo>
                    <a:pt x="1547" y="551"/>
                  </a:lnTo>
                  <a:lnTo>
                    <a:pt x="1544" y="557"/>
                  </a:lnTo>
                  <a:lnTo>
                    <a:pt x="1516" y="537"/>
                  </a:lnTo>
                  <a:close/>
                  <a:moveTo>
                    <a:pt x="5663" y="531"/>
                  </a:moveTo>
                  <a:lnTo>
                    <a:pt x="5666" y="528"/>
                  </a:lnTo>
                  <a:lnTo>
                    <a:pt x="5692" y="548"/>
                  </a:lnTo>
                  <a:lnTo>
                    <a:pt x="5689" y="551"/>
                  </a:lnTo>
                  <a:lnTo>
                    <a:pt x="5663" y="531"/>
                  </a:lnTo>
                  <a:close/>
                  <a:moveTo>
                    <a:pt x="4861" y="545"/>
                  </a:moveTo>
                  <a:lnTo>
                    <a:pt x="4889" y="528"/>
                  </a:lnTo>
                  <a:lnTo>
                    <a:pt x="4892" y="534"/>
                  </a:lnTo>
                  <a:lnTo>
                    <a:pt x="4863" y="551"/>
                  </a:lnTo>
                  <a:lnTo>
                    <a:pt x="4861" y="545"/>
                  </a:lnTo>
                  <a:close/>
                  <a:moveTo>
                    <a:pt x="560" y="513"/>
                  </a:moveTo>
                  <a:lnTo>
                    <a:pt x="566" y="508"/>
                  </a:lnTo>
                  <a:lnTo>
                    <a:pt x="592" y="531"/>
                  </a:lnTo>
                  <a:lnTo>
                    <a:pt x="586" y="537"/>
                  </a:lnTo>
                  <a:lnTo>
                    <a:pt x="560" y="513"/>
                  </a:lnTo>
                  <a:close/>
                  <a:moveTo>
                    <a:pt x="1458" y="499"/>
                  </a:moveTo>
                  <a:lnTo>
                    <a:pt x="1461" y="493"/>
                  </a:lnTo>
                  <a:lnTo>
                    <a:pt x="1490" y="513"/>
                  </a:lnTo>
                  <a:lnTo>
                    <a:pt x="1487" y="519"/>
                  </a:lnTo>
                  <a:lnTo>
                    <a:pt x="1458" y="499"/>
                  </a:lnTo>
                  <a:close/>
                  <a:moveTo>
                    <a:pt x="4918" y="511"/>
                  </a:moveTo>
                  <a:lnTo>
                    <a:pt x="4950" y="493"/>
                  </a:lnTo>
                  <a:lnTo>
                    <a:pt x="4953" y="496"/>
                  </a:lnTo>
                  <a:lnTo>
                    <a:pt x="4921" y="516"/>
                  </a:lnTo>
                  <a:lnTo>
                    <a:pt x="4918" y="511"/>
                  </a:lnTo>
                  <a:close/>
                  <a:moveTo>
                    <a:pt x="5608" y="490"/>
                  </a:moveTo>
                  <a:lnTo>
                    <a:pt x="5611" y="485"/>
                  </a:lnTo>
                  <a:lnTo>
                    <a:pt x="5637" y="505"/>
                  </a:lnTo>
                  <a:lnTo>
                    <a:pt x="5634" y="511"/>
                  </a:lnTo>
                  <a:lnTo>
                    <a:pt x="5608" y="490"/>
                  </a:lnTo>
                  <a:close/>
                  <a:moveTo>
                    <a:pt x="1409" y="502"/>
                  </a:moveTo>
                  <a:lnTo>
                    <a:pt x="1426" y="473"/>
                  </a:lnTo>
                  <a:lnTo>
                    <a:pt x="1429" y="473"/>
                  </a:lnTo>
                  <a:lnTo>
                    <a:pt x="1432" y="476"/>
                  </a:lnTo>
                  <a:lnTo>
                    <a:pt x="1429" y="482"/>
                  </a:lnTo>
                  <a:lnTo>
                    <a:pt x="1426" y="482"/>
                  </a:lnTo>
                  <a:lnTo>
                    <a:pt x="1415" y="505"/>
                  </a:lnTo>
                  <a:lnTo>
                    <a:pt x="1409" y="502"/>
                  </a:lnTo>
                  <a:close/>
                  <a:moveTo>
                    <a:pt x="511" y="467"/>
                  </a:moveTo>
                  <a:lnTo>
                    <a:pt x="514" y="461"/>
                  </a:lnTo>
                  <a:lnTo>
                    <a:pt x="540" y="485"/>
                  </a:lnTo>
                  <a:lnTo>
                    <a:pt x="534" y="490"/>
                  </a:lnTo>
                  <a:lnTo>
                    <a:pt x="511" y="467"/>
                  </a:lnTo>
                  <a:close/>
                  <a:moveTo>
                    <a:pt x="4979" y="473"/>
                  </a:moveTo>
                  <a:lnTo>
                    <a:pt x="5008" y="456"/>
                  </a:lnTo>
                  <a:lnTo>
                    <a:pt x="5011" y="461"/>
                  </a:lnTo>
                  <a:lnTo>
                    <a:pt x="4982" y="479"/>
                  </a:lnTo>
                  <a:lnTo>
                    <a:pt x="4979" y="473"/>
                  </a:lnTo>
                  <a:close/>
                  <a:moveTo>
                    <a:pt x="5553" y="447"/>
                  </a:moveTo>
                  <a:lnTo>
                    <a:pt x="5556" y="444"/>
                  </a:lnTo>
                  <a:lnTo>
                    <a:pt x="5582" y="464"/>
                  </a:lnTo>
                  <a:lnTo>
                    <a:pt x="5579" y="467"/>
                  </a:lnTo>
                  <a:lnTo>
                    <a:pt x="5553" y="447"/>
                  </a:lnTo>
                  <a:close/>
                  <a:moveTo>
                    <a:pt x="459" y="418"/>
                  </a:moveTo>
                  <a:lnTo>
                    <a:pt x="462" y="415"/>
                  </a:lnTo>
                  <a:lnTo>
                    <a:pt x="488" y="438"/>
                  </a:lnTo>
                  <a:lnTo>
                    <a:pt x="485" y="444"/>
                  </a:lnTo>
                  <a:lnTo>
                    <a:pt x="459" y="418"/>
                  </a:lnTo>
                  <a:close/>
                  <a:moveTo>
                    <a:pt x="5037" y="438"/>
                  </a:moveTo>
                  <a:lnTo>
                    <a:pt x="5068" y="421"/>
                  </a:lnTo>
                  <a:lnTo>
                    <a:pt x="5071" y="424"/>
                  </a:lnTo>
                  <a:lnTo>
                    <a:pt x="5039" y="441"/>
                  </a:lnTo>
                  <a:lnTo>
                    <a:pt x="5037" y="438"/>
                  </a:lnTo>
                  <a:close/>
                  <a:moveTo>
                    <a:pt x="5495" y="407"/>
                  </a:moveTo>
                  <a:lnTo>
                    <a:pt x="5501" y="401"/>
                  </a:lnTo>
                  <a:lnTo>
                    <a:pt x="5527" y="421"/>
                  </a:lnTo>
                  <a:lnTo>
                    <a:pt x="5524" y="427"/>
                  </a:lnTo>
                  <a:lnTo>
                    <a:pt x="5495" y="407"/>
                  </a:lnTo>
                  <a:close/>
                  <a:moveTo>
                    <a:pt x="5097" y="401"/>
                  </a:moveTo>
                  <a:lnTo>
                    <a:pt x="5126" y="384"/>
                  </a:lnTo>
                  <a:lnTo>
                    <a:pt x="5129" y="389"/>
                  </a:lnTo>
                  <a:lnTo>
                    <a:pt x="5100" y="407"/>
                  </a:lnTo>
                  <a:lnTo>
                    <a:pt x="5097" y="401"/>
                  </a:lnTo>
                  <a:close/>
                  <a:moveTo>
                    <a:pt x="407" y="372"/>
                  </a:moveTo>
                  <a:lnTo>
                    <a:pt x="410" y="369"/>
                  </a:lnTo>
                  <a:lnTo>
                    <a:pt x="436" y="392"/>
                  </a:lnTo>
                  <a:lnTo>
                    <a:pt x="433" y="395"/>
                  </a:lnTo>
                  <a:lnTo>
                    <a:pt x="407" y="372"/>
                  </a:lnTo>
                  <a:close/>
                  <a:moveTo>
                    <a:pt x="5441" y="363"/>
                  </a:moveTo>
                  <a:lnTo>
                    <a:pt x="5446" y="358"/>
                  </a:lnTo>
                  <a:lnTo>
                    <a:pt x="5472" y="381"/>
                  </a:lnTo>
                  <a:lnTo>
                    <a:pt x="5470" y="384"/>
                  </a:lnTo>
                  <a:lnTo>
                    <a:pt x="5441" y="363"/>
                  </a:lnTo>
                  <a:close/>
                  <a:moveTo>
                    <a:pt x="5155" y="366"/>
                  </a:moveTo>
                  <a:lnTo>
                    <a:pt x="5184" y="346"/>
                  </a:lnTo>
                  <a:lnTo>
                    <a:pt x="5187" y="352"/>
                  </a:lnTo>
                  <a:lnTo>
                    <a:pt x="5158" y="369"/>
                  </a:lnTo>
                  <a:lnTo>
                    <a:pt x="5155" y="366"/>
                  </a:lnTo>
                  <a:close/>
                  <a:moveTo>
                    <a:pt x="355" y="326"/>
                  </a:moveTo>
                  <a:lnTo>
                    <a:pt x="361" y="323"/>
                  </a:lnTo>
                  <a:lnTo>
                    <a:pt x="384" y="346"/>
                  </a:lnTo>
                  <a:lnTo>
                    <a:pt x="381" y="349"/>
                  </a:lnTo>
                  <a:lnTo>
                    <a:pt x="355" y="326"/>
                  </a:lnTo>
                  <a:close/>
                  <a:moveTo>
                    <a:pt x="5386" y="323"/>
                  </a:moveTo>
                  <a:lnTo>
                    <a:pt x="5389" y="317"/>
                  </a:lnTo>
                  <a:lnTo>
                    <a:pt x="5418" y="337"/>
                  </a:lnTo>
                  <a:lnTo>
                    <a:pt x="5415" y="343"/>
                  </a:lnTo>
                  <a:lnTo>
                    <a:pt x="5386" y="323"/>
                  </a:lnTo>
                  <a:close/>
                  <a:moveTo>
                    <a:pt x="5216" y="329"/>
                  </a:moveTo>
                  <a:lnTo>
                    <a:pt x="5244" y="311"/>
                  </a:lnTo>
                  <a:lnTo>
                    <a:pt x="5247" y="317"/>
                  </a:lnTo>
                  <a:lnTo>
                    <a:pt x="5218" y="334"/>
                  </a:lnTo>
                  <a:lnTo>
                    <a:pt x="5216" y="329"/>
                  </a:lnTo>
                  <a:close/>
                  <a:moveTo>
                    <a:pt x="306" y="280"/>
                  </a:moveTo>
                  <a:lnTo>
                    <a:pt x="309" y="277"/>
                  </a:lnTo>
                  <a:lnTo>
                    <a:pt x="335" y="300"/>
                  </a:lnTo>
                  <a:lnTo>
                    <a:pt x="329" y="303"/>
                  </a:lnTo>
                  <a:lnTo>
                    <a:pt x="306" y="280"/>
                  </a:lnTo>
                  <a:close/>
                  <a:moveTo>
                    <a:pt x="5331" y="280"/>
                  </a:moveTo>
                  <a:lnTo>
                    <a:pt x="5334" y="274"/>
                  </a:lnTo>
                  <a:lnTo>
                    <a:pt x="5363" y="297"/>
                  </a:lnTo>
                  <a:lnTo>
                    <a:pt x="5360" y="300"/>
                  </a:lnTo>
                  <a:lnTo>
                    <a:pt x="5331" y="280"/>
                  </a:lnTo>
                  <a:close/>
                  <a:moveTo>
                    <a:pt x="5273" y="294"/>
                  </a:moveTo>
                  <a:lnTo>
                    <a:pt x="5302" y="274"/>
                  </a:lnTo>
                  <a:lnTo>
                    <a:pt x="5305" y="280"/>
                  </a:lnTo>
                  <a:lnTo>
                    <a:pt x="5276" y="297"/>
                  </a:lnTo>
                  <a:lnTo>
                    <a:pt x="5273" y="294"/>
                  </a:lnTo>
                  <a:close/>
                  <a:moveTo>
                    <a:pt x="254" y="233"/>
                  </a:moveTo>
                  <a:lnTo>
                    <a:pt x="257" y="228"/>
                  </a:lnTo>
                  <a:lnTo>
                    <a:pt x="283" y="251"/>
                  </a:lnTo>
                  <a:lnTo>
                    <a:pt x="280" y="256"/>
                  </a:lnTo>
                  <a:lnTo>
                    <a:pt x="254" y="233"/>
                  </a:lnTo>
                  <a:close/>
                  <a:moveTo>
                    <a:pt x="202" y="187"/>
                  </a:moveTo>
                  <a:lnTo>
                    <a:pt x="205" y="181"/>
                  </a:lnTo>
                  <a:lnTo>
                    <a:pt x="231" y="205"/>
                  </a:lnTo>
                  <a:lnTo>
                    <a:pt x="228" y="210"/>
                  </a:lnTo>
                  <a:lnTo>
                    <a:pt x="202" y="187"/>
                  </a:lnTo>
                  <a:close/>
                  <a:moveTo>
                    <a:pt x="150" y="141"/>
                  </a:moveTo>
                  <a:lnTo>
                    <a:pt x="156" y="135"/>
                  </a:lnTo>
                  <a:lnTo>
                    <a:pt x="179" y="158"/>
                  </a:lnTo>
                  <a:lnTo>
                    <a:pt x="176" y="164"/>
                  </a:lnTo>
                  <a:lnTo>
                    <a:pt x="150" y="141"/>
                  </a:lnTo>
                  <a:close/>
                  <a:moveTo>
                    <a:pt x="98" y="92"/>
                  </a:moveTo>
                  <a:lnTo>
                    <a:pt x="104" y="89"/>
                  </a:lnTo>
                  <a:lnTo>
                    <a:pt x="130" y="112"/>
                  </a:lnTo>
                  <a:lnTo>
                    <a:pt x="124" y="118"/>
                  </a:lnTo>
                  <a:lnTo>
                    <a:pt x="98" y="92"/>
                  </a:lnTo>
                  <a:close/>
                  <a:moveTo>
                    <a:pt x="49" y="46"/>
                  </a:moveTo>
                  <a:lnTo>
                    <a:pt x="52" y="43"/>
                  </a:lnTo>
                  <a:lnTo>
                    <a:pt x="78" y="66"/>
                  </a:lnTo>
                  <a:lnTo>
                    <a:pt x="75" y="69"/>
                  </a:lnTo>
                  <a:lnTo>
                    <a:pt x="49" y="46"/>
                  </a:lnTo>
                  <a:close/>
                  <a:moveTo>
                    <a:pt x="0" y="2"/>
                  </a:moveTo>
                  <a:lnTo>
                    <a:pt x="3" y="0"/>
                  </a:lnTo>
                  <a:lnTo>
                    <a:pt x="26" y="20"/>
                  </a:lnTo>
                  <a:lnTo>
                    <a:pt x="23" y="23"/>
                  </a:lnTo>
                  <a:lnTo>
                    <a:pt x="0"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noEditPoints="1"/>
            </p:cNvSpPr>
            <p:nvPr/>
          </p:nvSpPr>
          <p:spPr bwMode="auto">
            <a:xfrm>
              <a:off x="13686" y="1217984"/>
              <a:ext cx="9121516" cy="810387"/>
            </a:xfrm>
            <a:custGeom>
              <a:avLst/>
              <a:gdLst/>
              <a:ahLst/>
              <a:cxnLst>
                <a:cxn ang="0">
                  <a:pos x="9204" y="716"/>
                </a:cxn>
                <a:cxn ang="0">
                  <a:pos x="9123" y="653"/>
                </a:cxn>
                <a:cxn ang="0">
                  <a:pos x="8996" y="532"/>
                </a:cxn>
                <a:cxn ang="0">
                  <a:pos x="7331" y="468"/>
                </a:cxn>
                <a:cxn ang="0">
                  <a:pos x="7455" y="477"/>
                </a:cxn>
                <a:cxn ang="0">
                  <a:pos x="6344" y="457"/>
                </a:cxn>
                <a:cxn ang="0">
                  <a:pos x="6445" y="434"/>
                </a:cxn>
                <a:cxn ang="0">
                  <a:pos x="7516" y="448"/>
                </a:cxn>
                <a:cxn ang="0">
                  <a:pos x="7201" y="416"/>
                </a:cxn>
                <a:cxn ang="0">
                  <a:pos x="7605" y="393"/>
                </a:cxn>
                <a:cxn ang="0">
                  <a:pos x="6615" y="408"/>
                </a:cxn>
                <a:cxn ang="0">
                  <a:pos x="6018" y="382"/>
                </a:cxn>
                <a:cxn ang="0">
                  <a:pos x="6783" y="358"/>
                </a:cxn>
                <a:cxn ang="0">
                  <a:pos x="5986" y="367"/>
                </a:cxn>
                <a:cxn ang="0">
                  <a:pos x="6815" y="350"/>
                </a:cxn>
                <a:cxn ang="0">
                  <a:pos x="5897" y="315"/>
                </a:cxn>
                <a:cxn ang="0">
                  <a:pos x="6953" y="330"/>
                </a:cxn>
                <a:cxn ang="0">
                  <a:pos x="8745" y="295"/>
                </a:cxn>
                <a:cxn ang="0">
                  <a:pos x="5770" y="263"/>
                </a:cxn>
                <a:cxn ang="0">
                  <a:pos x="58" y="278"/>
                </a:cxn>
                <a:cxn ang="0">
                  <a:pos x="194" y="260"/>
                </a:cxn>
                <a:cxn ang="0">
                  <a:pos x="367" y="255"/>
                </a:cxn>
                <a:cxn ang="0">
                  <a:pos x="402" y="263"/>
                </a:cxn>
                <a:cxn ang="0">
                  <a:pos x="540" y="249"/>
                </a:cxn>
                <a:cxn ang="0">
                  <a:pos x="713" y="243"/>
                </a:cxn>
                <a:cxn ang="0">
                  <a:pos x="817" y="252"/>
                </a:cxn>
                <a:cxn ang="0">
                  <a:pos x="956" y="234"/>
                </a:cxn>
                <a:cxn ang="0">
                  <a:pos x="1198" y="226"/>
                </a:cxn>
                <a:cxn ang="0">
                  <a:pos x="1233" y="237"/>
                </a:cxn>
                <a:cxn ang="0">
                  <a:pos x="5637" y="217"/>
                </a:cxn>
                <a:cxn ang="0">
                  <a:pos x="1544" y="214"/>
                </a:cxn>
                <a:cxn ang="0">
                  <a:pos x="8670" y="223"/>
                </a:cxn>
                <a:cxn ang="0">
                  <a:pos x="1718" y="208"/>
                </a:cxn>
                <a:cxn ang="0">
                  <a:pos x="1960" y="200"/>
                </a:cxn>
                <a:cxn ang="0">
                  <a:pos x="2064" y="208"/>
                </a:cxn>
                <a:cxn ang="0">
                  <a:pos x="5573" y="191"/>
                </a:cxn>
                <a:cxn ang="0">
                  <a:pos x="2306" y="188"/>
                </a:cxn>
                <a:cxn ang="0">
                  <a:pos x="2410" y="194"/>
                </a:cxn>
                <a:cxn ang="0">
                  <a:pos x="2549" y="179"/>
                </a:cxn>
                <a:cxn ang="0">
                  <a:pos x="2791" y="171"/>
                </a:cxn>
                <a:cxn ang="0">
                  <a:pos x="2895" y="179"/>
                </a:cxn>
                <a:cxn ang="0">
                  <a:pos x="8073" y="165"/>
                </a:cxn>
                <a:cxn ang="0">
                  <a:pos x="3068" y="162"/>
                </a:cxn>
                <a:cxn ang="0">
                  <a:pos x="3172" y="168"/>
                </a:cxn>
                <a:cxn ang="0">
                  <a:pos x="3311" y="153"/>
                </a:cxn>
                <a:cxn ang="0">
                  <a:pos x="3553" y="145"/>
                </a:cxn>
                <a:cxn ang="0">
                  <a:pos x="3657" y="153"/>
                </a:cxn>
                <a:cxn ang="0">
                  <a:pos x="3726" y="139"/>
                </a:cxn>
                <a:cxn ang="0">
                  <a:pos x="3900" y="133"/>
                </a:cxn>
                <a:cxn ang="0">
                  <a:pos x="4003" y="139"/>
                </a:cxn>
                <a:cxn ang="0">
                  <a:pos x="4142" y="125"/>
                </a:cxn>
                <a:cxn ang="0">
                  <a:pos x="4384" y="116"/>
                </a:cxn>
                <a:cxn ang="0">
                  <a:pos x="4419" y="125"/>
                </a:cxn>
                <a:cxn ang="0">
                  <a:pos x="4485" y="113"/>
                </a:cxn>
                <a:cxn ang="0">
                  <a:pos x="4728" y="104"/>
                </a:cxn>
                <a:cxn ang="0">
                  <a:pos x="4765" y="113"/>
                </a:cxn>
                <a:cxn ang="0">
                  <a:pos x="4901" y="99"/>
                </a:cxn>
                <a:cxn ang="0">
                  <a:pos x="5143" y="90"/>
                </a:cxn>
                <a:cxn ang="0">
                  <a:pos x="5247" y="96"/>
                </a:cxn>
                <a:cxn ang="0">
                  <a:pos x="8295" y="70"/>
                </a:cxn>
                <a:cxn ang="0">
                  <a:pos x="8324" y="44"/>
                </a:cxn>
              </a:cxnLst>
              <a:rect l="0" t="0" r="r" b="b"/>
              <a:pathLst>
                <a:path w="9331" h="843">
                  <a:moveTo>
                    <a:pt x="9299" y="820"/>
                  </a:moveTo>
                  <a:lnTo>
                    <a:pt x="9305" y="812"/>
                  </a:lnTo>
                  <a:lnTo>
                    <a:pt x="9331" y="835"/>
                  </a:lnTo>
                  <a:lnTo>
                    <a:pt x="9323" y="843"/>
                  </a:lnTo>
                  <a:lnTo>
                    <a:pt x="9299" y="820"/>
                  </a:lnTo>
                  <a:close/>
                  <a:moveTo>
                    <a:pt x="9248" y="771"/>
                  </a:moveTo>
                  <a:lnTo>
                    <a:pt x="9256" y="763"/>
                  </a:lnTo>
                  <a:lnTo>
                    <a:pt x="9282" y="786"/>
                  </a:lnTo>
                  <a:lnTo>
                    <a:pt x="9273" y="794"/>
                  </a:lnTo>
                  <a:lnTo>
                    <a:pt x="9248" y="771"/>
                  </a:lnTo>
                  <a:close/>
                  <a:moveTo>
                    <a:pt x="9198" y="722"/>
                  </a:moveTo>
                  <a:lnTo>
                    <a:pt x="9204" y="716"/>
                  </a:lnTo>
                  <a:lnTo>
                    <a:pt x="9230" y="740"/>
                  </a:lnTo>
                  <a:lnTo>
                    <a:pt x="9222" y="748"/>
                  </a:lnTo>
                  <a:lnTo>
                    <a:pt x="9198" y="722"/>
                  </a:lnTo>
                  <a:close/>
                  <a:moveTo>
                    <a:pt x="9146" y="676"/>
                  </a:moveTo>
                  <a:lnTo>
                    <a:pt x="9155" y="667"/>
                  </a:lnTo>
                  <a:lnTo>
                    <a:pt x="9181" y="690"/>
                  </a:lnTo>
                  <a:lnTo>
                    <a:pt x="9172" y="699"/>
                  </a:lnTo>
                  <a:lnTo>
                    <a:pt x="9146" y="676"/>
                  </a:lnTo>
                  <a:close/>
                  <a:moveTo>
                    <a:pt x="9097" y="627"/>
                  </a:moveTo>
                  <a:lnTo>
                    <a:pt x="9106" y="621"/>
                  </a:lnTo>
                  <a:lnTo>
                    <a:pt x="9129" y="644"/>
                  </a:lnTo>
                  <a:lnTo>
                    <a:pt x="9123" y="653"/>
                  </a:lnTo>
                  <a:lnTo>
                    <a:pt x="9097" y="627"/>
                  </a:lnTo>
                  <a:close/>
                  <a:moveTo>
                    <a:pt x="9045" y="581"/>
                  </a:moveTo>
                  <a:lnTo>
                    <a:pt x="9054" y="572"/>
                  </a:lnTo>
                  <a:lnTo>
                    <a:pt x="9080" y="595"/>
                  </a:lnTo>
                  <a:lnTo>
                    <a:pt x="9071" y="604"/>
                  </a:lnTo>
                  <a:lnTo>
                    <a:pt x="9045" y="581"/>
                  </a:lnTo>
                  <a:close/>
                  <a:moveTo>
                    <a:pt x="8996" y="532"/>
                  </a:moveTo>
                  <a:lnTo>
                    <a:pt x="9005" y="526"/>
                  </a:lnTo>
                  <a:lnTo>
                    <a:pt x="9031" y="549"/>
                  </a:lnTo>
                  <a:lnTo>
                    <a:pt x="9022" y="558"/>
                  </a:lnTo>
                  <a:lnTo>
                    <a:pt x="8996" y="532"/>
                  </a:lnTo>
                  <a:close/>
                  <a:moveTo>
                    <a:pt x="8947" y="485"/>
                  </a:moveTo>
                  <a:lnTo>
                    <a:pt x="8953" y="477"/>
                  </a:lnTo>
                  <a:lnTo>
                    <a:pt x="8979" y="500"/>
                  </a:lnTo>
                  <a:lnTo>
                    <a:pt x="8970" y="509"/>
                  </a:lnTo>
                  <a:lnTo>
                    <a:pt x="8947" y="485"/>
                  </a:lnTo>
                  <a:close/>
                  <a:moveTo>
                    <a:pt x="7386" y="497"/>
                  </a:moveTo>
                  <a:lnTo>
                    <a:pt x="7418" y="483"/>
                  </a:lnTo>
                  <a:lnTo>
                    <a:pt x="7423" y="494"/>
                  </a:lnTo>
                  <a:lnTo>
                    <a:pt x="7392" y="509"/>
                  </a:lnTo>
                  <a:lnTo>
                    <a:pt x="7386" y="497"/>
                  </a:lnTo>
                  <a:close/>
                  <a:moveTo>
                    <a:pt x="7325" y="480"/>
                  </a:moveTo>
                  <a:lnTo>
                    <a:pt x="7331" y="468"/>
                  </a:lnTo>
                  <a:lnTo>
                    <a:pt x="7360" y="483"/>
                  </a:lnTo>
                  <a:lnTo>
                    <a:pt x="7357" y="494"/>
                  </a:lnTo>
                  <a:lnTo>
                    <a:pt x="7325" y="480"/>
                  </a:lnTo>
                  <a:close/>
                  <a:moveTo>
                    <a:pt x="6275" y="474"/>
                  </a:moveTo>
                  <a:lnTo>
                    <a:pt x="6309" y="465"/>
                  </a:lnTo>
                  <a:lnTo>
                    <a:pt x="6312" y="477"/>
                  </a:lnTo>
                  <a:lnTo>
                    <a:pt x="6278" y="485"/>
                  </a:lnTo>
                  <a:lnTo>
                    <a:pt x="6275" y="474"/>
                  </a:lnTo>
                  <a:close/>
                  <a:moveTo>
                    <a:pt x="7449" y="468"/>
                  </a:moveTo>
                  <a:lnTo>
                    <a:pt x="7481" y="454"/>
                  </a:lnTo>
                  <a:lnTo>
                    <a:pt x="7487" y="462"/>
                  </a:lnTo>
                  <a:lnTo>
                    <a:pt x="7455" y="477"/>
                  </a:lnTo>
                  <a:lnTo>
                    <a:pt x="7449" y="468"/>
                  </a:lnTo>
                  <a:close/>
                  <a:moveTo>
                    <a:pt x="6211" y="462"/>
                  </a:moveTo>
                  <a:lnTo>
                    <a:pt x="6214" y="451"/>
                  </a:lnTo>
                  <a:lnTo>
                    <a:pt x="6246" y="465"/>
                  </a:lnTo>
                  <a:lnTo>
                    <a:pt x="6243" y="477"/>
                  </a:lnTo>
                  <a:lnTo>
                    <a:pt x="6211" y="462"/>
                  </a:lnTo>
                  <a:close/>
                  <a:moveTo>
                    <a:pt x="6344" y="457"/>
                  </a:moveTo>
                  <a:lnTo>
                    <a:pt x="6376" y="451"/>
                  </a:lnTo>
                  <a:lnTo>
                    <a:pt x="6379" y="462"/>
                  </a:lnTo>
                  <a:lnTo>
                    <a:pt x="6344" y="468"/>
                  </a:lnTo>
                  <a:lnTo>
                    <a:pt x="6344" y="457"/>
                  </a:lnTo>
                  <a:close/>
                  <a:moveTo>
                    <a:pt x="7265" y="448"/>
                  </a:moveTo>
                  <a:lnTo>
                    <a:pt x="7268" y="436"/>
                  </a:lnTo>
                  <a:lnTo>
                    <a:pt x="7299" y="454"/>
                  </a:lnTo>
                  <a:lnTo>
                    <a:pt x="7294" y="462"/>
                  </a:lnTo>
                  <a:lnTo>
                    <a:pt x="7265" y="448"/>
                  </a:lnTo>
                  <a:close/>
                  <a:moveTo>
                    <a:pt x="8895" y="436"/>
                  </a:moveTo>
                  <a:lnTo>
                    <a:pt x="8904" y="431"/>
                  </a:lnTo>
                  <a:lnTo>
                    <a:pt x="8930" y="454"/>
                  </a:lnTo>
                  <a:lnTo>
                    <a:pt x="8921" y="462"/>
                  </a:lnTo>
                  <a:lnTo>
                    <a:pt x="8895" y="436"/>
                  </a:lnTo>
                  <a:close/>
                  <a:moveTo>
                    <a:pt x="6410" y="442"/>
                  </a:moveTo>
                  <a:lnTo>
                    <a:pt x="6445" y="434"/>
                  </a:lnTo>
                  <a:lnTo>
                    <a:pt x="6448" y="445"/>
                  </a:lnTo>
                  <a:lnTo>
                    <a:pt x="6413" y="454"/>
                  </a:lnTo>
                  <a:lnTo>
                    <a:pt x="6410" y="442"/>
                  </a:lnTo>
                  <a:close/>
                  <a:moveTo>
                    <a:pt x="6145" y="436"/>
                  </a:moveTo>
                  <a:lnTo>
                    <a:pt x="6151" y="425"/>
                  </a:lnTo>
                  <a:lnTo>
                    <a:pt x="6182" y="439"/>
                  </a:lnTo>
                  <a:lnTo>
                    <a:pt x="6180" y="448"/>
                  </a:lnTo>
                  <a:lnTo>
                    <a:pt x="6145" y="436"/>
                  </a:lnTo>
                  <a:close/>
                  <a:moveTo>
                    <a:pt x="7513" y="436"/>
                  </a:moveTo>
                  <a:lnTo>
                    <a:pt x="7542" y="422"/>
                  </a:lnTo>
                  <a:lnTo>
                    <a:pt x="7548" y="434"/>
                  </a:lnTo>
                  <a:lnTo>
                    <a:pt x="7516" y="448"/>
                  </a:lnTo>
                  <a:lnTo>
                    <a:pt x="7513" y="436"/>
                  </a:lnTo>
                  <a:close/>
                  <a:moveTo>
                    <a:pt x="6477" y="428"/>
                  </a:moveTo>
                  <a:lnTo>
                    <a:pt x="6511" y="419"/>
                  </a:lnTo>
                  <a:lnTo>
                    <a:pt x="6514" y="431"/>
                  </a:lnTo>
                  <a:lnTo>
                    <a:pt x="6480" y="439"/>
                  </a:lnTo>
                  <a:lnTo>
                    <a:pt x="6477" y="428"/>
                  </a:lnTo>
                  <a:close/>
                  <a:moveTo>
                    <a:pt x="7201" y="416"/>
                  </a:moveTo>
                  <a:lnTo>
                    <a:pt x="7207" y="408"/>
                  </a:lnTo>
                  <a:lnTo>
                    <a:pt x="7239" y="422"/>
                  </a:lnTo>
                  <a:lnTo>
                    <a:pt x="7233" y="431"/>
                  </a:lnTo>
                  <a:lnTo>
                    <a:pt x="7201" y="416"/>
                  </a:lnTo>
                  <a:close/>
                  <a:moveTo>
                    <a:pt x="6546" y="410"/>
                  </a:moveTo>
                  <a:lnTo>
                    <a:pt x="6578" y="405"/>
                  </a:lnTo>
                  <a:lnTo>
                    <a:pt x="6581" y="416"/>
                  </a:lnTo>
                  <a:lnTo>
                    <a:pt x="6549" y="422"/>
                  </a:lnTo>
                  <a:lnTo>
                    <a:pt x="6546" y="410"/>
                  </a:lnTo>
                  <a:close/>
                  <a:moveTo>
                    <a:pt x="6081" y="408"/>
                  </a:moveTo>
                  <a:lnTo>
                    <a:pt x="6087" y="399"/>
                  </a:lnTo>
                  <a:lnTo>
                    <a:pt x="6119" y="410"/>
                  </a:lnTo>
                  <a:lnTo>
                    <a:pt x="6113" y="422"/>
                  </a:lnTo>
                  <a:lnTo>
                    <a:pt x="6081" y="408"/>
                  </a:lnTo>
                  <a:close/>
                  <a:moveTo>
                    <a:pt x="7574" y="408"/>
                  </a:moveTo>
                  <a:lnTo>
                    <a:pt x="7605" y="393"/>
                  </a:lnTo>
                  <a:lnTo>
                    <a:pt x="7611" y="402"/>
                  </a:lnTo>
                  <a:lnTo>
                    <a:pt x="7579" y="416"/>
                  </a:lnTo>
                  <a:lnTo>
                    <a:pt x="7574" y="408"/>
                  </a:lnTo>
                  <a:close/>
                  <a:moveTo>
                    <a:pt x="8846" y="390"/>
                  </a:moveTo>
                  <a:lnTo>
                    <a:pt x="8855" y="382"/>
                  </a:lnTo>
                  <a:lnTo>
                    <a:pt x="8878" y="405"/>
                  </a:lnTo>
                  <a:lnTo>
                    <a:pt x="8872" y="413"/>
                  </a:lnTo>
                  <a:lnTo>
                    <a:pt x="8846" y="390"/>
                  </a:lnTo>
                  <a:close/>
                  <a:moveTo>
                    <a:pt x="6612" y="396"/>
                  </a:moveTo>
                  <a:lnTo>
                    <a:pt x="6647" y="387"/>
                  </a:lnTo>
                  <a:lnTo>
                    <a:pt x="6650" y="399"/>
                  </a:lnTo>
                  <a:lnTo>
                    <a:pt x="6615" y="408"/>
                  </a:lnTo>
                  <a:lnTo>
                    <a:pt x="6612" y="396"/>
                  </a:lnTo>
                  <a:close/>
                  <a:moveTo>
                    <a:pt x="7141" y="384"/>
                  </a:moveTo>
                  <a:lnTo>
                    <a:pt x="7144" y="376"/>
                  </a:lnTo>
                  <a:lnTo>
                    <a:pt x="7175" y="390"/>
                  </a:lnTo>
                  <a:lnTo>
                    <a:pt x="7170" y="402"/>
                  </a:lnTo>
                  <a:lnTo>
                    <a:pt x="7141" y="384"/>
                  </a:lnTo>
                  <a:close/>
                  <a:moveTo>
                    <a:pt x="6018" y="382"/>
                  </a:moveTo>
                  <a:lnTo>
                    <a:pt x="6024" y="370"/>
                  </a:lnTo>
                  <a:lnTo>
                    <a:pt x="6055" y="384"/>
                  </a:lnTo>
                  <a:lnTo>
                    <a:pt x="6050" y="393"/>
                  </a:lnTo>
                  <a:lnTo>
                    <a:pt x="6018" y="382"/>
                  </a:lnTo>
                  <a:close/>
                  <a:moveTo>
                    <a:pt x="6682" y="382"/>
                  </a:moveTo>
                  <a:lnTo>
                    <a:pt x="6714" y="373"/>
                  </a:lnTo>
                  <a:lnTo>
                    <a:pt x="6716" y="384"/>
                  </a:lnTo>
                  <a:lnTo>
                    <a:pt x="6682" y="393"/>
                  </a:lnTo>
                  <a:lnTo>
                    <a:pt x="6682" y="382"/>
                  </a:lnTo>
                  <a:close/>
                  <a:moveTo>
                    <a:pt x="7637" y="376"/>
                  </a:moveTo>
                  <a:lnTo>
                    <a:pt x="7669" y="361"/>
                  </a:lnTo>
                  <a:lnTo>
                    <a:pt x="7672" y="373"/>
                  </a:lnTo>
                  <a:lnTo>
                    <a:pt x="7643" y="387"/>
                  </a:lnTo>
                  <a:lnTo>
                    <a:pt x="7637" y="376"/>
                  </a:lnTo>
                  <a:close/>
                  <a:moveTo>
                    <a:pt x="6748" y="364"/>
                  </a:moveTo>
                  <a:lnTo>
                    <a:pt x="6783" y="358"/>
                  </a:lnTo>
                  <a:lnTo>
                    <a:pt x="6786" y="370"/>
                  </a:lnTo>
                  <a:lnTo>
                    <a:pt x="6751" y="376"/>
                  </a:lnTo>
                  <a:lnTo>
                    <a:pt x="6748" y="364"/>
                  </a:lnTo>
                  <a:close/>
                  <a:moveTo>
                    <a:pt x="7077" y="356"/>
                  </a:moveTo>
                  <a:lnTo>
                    <a:pt x="7083" y="344"/>
                  </a:lnTo>
                  <a:lnTo>
                    <a:pt x="7115" y="358"/>
                  </a:lnTo>
                  <a:lnTo>
                    <a:pt x="7109" y="370"/>
                  </a:lnTo>
                  <a:lnTo>
                    <a:pt x="7077" y="356"/>
                  </a:lnTo>
                  <a:close/>
                  <a:moveTo>
                    <a:pt x="5954" y="353"/>
                  </a:moveTo>
                  <a:lnTo>
                    <a:pt x="5960" y="344"/>
                  </a:lnTo>
                  <a:lnTo>
                    <a:pt x="5992" y="356"/>
                  </a:lnTo>
                  <a:lnTo>
                    <a:pt x="5986" y="367"/>
                  </a:lnTo>
                  <a:lnTo>
                    <a:pt x="5954" y="353"/>
                  </a:lnTo>
                  <a:close/>
                  <a:moveTo>
                    <a:pt x="8794" y="341"/>
                  </a:moveTo>
                  <a:lnTo>
                    <a:pt x="8803" y="332"/>
                  </a:lnTo>
                  <a:lnTo>
                    <a:pt x="8829" y="358"/>
                  </a:lnTo>
                  <a:lnTo>
                    <a:pt x="8820" y="367"/>
                  </a:lnTo>
                  <a:lnTo>
                    <a:pt x="8794" y="341"/>
                  </a:lnTo>
                  <a:close/>
                  <a:moveTo>
                    <a:pt x="6815" y="350"/>
                  </a:moveTo>
                  <a:lnTo>
                    <a:pt x="6849" y="341"/>
                  </a:lnTo>
                  <a:lnTo>
                    <a:pt x="6852" y="353"/>
                  </a:lnTo>
                  <a:lnTo>
                    <a:pt x="6817" y="361"/>
                  </a:lnTo>
                  <a:lnTo>
                    <a:pt x="6815" y="350"/>
                  </a:lnTo>
                  <a:close/>
                  <a:moveTo>
                    <a:pt x="7698" y="347"/>
                  </a:moveTo>
                  <a:lnTo>
                    <a:pt x="7729" y="332"/>
                  </a:lnTo>
                  <a:lnTo>
                    <a:pt x="7735" y="341"/>
                  </a:lnTo>
                  <a:lnTo>
                    <a:pt x="7703" y="358"/>
                  </a:lnTo>
                  <a:lnTo>
                    <a:pt x="7698" y="347"/>
                  </a:lnTo>
                  <a:close/>
                  <a:moveTo>
                    <a:pt x="6884" y="335"/>
                  </a:moveTo>
                  <a:lnTo>
                    <a:pt x="6916" y="327"/>
                  </a:lnTo>
                  <a:lnTo>
                    <a:pt x="6918" y="338"/>
                  </a:lnTo>
                  <a:lnTo>
                    <a:pt x="6887" y="347"/>
                  </a:lnTo>
                  <a:lnTo>
                    <a:pt x="6884" y="335"/>
                  </a:lnTo>
                  <a:close/>
                  <a:moveTo>
                    <a:pt x="5891" y="327"/>
                  </a:moveTo>
                  <a:lnTo>
                    <a:pt x="5897" y="315"/>
                  </a:lnTo>
                  <a:lnTo>
                    <a:pt x="5928" y="330"/>
                  </a:lnTo>
                  <a:lnTo>
                    <a:pt x="5923" y="341"/>
                  </a:lnTo>
                  <a:lnTo>
                    <a:pt x="5891" y="327"/>
                  </a:lnTo>
                  <a:close/>
                  <a:moveTo>
                    <a:pt x="7017" y="324"/>
                  </a:moveTo>
                  <a:lnTo>
                    <a:pt x="7022" y="312"/>
                  </a:lnTo>
                  <a:lnTo>
                    <a:pt x="7051" y="330"/>
                  </a:lnTo>
                  <a:lnTo>
                    <a:pt x="7045" y="338"/>
                  </a:lnTo>
                  <a:lnTo>
                    <a:pt x="7017" y="324"/>
                  </a:lnTo>
                  <a:close/>
                  <a:moveTo>
                    <a:pt x="6950" y="318"/>
                  </a:moveTo>
                  <a:lnTo>
                    <a:pt x="6985" y="312"/>
                  </a:lnTo>
                  <a:lnTo>
                    <a:pt x="6988" y="324"/>
                  </a:lnTo>
                  <a:lnTo>
                    <a:pt x="6953" y="330"/>
                  </a:lnTo>
                  <a:lnTo>
                    <a:pt x="6950" y="318"/>
                  </a:lnTo>
                  <a:close/>
                  <a:moveTo>
                    <a:pt x="7761" y="318"/>
                  </a:moveTo>
                  <a:lnTo>
                    <a:pt x="7793" y="301"/>
                  </a:lnTo>
                  <a:lnTo>
                    <a:pt x="7799" y="312"/>
                  </a:lnTo>
                  <a:lnTo>
                    <a:pt x="7767" y="327"/>
                  </a:lnTo>
                  <a:lnTo>
                    <a:pt x="7761" y="318"/>
                  </a:lnTo>
                  <a:close/>
                  <a:moveTo>
                    <a:pt x="8745" y="295"/>
                  </a:moveTo>
                  <a:lnTo>
                    <a:pt x="8754" y="286"/>
                  </a:lnTo>
                  <a:lnTo>
                    <a:pt x="8777" y="309"/>
                  </a:lnTo>
                  <a:lnTo>
                    <a:pt x="8771" y="318"/>
                  </a:lnTo>
                  <a:lnTo>
                    <a:pt x="8745" y="295"/>
                  </a:lnTo>
                  <a:close/>
                  <a:moveTo>
                    <a:pt x="5827" y="301"/>
                  </a:moveTo>
                  <a:lnTo>
                    <a:pt x="5833" y="289"/>
                  </a:lnTo>
                  <a:lnTo>
                    <a:pt x="5865" y="304"/>
                  </a:lnTo>
                  <a:lnTo>
                    <a:pt x="5859" y="312"/>
                  </a:lnTo>
                  <a:lnTo>
                    <a:pt x="5827" y="301"/>
                  </a:lnTo>
                  <a:close/>
                  <a:moveTo>
                    <a:pt x="7825" y="286"/>
                  </a:moveTo>
                  <a:lnTo>
                    <a:pt x="7854" y="272"/>
                  </a:lnTo>
                  <a:lnTo>
                    <a:pt x="7859" y="281"/>
                  </a:lnTo>
                  <a:lnTo>
                    <a:pt x="7828" y="298"/>
                  </a:lnTo>
                  <a:lnTo>
                    <a:pt x="7825" y="286"/>
                  </a:lnTo>
                  <a:close/>
                  <a:moveTo>
                    <a:pt x="5764" y="272"/>
                  </a:moveTo>
                  <a:lnTo>
                    <a:pt x="5770" y="263"/>
                  </a:lnTo>
                  <a:lnTo>
                    <a:pt x="5801" y="275"/>
                  </a:lnTo>
                  <a:lnTo>
                    <a:pt x="5796" y="286"/>
                  </a:lnTo>
                  <a:lnTo>
                    <a:pt x="5764" y="272"/>
                  </a:lnTo>
                  <a:close/>
                  <a:moveTo>
                    <a:pt x="0" y="266"/>
                  </a:moveTo>
                  <a:lnTo>
                    <a:pt x="21" y="266"/>
                  </a:lnTo>
                  <a:lnTo>
                    <a:pt x="23" y="278"/>
                  </a:lnTo>
                  <a:lnTo>
                    <a:pt x="0" y="278"/>
                  </a:lnTo>
                  <a:lnTo>
                    <a:pt x="0" y="266"/>
                  </a:lnTo>
                  <a:close/>
                  <a:moveTo>
                    <a:pt x="55" y="266"/>
                  </a:moveTo>
                  <a:lnTo>
                    <a:pt x="90" y="263"/>
                  </a:lnTo>
                  <a:lnTo>
                    <a:pt x="93" y="275"/>
                  </a:lnTo>
                  <a:lnTo>
                    <a:pt x="58" y="278"/>
                  </a:lnTo>
                  <a:lnTo>
                    <a:pt x="55" y="266"/>
                  </a:lnTo>
                  <a:close/>
                  <a:moveTo>
                    <a:pt x="125" y="263"/>
                  </a:moveTo>
                  <a:lnTo>
                    <a:pt x="159" y="260"/>
                  </a:lnTo>
                  <a:lnTo>
                    <a:pt x="162" y="272"/>
                  </a:lnTo>
                  <a:lnTo>
                    <a:pt x="127" y="275"/>
                  </a:lnTo>
                  <a:lnTo>
                    <a:pt x="125" y="263"/>
                  </a:lnTo>
                  <a:close/>
                  <a:moveTo>
                    <a:pt x="194" y="260"/>
                  </a:moveTo>
                  <a:lnTo>
                    <a:pt x="228" y="260"/>
                  </a:lnTo>
                  <a:lnTo>
                    <a:pt x="231" y="272"/>
                  </a:lnTo>
                  <a:lnTo>
                    <a:pt x="197" y="272"/>
                  </a:lnTo>
                  <a:lnTo>
                    <a:pt x="194" y="260"/>
                  </a:lnTo>
                  <a:close/>
                  <a:moveTo>
                    <a:pt x="8696" y="246"/>
                  </a:moveTo>
                  <a:lnTo>
                    <a:pt x="8702" y="237"/>
                  </a:lnTo>
                  <a:lnTo>
                    <a:pt x="8728" y="263"/>
                  </a:lnTo>
                  <a:lnTo>
                    <a:pt x="8719" y="272"/>
                  </a:lnTo>
                  <a:lnTo>
                    <a:pt x="8696" y="246"/>
                  </a:lnTo>
                  <a:close/>
                  <a:moveTo>
                    <a:pt x="263" y="257"/>
                  </a:moveTo>
                  <a:lnTo>
                    <a:pt x="298" y="257"/>
                  </a:lnTo>
                  <a:lnTo>
                    <a:pt x="301" y="269"/>
                  </a:lnTo>
                  <a:lnTo>
                    <a:pt x="266" y="269"/>
                  </a:lnTo>
                  <a:lnTo>
                    <a:pt x="263" y="257"/>
                  </a:lnTo>
                  <a:close/>
                  <a:moveTo>
                    <a:pt x="332" y="255"/>
                  </a:moveTo>
                  <a:lnTo>
                    <a:pt x="367" y="255"/>
                  </a:lnTo>
                  <a:lnTo>
                    <a:pt x="367" y="266"/>
                  </a:lnTo>
                  <a:lnTo>
                    <a:pt x="332" y="266"/>
                  </a:lnTo>
                  <a:lnTo>
                    <a:pt x="332" y="255"/>
                  </a:lnTo>
                  <a:close/>
                  <a:moveTo>
                    <a:pt x="7885" y="257"/>
                  </a:moveTo>
                  <a:lnTo>
                    <a:pt x="7917" y="240"/>
                  </a:lnTo>
                  <a:lnTo>
                    <a:pt x="7923" y="252"/>
                  </a:lnTo>
                  <a:lnTo>
                    <a:pt x="7891" y="266"/>
                  </a:lnTo>
                  <a:lnTo>
                    <a:pt x="7885" y="257"/>
                  </a:lnTo>
                  <a:close/>
                  <a:moveTo>
                    <a:pt x="402" y="252"/>
                  </a:moveTo>
                  <a:lnTo>
                    <a:pt x="436" y="252"/>
                  </a:lnTo>
                  <a:lnTo>
                    <a:pt x="436" y="263"/>
                  </a:lnTo>
                  <a:lnTo>
                    <a:pt x="402" y="263"/>
                  </a:lnTo>
                  <a:lnTo>
                    <a:pt x="402" y="252"/>
                  </a:lnTo>
                  <a:close/>
                  <a:moveTo>
                    <a:pt x="471" y="252"/>
                  </a:moveTo>
                  <a:lnTo>
                    <a:pt x="505" y="249"/>
                  </a:lnTo>
                  <a:lnTo>
                    <a:pt x="505" y="260"/>
                  </a:lnTo>
                  <a:lnTo>
                    <a:pt x="471" y="263"/>
                  </a:lnTo>
                  <a:lnTo>
                    <a:pt x="471" y="252"/>
                  </a:lnTo>
                  <a:close/>
                  <a:moveTo>
                    <a:pt x="540" y="249"/>
                  </a:moveTo>
                  <a:lnTo>
                    <a:pt x="575" y="246"/>
                  </a:lnTo>
                  <a:lnTo>
                    <a:pt x="575" y="257"/>
                  </a:lnTo>
                  <a:lnTo>
                    <a:pt x="540" y="260"/>
                  </a:lnTo>
                  <a:lnTo>
                    <a:pt x="540" y="249"/>
                  </a:lnTo>
                  <a:close/>
                  <a:moveTo>
                    <a:pt x="5700" y="246"/>
                  </a:moveTo>
                  <a:lnTo>
                    <a:pt x="5703" y="234"/>
                  </a:lnTo>
                  <a:lnTo>
                    <a:pt x="5735" y="249"/>
                  </a:lnTo>
                  <a:lnTo>
                    <a:pt x="5732" y="260"/>
                  </a:lnTo>
                  <a:lnTo>
                    <a:pt x="5700" y="246"/>
                  </a:lnTo>
                  <a:close/>
                  <a:moveTo>
                    <a:pt x="609" y="246"/>
                  </a:moveTo>
                  <a:lnTo>
                    <a:pt x="644" y="246"/>
                  </a:lnTo>
                  <a:lnTo>
                    <a:pt x="644" y="257"/>
                  </a:lnTo>
                  <a:lnTo>
                    <a:pt x="609" y="257"/>
                  </a:lnTo>
                  <a:lnTo>
                    <a:pt x="609" y="246"/>
                  </a:lnTo>
                  <a:close/>
                  <a:moveTo>
                    <a:pt x="679" y="243"/>
                  </a:moveTo>
                  <a:lnTo>
                    <a:pt x="713" y="243"/>
                  </a:lnTo>
                  <a:lnTo>
                    <a:pt x="713" y="255"/>
                  </a:lnTo>
                  <a:lnTo>
                    <a:pt x="679" y="255"/>
                  </a:lnTo>
                  <a:lnTo>
                    <a:pt x="679" y="243"/>
                  </a:lnTo>
                  <a:close/>
                  <a:moveTo>
                    <a:pt x="748" y="240"/>
                  </a:moveTo>
                  <a:lnTo>
                    <a:pt x="783" y="240"/>
                  </a:lnTo>
                  <a:lnTo>
                    <a:pt x="783" y="252"/>
                  </a:lnTo>
                  <a:lnTo>
                    <a:pt x="748" y="252"/>
                  </a:lnTo>
                  <a:lnTo>
                    <a:pt x="748" y="240"/>
                  </a:lnTo>
                  <a:close/>
                  <a:moveTo>
                    <a:pt x="817" y="240"/>
                  </a:moveTo>
                  <a:lnTo>
                    <a:pt x="852" y="237"/>
                  </a:lnTo>
                  <a:lnTo>
                    <a:pt x="852" y="249"/>
                  </a:lnTo>
                  <a:lnTo>
                    <a:pt x="817" y="252"/>
                  </a:lnTo>
                  <a:lnTo>
                    <a:pt x="817" y="240"/>
                  </a:lnTo>
                  <a:close/>
                  <a:moveTo>
                    <a:pt x="886" y="237"/>
                  </a:moveTo>
                  <a:lnTo>
                    <a:pt x="921" y="234"/>
                  </a:lnTo>
                  <a:lnTo>
                    <a:pt x="921" y="246"/>
                  </a:lnTo>
                  <a:lnTo>
                    <a:pt x="886" y="249"/>
                  </a:lnTo>
                  <a:lnTo>
                    <a:pt x="886" y="237"/>
                  </a:lnTo>
                  <a:close/>
                  <a:moveTo>
                    <a:pt x="956" y="234"/>
                  </a:moveTo>
                  <a:lnTo>
                    <a:pt x="990" y="231"/>
                  </a:lnTo>
                  <a:lnTo>
                    <a:pt x="990" y="243"/>
                  </a:lnTo>
                  <a:lnTo>
                    <a:pt x="956" y="246"/>
                  </a:lnTo>
                  <a:lnTo>
                    <a:pt x="956" y="234"/>
                  </a:lnTo>
                  <a:close/>
                  <a:moveTo>
                    <a:pt x="1025" y="231"/>
                  </a:moveTo>
                  <a:lnTo>
                    <a:pt x="1060" y="231"/>
                  </a:lnTo>
                  <a:lnTo>
                    <a:pt x="1060" y="243"/>
                  </a:lnTo>
                  <a:lnTo>
                    <a:pt x="1025" y="243"/>
                  </a:lnTo>
                  <a:lnTo>
                    <a:pt x="1025" y="231"/>
                  </a:lnTo>
                  <a:close/>
                  <a:moveTo>
                    <a:pt x="1094" y="229"/>
                  </a:moveTo>
                  <a:lnTo>
                    <a:pt x="1129" y="229"/>
                  </a:lnTo>
                  <a:lnTo>
                    <a:pt x="1129" y="240"/>
                  </a:lnTo>
                  <a:lnTo>
                    <a:pt x="1094" y="240"/>
                  </a:lnTo>
                  <a:lnTo>
                    <a:pt x="1094" y="229"/>
                  </a:lnTo>
                  <a:close/>
                  <a:moveTo>
                    <a:pt x="1164" y="226"/>
                  </a:moveTo>
                  <a:lnTo>
                    <a:pt x="1198" y="226"/>
                  </a:lnTo>
                  <a:lnTo>
                    <a:pt x="1198" y="237"/>
                  </a:lnTo>
                  <a:lnTo>
                    <a:pt x="1164" y="237"/>
                  </a:lnTo>
                  <a:lnTo>
                    <a:pt x="1164" y="226"/>
                  </a:lnTo>
                  <a:close/>
                  <a:moveTo>
                    <a:pt x="7949" y="226"/>
                  </a:moveTo>
                  <a:lnTo>
                    <a:pt x="7981" y="211"/>
                  </a:lnTo>
                  <a:lnTo>
                    <a:pt x="7983" y="223"/>
                  </a:lnTo>
                  <a:lnTo>
                    <a:pt x="7955" y="237"/>
                  </a:lnTo>
                  <a:lnTo>
                    <a:pt x="7949" y="226"/>
                  </a:lnTo>
                  <a:close/>
                  <a:moveTo>
                    <a:pt x="1233" y="226"/>
                  </a:moveTo>
                  <a:lnTo>
                    <a:pt x="1267" y="223"/>
                  </a:lnTo>
                  <a:lnTo>
                    <a:pt x="1267" y="234"/>
                  </a:lnTo>
                  <a:lnTo>
                    <a:pt x="1233" y="237"/>
                  </a:lnTo>
                  <a:lnTo>
                    <a:pt x="1233" y="226"/>
                  </a:lnTo>
                  <a:close/>
                  <a:moveTo>
                    <a:pt x="1302" y="223"/>
                  </a:moveTo>
                  <a:lnTo>
                    <a:pt x="1337" y="220"/>
                  </a:lnTo>
                  <a:lnTo>
                    <a:pt x="1337" y="231"/>
                  </a:lnTo>
                  <a:lnTo>
                    <a:pt x="1302" y="234"/>
                  </a:lnTo>
                  <a:lnTo>
                    <a:pt x="1302" y="223"/>
                  </a:lnTo>
                  <a:close/>
                  <a:moveTo>
                    <a:pt x="5637" y="217"/>
                  </a:moveTo>
                  <a:lnTo>
                    <a:pt x="5640" y="208"/>
                  </a:lnTo>
                  <a:lnTo>
                    <a:pt x="5672" y="220"/>
                  </a:lnTo>
                  <a:lnTo>
                    <a:pt x="5669" y="231"/>
                  </a:lnTo>
                  <a:lnTo>
                    <a:pt x="5637" y="217"/>
                  </a:lnTo>
                  <a:close/>
                  <a:moveTo>
                    <a:pt x="1371" y="220"/>
                  </a:moveTo>
                  <a:lnTo>
                    <a:pt x="1406" y="217"/>
                  </a:lnTo>
                  <a:lnTo>
                    <a:pt x="1406" y="229"/>
                  </a:lnTo>
                  <a:lnTo>
                    <a:pt x="1371" y="231"/>
                  </a:lnTo>
                  <a:lnTo>
                    <a:pt x="1371" y="220"/>
                  </a:lnTo>
                  <a:close/>
                  <a:moveTo>
                    <a:pt x="1441" y="217"/>
                  </a:moveTo>
                  <a:lnTo>
                    <a:pt x="1475" y="217"/>
                  </a:lnTo>
                  <a:lnTo>
                    <a:pt x="1475" y="229"/>
                  </a:lnTo>
                  <a:lnTo>
                    <a:pt x="1441" y="229"/>
                  </a:lnTo>
                  <a:lnTo>
                    <a:pt x="1441" y="217"/>
                  </a:lnTo>
                  <a:close/>
                  <a:moveTo>
                    <a:pt x="1510" y="214"/>
                  </a:moveTo>
                  <a:lnTo>
                    <a:pt x="1544" y="214"/>
                  </a:lnTo>
                  <a:lnTo>
                    <a:pt x="1544" y="226"/>
                  </a:lnTo>
                  <a:lnTo>
                    <a:pt x="1510" y="226"/>
                  </a:lnTo>
                  <a:lnTo>
                    <a:pt x="1510" y="214"/>
                  </a:lnTo>
                  <a:close/>
                  <a:moveTo>
                    <a:pt x="1579" y="211"/>
                  </a:moveTo>
                  <a:lnTo>
                    <a:pt x="1614" y="211"/>
                  </a:lnTo>
                  <a:lnTo>
                    <a:pt x="1614" y="223"/>
                  </a:lnTo>
                  <a:lnTo>
                    <a:pt x="1579" y="223"/>
                  </a:lnTo>
                  <a:lnTo>
                    <a:pt x="1579" y="211"/>
                  </a:lnTo>
                  <a:close/>
                  <a:moveTo>
                    <a:pt x="8644" y="200"/>
                  </a:moveTo>
                  <a:lnTo>
                    <a:pt x="8653" y="191"/>
                  </a:lnTo>
                  <a:lnTo>
                    <a:pt x="8679" y="214"/>
                  </a:lnTo>
                  <a:lnTo>
                    <a:pt x="8670" y="223"/>
                  </a:lnTo>
                  <a:lnTo>
                    <a:pt x="8644" y="200"/>
                  </a:lnTo>
                  <a:close/>
                  <a:moveTo>
                    <a:pt x="1648" y="211"/>
                  </a:moveTo>
                  <a:lnTo>
                    <a:pt x="1683" y="208"/>
                  </a:lnTo>
                  <a:lnTo>
                    <a:pt x="1683" y="220"/>
                  </a:lnTo>
                  <a:lnTo>
                    <a:pt x="1648" y="223"/>
                  </a:lnTo>
                  <a:lnTo>
                    <a:pt x="1648" y="211"/>
                  </a:lnTo>
                  <a:close/>
                  <a:moveTo>
                    <a:pt x="1718" y="208"/>
                  </a:moveTo>
                  <a:lnTo>
                    <a:pt x="1752" y="205"/>
                  </a:lnTo>
                  <a:lnTo>
                    <a:pt x="1752" y="217"/>
                  </a:lnTo>
                  <a:lnTo>
                    <a:pt x="1718" y="220"/>
                  </a:lnTo>
                  <a:lnTo>
                    <a:pt x="1718" y="208"/>
                  </a:lnTo>
                  <a:close/>
                  <a:moveTo>
                    <a:pt x="1787" y="205"/>
                  </a:moveTo>
                  <a:lnTo>
                    <a:pt x="1822" y="203"/>
                  </a:lnTo>
                  <a:lnTo>
                    <a:pt x="1822" y="214"/>
                  </a:lnTo>
                  <a:lnTo>
                    <a:pt x="1787" y="217"/>
                  </a:lnTo>
                  <a:lnTo>
                    <a:pt x="1787" y="205"/>
                  </a:lnTo>
                  <a:close/>
                  <a:moveTo>
                    <a:pt x="1856" y="203"/>
                  </a:moveTo>
                  <a:lnTo>
                    <a:pt x="1891" y="203"/>
                  </a:lnTo>
                  <a:lnTo>
                    <a:pt x="1891" y="214"/>
                  </a:lnTo>
                  <a:lnTo>
                    <a:pt x="1856" y="214"/>
                  </a:lnTo>
                  <a:lnTo>
                    <a:pt x="1856" y="203"/>
                  </a:lnTo>
                  <a:close/>
                  <a:moveTo>
                    <a:pt x="1925" y="200"/>
                  </a:moveTo>
                  <a:lnTo>
                    <a:pt x="1960" y="200"/>
                  </a:lnTo>
                  <a:lnTo>
                    <a:pt x="1960" y="211"/>
                  </a:lnTo>
                  <a:lnTo>
                    <a:pt x="1925" y="211"/>
                  </a:lnTo>
                  <a:lnTo>
                    <a:pt x="1925" y="200"/>
                  </a:lnTo>
                  <a:close/>
                  <a:moveTo>
                    <a:pt x="1995" y="197"/>
                  </a:moveTo>
                  <a:lnTo>
                    <a:pt x="2029" y="197"/>
                  </a:lnTo>
                  <a:lnTo>
                    <a:pt x="2029" y="208"/>
                  </a:lnTo>
                  <a:lnTo>
                    <a:pt x="1995" y="208"/>
                  </a:lnTo>
                  <a:lnTo>
                    <a:pt x="1995" y="197"/>
                  </a:lnTo>
                  <a:close/>
                  <a:moveTo>
                    <a:pt x="2064" y="197"/>
                  </a:moveTo>
                  <a:lnTo>
                    <a:pt x="2099" y="194"/>
                  </a:lnTo>
                  <a:lnTo>
                    <a:pt x="2099" y="205"/>
                  </a:lnTo>
                  <a:lnTo>
                    <a:pt x="2064" y="208"/>
                  </a:lnTo>
                  <a:lnTo>
                    <a:pt x="2064" y="197"/>
                  </a:lnTo>
                  <a:close/>
                  <a:moveTo>
                    <a:pt x="8009" y="197"/>
                  </a:moveTo>
                  <a:lnTo>
                    <a:pt x="8041" y="179"/>
                  </a:lnTo>
                  <a:lnTo>
                    <a:pt x="8047" y="191"/>
                  </a:lnTo>
                  <a:lnTo>
                    <a:pt x="8015" y="205"/>
                  </a:lnTo>
                  <a:lnTo>
                    <a:pt x="8009" y="197"/>
                  </a:lnTo>
                  <a:close/>
                  <a:moveTo>
                    <a:pt x="5573" y="191"/>
                  </a:moveTo>
                  <a:lnTo>
                    <a:pt x="5576" y="179"/>
                  </a:lnTo>
                  <a:lnTo>
                    <a:pt x="5608" y="194"/>
                  </a:lnTo>
                  <a:lnTo>
                    <a:pt x="5605" y="205"/>
                  </a:lnTo>
                  <a:lnTo>
                    <a:pt x="5573" y="191"/>
                  </a:lnTo>
                  <a:close/>
                  <a:moveTo>
                    <a:pt x="2133" y="194"/>
                  </a:moveTo>
                  <a:lnTo>
                    <a:pt x="2168" y="191"/>
                  </a:lnTo>
                  <a:lnTo>
                    <a:pt x="2168" y="203"/>
                  </a:lnTo>
                  <a:lnTo>
                    <a:pt x="2133" y="205"/>
                  </a:lnTo>
                  <a:lnTo>
                    <a:pt x="2133" y="194"/>
                  </a:lnTo>
                  <a:close/>
                  <a:moveTo>
                    <a:pt x="2203" y="191"/>
                  </a:moveTo>
                  <a:lnTo>
                    <a:pt x="2237" y="191"/>
                  </a:lnTo>
                  <a:lnTo>
                    <a:pt x="2237" y="203"/>
                  </a:lnTo>
                  <a:lnTo>
                    <a:pt x="2203" y="203"/>
                  </a:lnTo>
                  <a:lnTo>
                    <a:pt x="2203" y="191"/>
                  </a:lnTo>
                  <a:close/>
                  <a:moveTo>
                    <a:pt x="2272" y="188"/>
                  </a:moveTo>
                  <a:lnTo>
                    <a:pt x="2306" y="188"/>
                  </a:lnTo>
                  <a:lnTo>
                    <a:pt x="2306" y="200"/>
                  </a:lnTo>
                  <a:lnTo>
                    <a:pt x="2272" y="200"/>
                  </a:lnTo>
                  <a:lnTo>
                    <a:pt x="2272" y="188"/>
                  </a:lnTo>
                  <a:close/>
                  <a:moveTo>
                    <a:pt x="2341" y="185"/>
                  </a:moveTo>
                  <a:lnTo>
                    <a:pt x="2376" y="185"/>
                  </a:lnTo>
                  <a:lnTo>
                    <a:pt x="2376" y="197"/>
                  </a:lnTo>
                  <a:lnTo>
                    <a:pt x="2341" y="197"/>
                  </a:lnTo>
                  <a:lnTo>
                    <a:pt x="2341" y="185"/>
                  </a:lnTo>
                  <a:close/>
                  <a:moveTo>
                    <a:pt x="2410" y="182"/>
                  </a:moveTo>
                  <a:lnTo>
                    <a:pt x="2445" y="182"/>
                  </a:lnTo>
                  <a:lnTo>
                    <a:pt x="2445" y="194"/>
                  </a:lnTo>
                  <a:lnTo>
                    <a:pt x="2410" y="194"/>
                  </a:lnTo>
                  <a:lnTo>
                    <a:pt x="2410" y="182"/>
                  </a:lnTo>
                  <a:close/>
                  <a:moveTo>
                    <a:pt x="2480" y="182"/>
                  </a:moveTo>
                  <a:lnTo>
                    <a:pt x="2514" y="179"/>
                  </a:lnTo>
                  <a:lnTo>
                    <a:pt x="2514" y="191"/>
                  </a:lnTo>
                  <a:lnTo>
                    <a:pt x="2480" y="194"/>
                  </a:lnTo>
                  <a:lnTo>
                    <a:pt x="2480" y="182"/>
                  </a:lnTo>
                  <a:close/>
                  <a:moveTo>
                    <a:pt x="2549" y="179"/>
                  </a:moveTo>
                  <a:lnTo>
                    <a:pt x="2583" y="177"/>
                  </a:lnTo>
                  <a:lnTo>
                    <a:pt x="2583" y="188"/>
                  </a:lnTo>
                  <a:lnTo>
                    <a:pt x="2549" y="191"/>
                  </a:lnTo>
                  <a:lnTo>
                    <a:pt x="2549" y="179"/>
                  </a:lnTo>
                  <a:close/>
                  <a:moveTo>
                    <a:pt x="2618" y="177"/>
                  </a:moveTo>
                  <a:lnTo>
                    <a:pt x="2653" y="177"/>
                  </a:lnTo>
                  <a:lnTo>
                    <a:pt x="2653" y="188"/>
                  </a:lnTo>
                  <a:lnTo>
                    <a:pt x="2618" y="188"/>
                  </a:lnTo>
                  <a:lnTo>
                    <a:pt x="2618" y="177"/>
                  </a:lnTo>
                  <a:close/>
                  <a:moveTo>
                    <a:pt x="2687" y="174"/>
                  </a:moveTo>
                  <a:lnTo>
                    <a:pt x="2722" y="174"/>
                  </a:lnTo>
                  <a:lnTo>
                    <a:pt x="2722" y="185"/>
                  </a:lnTo>
                  <a:lnTo>
                    <a:pt x="2687" y="185"/>
                  </a:lnTo>
                  <a:lnTo>
                    <a:pt x="2687" y="174"/>
                  </a:lnTo>
                  <a:close/>
                  <a:moveTo>
                    <a:pt x="2757" y="171"/>
                  </a:moveTo>
                  <a:lnTo>
                    <a:pt x="2791" y="171"/>
                  </a:lnTo>
                  <a:lnTo>
                    <a:pt x="2791" y="182"/>
                  </a:lnTo>
                  <a:lnTo>
                    <a:pt x="2757" y="182"/>
                  </a:lnTo>
                  <a:lnTo>
                    <a:pt x="2757" y="171"/>
                  </a:lnTo>
                  <a:close/>
                  <a:moveTo>
                    <a:pt x="2826" y="168"/>
                  </a:moveTo>
                  <a:lnTo>
                    <a:pt x="2861" y="168"/>
                  </a:lnTo>
                  <a:lnTo>
                    <a:pt x="2861" y="179"/>
                  </a:lnTo>
                  <a:lnTo>
                    <a:pt x="2826" y="179"/>
                  </a:lnTo>
                  <a:lnTo>
                    <a:pt x="2826" y="168"/>
                  </a:lnTo>
                  <a:close/>
                  <a:moveTo>
                    <a:pt x="2895" y="168"/>
                  </a:moveTo>
                  <a:lnTo>
                    <a:pt x="2930" y="165"/>
                  </a:lnTo>
                  <a:lnTo>
                    <a:pt x="2930" y="177"/>
                  </a:lnTo>
                  <a:lnTo>
                    <a:pt x="2895" y="179"/>
                  </a:lnTo>
                  <a:lnTo>
                    <a:pt x="2895" y="168"/>
                  </a:lnTo>
                  <a:close/>
                  <a:moveTo>
                    <a:pt x="5510" y="165"/>
                  </a:moveTo>
                  <a:lnTo>
                    <a:pt x="5513" y="153"/>
                  </a:lnTo>
                  <a:lnTo>
                    <a:pt x="5545" y="168"/>
                  </a:lnTo>
                  <a:lnTo>
                    <a:pt x="5542" y="177"/>
                  </a:lnTo>
                  <a:lnTo>
                    <a:pt x="5510" y="165"/>
                  </a:lnTo>
                  <a:close/>
                  <a:moveTo>
                    <a:pt x="8073" y="165"/>
                  </a:moveTo>
                  <a:lnTo>
                    <a:pt x="8105" y="151"/>
                  </a:lnTo>
                  <a:lnTo>
                    <a:pt x="8110" y="162"/>
                  </a:lnTo>
                  <a:lnTo>
                    <a:pt x="8079" y="177"/>
                  </a:lnTo>
                  <a:lnTo>
                    <a:pt x="8073" y="165"/>
                  </a:lnTo>
                  <a:close/>
                  <a:moveTo>
                    <a:pt x="2964" y="165"/>
                  </a:moveTo>
                  <a:lnTo>
                    <a:pt x="2999" y="162"/>
                  </a:lnTo>
                  <a:lnTo>
                    <a:pt x="2999" y="174"/>
                  </a:lnTo>
                  <a:lnTo>
                    <a:pt x="2964" y="177"/>
                  </a:lnTo>
                  <a:lnTo>
                    <a:pt x="2964" y="165"/>
                  </a:lnTo>
                  <a:close/>
                  <a:moveTo>
                    <a:pt x="8595" y="151"/>
                  </a:moveTo>
                  <a:lnTo>
                    <a:pt x="8601" y="142"/>
                  </a:lnTo>
                  <a:lnTo>
                    <a:pt x="8627" y="168"/>
                  </a:lnTo>
                  <a:lnTo>
                    <a:pt x="8618" y="177"/>
                  </a:lnTo>
                  <a:lnTo>
                    <a:pt x="8595" y="151"/>
                  </a:lnTo>
                  <a:close/>
                  <a:moveTo>
                    <a:pt x="3034" y="162"/>
                  </a:moveTo>
                  <a:lnTo>
                    <a:pt x="3068" y="162"/>
                  </a:lnTo>
                  <a:lnTo>
                    <a:pt x="3068" y="174"/>
                  </a:lnTo>
                  <a:lnTo>
                    <a:pt x="3034" y="174"/>
                  </a:lnTo>
                  <a:lnTo>
                    <a:pt x="3034" y="162"/>
                  </a:lnTo>
                  <a:close/>
                  <a:moveTo>
                    <a:pt x="3103" y="159"/>
                  </a:moveTo>
                  <a:lnTo>
                    <a:pt x="3138" y="159"/>
                  </a:lnTo>
                  <a:lnTo>
                    <a:pt x="3138" y="171"/>
                  </a:lnTo>
                  <a:lnTo>
                    <a:pt x="3103" y="171"/>
                  </a:lnTo>
                  <a:lnTo>
                    <a:pt x="3103" y="159"/>
                  </a:lnTo>
                  <a:close/>
                  <a:moveTo>
                    <a:pt x="3172" y="156"/>
                  </a:moveTo>
                  <a:lnTo>
                    <a:pt x="3207" y="156"/>
                  </a:lnTo>
                  <a:lnTo>
                    <a:pt x="3207" y="168"/>
                  </a:lnTo>
                  <a:lnTo>
                    <a:pt x="3172" y="168"/>
                  </a:lnTo>
                  <a:lnTo>
                    <a:pt x="3172" y="156"/>
                  </a:lnTo>
                  <a:close/>
                  <a:moveTo>
                    <a:pt x="3242" y="156"/>
                  </a:moveTo>
                  <a:lnTo>
                    <a:pt x="3276" y="153"/>
                  </a:lnTo>
                  <a:lnTo>
                    <a:pt x="3276" y="165"/>
                  </a:lnTo>
                  <a:lnTo>
                    <a:pt x="3242" y="168"/>
                  </a:lnTo>
                  <a:lnTo>
                    <a:pt x="3242" y="156"/>
                  </a:lnTo>
                  <a:close/>
                  <a:moveTo>
                    <a:pt x="3311" y="153"/>
                  </a:moveTo>
                  <a:lnTo>
                    <a:pt x="3345" y="151"/>
                  </a:lnTo>
                  <a:lnTo>
                    <a:pt x="3345" y="162"/>
                  </a:lnTo>
                  <a:lnTo>
                    <a:pt x="3311" y="165"/>
                  </a:lnTo>
                  <a:lnTo>
                    <a:pt x="3311" y="153"/>
                  </a:lnTo>
                  <a:close/>
                  <a:moveTo>
                    <a:pt x="3380" y="151"/>
                  </a:moveTo>
                  <a:lnTo>
                    <a:pt x="3415" y="148"/>
                  </a:lnTo>
                  <a:lnTo>
                    <a:pt x="3415" y="159"/>
                  </a:lnTo>
                  <a:lnTo>
                    <a:pt x="3380" y="162"/>
                  </a:lnTo>
                  <a:lnTo>
                    <a:pt x="3380" y="151"/>
                  </a:lnTo>
                  <a:close/>
                  <a:moveTo>
                    <a:pt x="3449" y="148"/>
                  </a:moveTo>
                  <a:lnTo>
                    <a:pt x="3484" y="148"/>
                  </a:lnTo>
                  <a:lnTo>
                    <a:pt x="3484" y="159"/>
                  </a:lnTo>
                  <a:lnTo>
                    <a:pt x="3449" y="159"/>
                  </a:lnTo>
                  <a:lnTo>
                    <a:pt x="3449" y="148"/>
                  </a:lnTo>
                  <a:close/>
                  <a:moveTo>
                    <a:pt x="3519" y="145"/>
                  </a:moveTo>
                  <a:lnTo>
                    <a:pt x="3553" y="145"/>
                  </a:lnTo>
                  <a:lnTo>
                    <a:pt x="3553" y="156"/>
                  </a:lnTo>
                  <a:lnTo>
                    <a:pt x="3519" y="156"/>
                  </a:lnTo>
                  <a:lnTo>
                    <a:pt x="3519" y="145"/>
                  </a:lnTo>
                  <a:close/>
                  <a:moveTo>
                    <a:pt x="3588" y="142"/>
                  </a:moveTo>
                  <a:lnTo>
                    <a:pt x="3622" y="142"/>
                  </a:lnTo>
                  <a:lnTo>
                    <a:pt x="3622" y="153"/>
                  </a:lnTo>
                  <a:lnTo>
                    <a:pt x="3588" y="153"/>
                  </a:lnTo>
                  <a:lnTo>
                    <a:pt x="3588" y="142"/>
                  </a:lnTo>
                  <a:close/>
                  <a:moveTo>
                    <a:pt x="3657" y="142"/>
                  </a:moveTo>
                  <a:lnTo>
                    <a:pt x="3692" y="139"/>
                  </a:lnTo>
                  <a:lnTo>
                    <a:pt x="3692" y="151"/>
                  </a:lnTo>
                  <a:lnTo>
                    <a:pt x="3657" y="153"/>
                  </a:lnTo>
                  <a:lnTo>
                    <a:pt x="3657" y="142"/>
                  </a:lnTo>
                  <a:close/>
                  <a:moveTo>
                    <a:pt x="5446" y="136"/>
                  </a:moveTo>
                  <a:lnTo>
                    <a:pt x="5449" y="127"/>
                  </a:lnTo>
                  <a:lnTo>
                    <a:pt x="5481" y="139"/>
                  </a:lnTo>
                  <a:lnTo>
                    <a:pt x="5478" y="151"/>
                  </a:lnTo>
                  <a:lnTo>
                    <a:pt x="5446" y="136"/>
                  </a:lnTo>
                  <a:close/>
                  <a:moveTo>
                    <a:pt x="3726" y="139"/>
                  </a:moveTo>
                  <a:lnTo>
                    <a:pt x="3761" y="136"/>
                  </a:lnTo>
                  <a:lnTo>
                    <a:pt x="3761" y="148"/>
                  </a:lnTo>
                  <a:lnTo>
                    <a:pt x="3726" y="151"/>
                  </a:lnTo>
                  <a:lnTo>
                    <a:pt x="3726" y="139"/>
                  </a:lnTo>
                  <a:close/>
                  <a:moveTo>
                    <a:pt x="3796" y="136"/>
                  </a:moveTo>
                  <a:lnTo>
                    <a:pt x="3830" y="133"/>
                  </a:lnTo>
                  <a:lnTo>
                    <a:pt x="3830" y="145"/>
                  </a:lnTo>
                  <a:lnTo>
                    <a:pt x="3796" y="148"/>
                  </a:lnTo>
                  <a:lnTo>
                    <a:pt x="3796" y="136"/>
                  </a:lnTo>
                  <a:close/>
                  <a:moveTo>
                    <a:pt x="8136" y="136"/>
                  </a:moveTo>
                  <a:lnTo>
                    <a:pt x="8168" y="122"/>
                  </a:lnTo>
                  <a:lnTo>
                    <a:pt x="8171" y="130"/>
                  </a:lnTo>
                  <a:lnTo>
                    <a:pt x="8139" y="145"/>
                  </a:lnTo>
                  <a:lnTo>
                    <a:pt x="8136" y="136"/>
                  </a:lnTo>
                  <a:close/>
                  <a:moveTo>
                    <a:pt x="3865" y="133"/>
                  </a:moveTo>
                  <a:lnTo>
                    <a:pt x="3900" y="133"/>
                  </a:lnTo>
                  <a:lnTo>
                    <a:pt x="3900" y="145"/>
                  </a:lnTo>
                  <a:lnTo>
                    <a:pt x="3865" y="145"/>
                  </a:lnTo>
                  <a:lnTo>
                    <a:pt x="3865" y="133"/>
                  </a:lnTo>
                  <a:close/>
                  <a:moveTo>
                    <a:pt x="3934" y="130"/>
                  </a:moveTo>
                  <a:lnTo>
                    <a:pt x="3969" y="130"/>
                  </a:lnTo>
                  <a:lnTo>
                    <a:pt x="3969" y="142"/>
                  </a:lnTo>
                  <a:lnTo>
                    <a:pt x="3934" y="142"/>
                  </a:lnTo>
                  <a:lnTo>
                    <a:pt x="3934" y="130"/>
                  </a:lnTo>
                  <a:close/>
                  <a:moveTo>
                    <a:pt x="4003" y="127"/>
                  </a:moveTo>
                  <a:lnTo>
                    <a:pt x="4038" y="127"/>
                  </a:lnTo>
                  <a:lnTo>
                    <a:pt x="4038" y="139"/>
                  </a:lnTo>
                  <a:lnTo>
                    <a:pt x="4003" y="139"/>
                  </a:lnTo>
                  <a:lnTo>
                    <a:pt x="4003" y="127"/>
                  </a:lnTo>
                  <a:close/>
                  <a:moveTo>
                    <a:pt x="4073" y="127"/>
                  </a:moveTo>
                  <a:lnTo>
                    <a:pt x="4107" y="125"/>
                  </a:lnTo>
                  <a:lnTo>
                    <a:pt x="4107" y="136"/>
                  </a:lnTo>
                  <a:lnTo>
                    <a:pt x="4073" y="139"/>
                  </a:lnTo>
                  <a:lnTo>
                    <a:pt x="4073" y="127"/>
                  </a:lnTo>
                  <a:close/>
                  <a:moveTo>
                    <a:pt x="4142" y="125"/>
                  </a:moveTo>
                  <a:lnTo>
                    <a:pt x="4177" y="122"/>
                  </a:lnTo>
                  <a:lnTo>
                    <a:pt x="4177" y="133"/>
                  </a:lnTo>
                  <a:lnTo>
                    <a:pt x="4142" y="136"/>
                  </a:lnTo>
                  <a:lnTo>
                    <a:pt x="4142" y="125"/>
                  </a:lnTo>
                  <a:close/>
                  <a:moveTo>
                    <a:pt x="4211" y="122"/>
                  </a:moveTo>
                  <a:lnTo>
                    <a:pt x="4246" y="119"/>
                  </a:lnTo>
                  <a:lnTo>
                    <a:pt x="4246" y="130"/>
                  </a:lnTo>
                  <a:lnTo>
                    <a:pt x="4211" y="133"/>
                  </a:lnTo>
                  <a:lnTo>
                    <a:pt x="4211" y="122"/>
                  </a:lnTo>
                  <a:close/>
                  <a:moveTo>
                    <a:pt x="4281" y="119"/>
                  </a:moveTo>
                  <a:lnTo>
                    <a:pt x="4315" y="119"/>
                  </a:lnTo>
                  <a:lnTo>
                    <a:pt x="4315" y="130"/>
                  </a:lnTo>
                  <a:lnTo>
                    <a:pt x="4281" y="130"/>
                  </a:lnTo>
                  <a:lnTo>
                    <a:pt x="4281" y="119"/>
                  </a:lnTo>
                  <a:close/>
                  <a:moveTo>
                    <a:pt x="4350" y="116"/>
                  </a:moveTo>
                  <a:lnTo>
                    <a:pt x="4384" y="116"/>
                  </a:lnTo>
                  <a:lnTo>
                    <a:pt x="4384" y="127"/>
                  </a:lnTo>
                  <a:lnTo>
                    <a:pt x="4350" y="127"/>
                  </a:lnTo>
                  <a:lnTo>
                    <a:pt x="4350" y="116"/>
                  </a:lnTo>
                  <a:close/>
                  <a:moveTo>
                    <a:pt x="8543" y="104"/>
                  </a:moveTo>
                  <a:lnTo>
                    <a:pt x="8552" y="96"/>
                  </a:lnTo>
                  <a:lnTo>
                    <a:pt x="8578" y="119"/>
                  </a:lnTo>
                  <a:lnTo>
                    <a:pt x="8569" y="127"/>
                  </a:lnTo>
                  <a:lnTo>
                    <a:pt x="8543" y="104"/>
                  </a:lnTo>
                  <a:close/>
                  <a:moveTo>
                    <a:pt x="4419" y="113"/>
                  </a:moveTo>
                  <a:lnTo>
                    <a:pt x="4454" y="113"/>
                  </a:lnTo>
                  <a:lnTo>
                    <a:pt x="4454" y="125"/>
                  </a:lnTo>
                  <a:lnTo>
                    <a:pt x="4419" y="125"/>
                  </a:lnTo>
                  <a:lnTo>
                    <a:pt x="4419" y="113"/>
                  </a:lnTo>
                  <a:close/>
                  <a:moveTo>
                    <a:pt x="5380" y="110"/>
                  </a:moveTo>
                  <a:lnTo>
                    <a:pt x="5386" y="99"/>
                  </a:lnTo>
                  <a:lnTo>
                    <a:pt x="5418" y="113"/>
                  </a:lnTo>
                  <a:lnTo>
                    <a:pt x="5412" y="125"/>
                  </a:lnTo>
                  <a:lnTo>
                    <a:pt x="5380" y="110"/>
                  </a:lnTo>
                  <a:close/>
                  <a:moveTo>
                    <a:pt x="4485" y="113"/>
                  </a:moveTo>
                  <a:lnTo>
                    <a:pt x="4520" y="110"/>
                  </a:lnTo>
                  <a:lnTo>
                    <a:pt x="4523" y="122"/>
                  </a:lnTo>
                  <a:lnTo>
                    <a:pt x="4488" y="125"/>
                  </a:lnTo>
                  <a:lnTo>
                    <a:pt x="4485" y="113"/>
                  </a:lnTo>
                  <a:close/>
                  <a:moveTo>
                    <a:pt x="4555" y="110"/>
                  </a:moveTo>
                  <a:lnTo>
                    <a:pt x="4589" y="107"/>
                  </a:lnTo>
                  <a:lnTo>
                    <a:pt x="4592" y="119"/>
                  </a:lnTo>
                  <a:lnTo>
                    <a:pt x="4558" y="122"/>
                  </a:lnTo>
                  <a:lnTo>
                    <a:pt x="4555" y="110"/>
                  </a:lnTo>
                  <a:close/>
                  <a:moveTo>
                    <a:pt x="4624" y="107"/>
                  </a:moveTo>
                  <a:lnTo>
                    <a:pt x="4659" y="107"/>
                  </a:lnTo>
                  <a:lnTo>
                    <a:pt x="4661" y="119"/>
                  </a:lnTo>
                  <a:lnTo>
                    <a:pt x="4627" y="119"/>
                  </a:lnTo>
                  <a:lnTo>
                    <a:pt x="4624" y="107"/>
                  </a:lnTo>
                  <a:close/>
                  <a:moveTo>
                    <a:pt x="4693" y="104"/>
                  </a:moveTo>
                  <a:lnTo>
                    <a:pt x="4728" y="104"/>
                  </a:lnTo>
                  <a:lnTo>
                    <a:pt x="4731" y="116"/>
                  </a:lnTo>
                  <a:lnTo>
                    <a:pt x="4696" y="116"/>
                  </a:lnTo>
                  <a:lnTo>
                    <a:pt x="4693" y="104"/>
                  </a:lnTo>
                  <a:close/>
                  <a:moveTo>
                    <a:pt x="8197" y="104"/>
                  </a:moveTo>
                  <a:lnTo>
                    <a:pt x="8229" y="90"/>
                  </a:lnTo>
                  <a:lnTo>
                    <a:pt x="8234" y="102"/>
                  </a:lnTo>
                  <a:lnTo>
                    <a:pt x="8203" y="116"/>
                  </a:lnTo>
                  <a:lnTo>
                    <a:pt x="8197" y="104"/>
                  </a:lnTo>
                  <a:close/>
                  <a:moveTo>
                    <a:pt x="4762" y="102"/>
                  </a:moveTo>
                  <a:lnTo>
                    <a:pt x="4797" y="102"/>
                  </a:lnTo>
                  <a:lnTo>
                    <a:pt x="4800" y="113"/>
                  </a:lnTo>
                  <a:lnTo>
                    <a:pt x="4765" y="113"/>
                  </a:lnTo>
                  <a:lnTo>
                    <a:pt x="4762" y="102"/>
                  </a:lnTo>
                  <a:close/>
                  <a:moveTo>
                    <a:pt x="4832" y="99"/>
                  </a:moveTo>
                  <a:lnTo>
                    <a:pt x="4866" y="99"/>
                  </a:lnTo>
                  <a:lnTo>
                    <a:pt x="4869" y="110"/>
                  </a:lnTo>
                  <a:lnTo>
                    <a:pt x="4835" y="110"/>
                  </a:lnTo>
                  <a:lnTo>
                    <a:pt x="4832" y="99"/>
                  </a:lnTo>
                  <a:close/>
                  <a:moveTo>
                    <a:pt x="4901" y="99"/>
                  </a:moveTo>
                  <a:lnTo>
                    <a:pt x="4936" y="96"/>
                  </a:lnTo>
                  <a:lnTo>
                    <a:pt x="4939" y="107"/>
                  </a:lnTo>
                  <a:lnTo>
                    <a:pt x="4904" y="110"/>
                  </a:lnTo>
                  <a:lnTo>
                    <a:pt x="4901" y="99"/>
                  </a:lnTo>
                  <a:close/>
                  <a:moveTo>
                    <a:pt x="4970" y="96"/>
                  </a:moveTo>
                  <a:lnTo>
                    <a:pt x="5005" y="93"/>
                  </a:lnTo>
                  <a:lnTo>
                    <a:pt x="5008" y="104"/>
                  </a:lnTo>
                  <a:lnTo>
                    <a:pt x="4973" y="107"/>
                  </a:lnTo>
                  <a:lnTo>
                    <a:pt x="4970" y="96"/>
                  </a:lnTo>
                  <a:close/>
                  <a:moveTo>
                    <a:pt x="5040" y="93"/>
                  </a:moveTo>
                  <a:lnTo>
                    <a:pt x="5074" y="93"/>
                  </a:lnTo>
                  <a:lnTo>
                    <a:pt x="5077" y="104"/>
                  </a:lnTo>
                  <a:lnTo>
                    <a:pt x="5042" y="104"/>
                  </a:lnTo>
                  <a:lnTo>
                    <a:pt x="5040" y="93"/>
                  </a:lnTo>
                  <a:close/>
                  <a:moveTo>
                    <a:pt x="5109" y="90"/>
                  </a:moveTo>
                  <a:lnTo>
                    <a:pt x="5143" y="90"/>
                  </a:lnTo>
                  <a:lnTo>
                    <a:pt x="5143" y="102"/>
                  </a:lnTo>
                  <a:lnTo>
                    <a:pt x="5112" y="102"/>
                  </a:lnTo>
                  <a:lnTo>
                    <a:pt x="5109" y="90"/>
                  </a:lnTo>
                  <a:close/>
                  <a:moveTo>
                    <a:pt x="5178" y="87"/>
                  </a:moveTo>
                  <a:lnTo>
                    <a:pt x="5213" y="87"/>
                  </a:lnTo>
                  <a:lnTo>
                    <a:pt x="5213" y="99"/>
                  </a:lnTo>
                  <a:lnTo>
                    <a:pt x="5178" y="99"/>
                  </a:lnTo>
                  <a:lnTo>
                    <a:pt x="5178" y="87"/>
                  </a:lnTo>
                  <a:close/>
                  <a:moveTo>
                    <a:pt x="5247" y="84"/>
                  </a:moveTo>
                  <a:lnTo>
                    <a:pt x="5282" y="84"/>
                  </a:lnTo>
                  <a:lnTo>
                    <a:pt x="5282" y="96"/>
                  </a:lnTo>
                  <a:lnTo>
                    <a:pt x="5247" y="96"/>
                  </a:lnTo>
                  <a:lnTo>
                    <a:pt x="5247" y="84"/>
                  </a:lnTo>
                  <a:close/>
                  <a:moveTo>
                    <a:pt x="5343" y="93"/>
                  </a:moveTo>
                  <a:lnTo>
                    <a:pt x="5317" y="96"/>
                  </a:lnTo>
                  <a:lnTo>
                    <a:pt x="5317" y="84"/>
                  </a:lnTo>
                  <a:lnTo>
                    <a:pt x="5345" y="81"/>
                  </a:lnTo>
                  <a:lnTo>
                    <a:pt x="5354" y="87"/>
                  </a:lnTo>
                  <a:lnTo>
                    <a:pt x="5348" y="96"/>
                  </a:lnTo>
                  <a:lnTo>
                    <a:pt x="5343" y="93"/>
                  </a:lnTo>
                  <a:close/>
                  <a:moveTo>
                    <a:pt x="8260" y="76"/>
                  </a:moveTo>
                  <a:lnTo>
                    <a:pt x="8292" y="61"/>
                  </a:lnTo>
                  <a:lnTo>
                    <a:pt x="8295" y="70"/>
                  </a:lnTo>
                  <a:lnTo>
                    <a:pt x="8266" y="87"/>
                  </a:lnTo>
                  <a:lnTo>
                    <a:pt x="8260" y="76"/>
                  </a:lnTo>
                  <a:close/>
                  <a:moveTo>
                    <a:pt x="8494" y="55"/>
                  </a:moveTo>
                  <a:lnTo>
                    <a:pt x="8503" y="47"/>
                  </a:lnTo>
                  <a:lnTo>
                    <a:pt x="8526" y="73"/>
                  </a:lnTo>
                  <a:lnTo>
                    <a:pt x="8520" y="81"/>
                  </a:lnTo>
                  <a:lnTo>
                    <a:pt x="8494" y="55"/>
                  </a:lnTo>
                  <a:close/>
                  <a:moveTo>
                    <a:pt x="8324" y="44"/>
                  </a:moveTo>
                  <a:lnTo>
                    <a:pt x="8353" y="29"/>
                  </a:lnTo>
                  <a:lnTo>
                    <a:pt x="8359" y="41"/>
                  </a:lnTo>
                  <a:lnTo>
                    <a:pt x="8327" y="55"/>
                  </a:lnTo>
                  <a:lnTo>
                    <a:pt x="8324" y="44"/>
                  </a:lnTo>
                  <a:close/>
                  <a:moveTo>
                    <a:pt x="8442" y="9"/>
                  </a:moveTo>
                  <a:lnTo>
                    <a:pt x="8451" y="0"/>
                  </a:lnTo>
                  <a:lnTo>
                    <a:pt x="8477" y="24"/>
                  </a:lnTo>
                  <a:lnTo>
                    <a:pt x="8468" y="32"/>
                  </a:lnTo>
                  <a:lnTo>
                    <a:pt x="8442" y="9"/>
                  </a:lnTo>
                  <a:close/>
                  <a:moveTo>
                    <a:pt x="8385" y="15"/>
                  </a:moveTo>
                  <a:lnTo>
                    <a:pt x="8416" y="0"/>
                  </a:lnTo>
                  <a:lnTo>
                    <a:pt x="8422" y="9"/>
                  </a:lnTo>
                  <a:lnTo>
                    <a:pt x="8390" y="26"/>
                  </a:lnTo>
                  <a:lnTo>
                    <a:pt x="8385" y="15"/>
                  </a:lnTo>
                  <a:close/>
                </a:path>
              </a:pathLst>
            </a:custGeom>
            <a:solidFill>
              <a:srgbClr val="3DB54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Text Placeholder 9"/>
          <p:cNvSpPr txBox="1">
            <a:spLocks/>
          </p:cNvSpPr>
          <p:nvPr/>
        </p:nvSpPr>
        <p:spPr>
          <a:xfrm>
            <a:off x="381000" y="228600"/>
            <a:ext cx="5943600" cy="935616"/>
          </a:xfrm>
          <a:prstGeom prst="rect">
            <a:avLst/>
          </a:prstGeom>
        </p:spPr>
        <p:txBody>
          <a:bodyPr/>
          <a:lstStyle/>
          <a:p>
            <a:pPr marL="342900" indent="-342900">
              <a:spcBef>
                <a:spcPct val="20000"/>
              </a:spcBef>
              <a:defRPr/>
            </a:pPr>
            <a:endParaRPr lang="en-US" sz="4400" b="1" dirty="0">
              <a:solidFill>
                <a:schemeClr val="bg1"/>
              </a:solidFill>
            </a:endParaRPr>
          </a:p>
        </p:txBody>
      </p:sp>
      <p:sp>
        <p:nvSpPr>
          <p:cNvPr id="24" name="Text Placeholder 19"/>
          <p:cNvSpPr txBox="1">
            <a:spLocks/>
          </p:cNvSpPr>
          <p:nvPr/>
        </p:nvSpPr>
        <p:spPr>
          <a:xfrm>
            <a:off x="378972" y="1705646"/>
            <a:ext cx="5105400" cy="278304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800" b="1" dirty="0"/>
              <a:t>The Robert Wood Johnson Foundation</a:t>
            </a:r>
          </a:p>
          <a:p>
            <a:pPr>
              <a:buNone/>
            </a:pPr>
            <a:endParaRPr lang="en-US" sz="2800" b="1" dirty="0"/>
          </a:p>
          <a:p>
            <a:pPr marL="0" indent="0">
              <a:buNone/>
            </a:pPr>
            <a:endParaRPr lang="en-US" b="1" dirty="0">
              <a:solidFill>
                <a:schemeClr val="accent6"/>
              </a:solidFill>
            </a:endParaRPr>
          </a:p>
          <a:p>
            <a:endParaRPr lang="en-US" b="1" dirty="0">
              <a:solidFill>
                <a:schemeClr val="accent6"/>
              </a:solidFill>
            </a:endParaRPr>
          </a:p>
        </p:txBody>
      </p:sp>
      <p:sp>
        <p:nvSpPr>
          <p:cNvPr id="25" name="Text Placeholder 12"/>
          <p:cNvSpPr txBox="1">
            <a:spLocks/>
          </p:cNvSpPr>
          <p:nvPr/>
        </p:nvSpPr>
        <p:spPr>
          <a:xfrm>
            <a:off x="480848" y="4800634"/>
            <a:ext cx="1992086" cy="456051"/>
          </a:xfrm>
          <a:prstGeom prst="rect">
            <a:avLst/>
          </a:prstGeom>
        </p:spPr>
        <p:txBody>
          <a:bodyPr/>
          <a:lstStyle/>
          <a:p>
            <a:pPr algn="ctr"/>
            <a:r>
              <a:rPr lang="en-US" sz="1400" dirty="0"/>
              <a:t>(Jim Collins, </a:t>
            </a:r>
            <a:br>
              <a:rPr lang="en-US" sz="1400" dirty="0"/>
            </a:br>
            <a:r>
              <a:rPr lang="en-US" sz="1400" i="1" dirty="0"/>
              <a:t>Good to Great</a:t>
            </a:r>
            <a:r>
              <a:rPr lang="en-US" sz="1400" dirty="0"/>
              <a:t>, 2001)</a:t>
            </a:r>
          </a:p>
        </p:txBody>
      </p:sp>
      <p:sp>
        <p:nvSpPr>
          <p:cNvPr id="26" name="TextBox 25"/>
          <p:cNvSpPr txBox="1"/>
          <p:nvPr/>
        </p:nvSpPr>
        <p:spPr>
          <a:xfrm>
            <a:off x="381000" y="4199201"/>
            <a:ext cx="2918922" cy="861774"/>
          </a:xfrm>
          <a:prstGeom prst="rect">
            <a:avLst/>
          </a:prstGeom>
          <a:noFill/>
        </p:spPr>
        <p:txBody>
          <a:bodyPr wrap="square" rtlCol="0">
            <a:spAutoFit/>
          </a:bodyPr>
          <a:lstStyle/>
          <a:p>
            <a:pPr algn="ctr"/>
            <a:r>
              <a:rPr lang="en-US" sz="1600" b="1" dirty="0"/>
              <a:t>Great teams have the </a:t>
            </a:r>
          </a:p>
          <a:p>
            <a:pPr algn="ctr"/>
            <a:r>
              <a:rPr lang="en-US" sz="1600" b="1" dirty="0"/>
              <a:t>“right people on the bus.”</a:t>
            </a:r>
          </a:p>
          <a:p>
            <a:endParaRPr lang="en-US" dirty="0"/>
          </a:p>
        </p:txBody>
      </p:sp>
      <p:sp>
        <p:nvSpPr>
          <p:cNvPr id="28" name="Text Placeholder 2"/>
          <p:cNvSpPr>
            <a:spLocks noGrp="1"/>
          </p:cNvSpPr>
          <p:nvPr>
            <p:ph type="body" sz="quarter" idx="12"/>
          </p:nvPr>
        </p:nvSpPr>
        <p:spPr>
          <a:xfrm>
            <a:off x="762000" y="388739"/>
            <a:ext cx="7620000" cy="685800"/>
          </a:xfrm>
          <a:prstGeom prst="rect">
            <a:avLst/>
          </a:prstGeom>
        </p:spPr>
        <p:txBody>
          <a:bodyPr/>
          <a:lstStyle/>
          <a:p>
            <a:pPr algn="ctr"/>
            <a:r>
              <a:rPr lang="en-US" sz="4400" b="1" dirty="0">
                <a:solidFill>
                  <a:schemeClr val="bg1"/>
                </a:solidFill>
              </a:rPr>
              <a:t>THANK YOU!</a:t>
            </a:r>
          </a:p>
          <a:p>
            <a:pPr algn="ctr"/>
            <a:endParaRPr lang="en-US" sz="4400" dirty="0"/>
          </a:p>
        </p:txBody>
      </p:sp>
      <p:sp>
        <p:nvSpPr>
          <p:cNvPr id="29" name="Text Placeholder 19"/>
          <p:cNvSpPr txBox="1">
            <a:spLocks/>
          </p:cNvSpPr>
          <p:nvPr/>
        </p:nvSpPr>
        <p:spPr>
          <a:xfrm>
            <a:off x="5867402" y="2209802"/>
            <a:ext cx="3165867" cy="17393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t>…and PBRN Colleagues!!</a:t>
            </a:r>
          </a:p>
        </p:txBody>
      </p:sp>
    </p:spTree>
    <p:extLst>
      <p:ext uri="{BB962C8B-B14F-4D97-AF65-F5344CB8AC3E}">
        <p14:creationId xmlns:p14="http://schemas.microsoft.com/office/powerpoint/2010/main" val="25314442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https://twimg0-a.akamaihd.net/profile_images/1915039695/PBRN_Square.pn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163"/>
          <a:stretch/>
        </p:blipFill>
        <p:spPr bwMode="auto">
          <a:xfrm>
            <a:off x="6056522" y="2175716"/>
            <a:ext cx="2882226" cy="2514600"/>
          </a:xfrm>
          <a:prstGeom prst="rect">
            <a:avLst/>
          </a:prstGeom>
          <a:noFill/>
          <a:extLst>
            <a:ext uri="{909E8E84-426E-40dd-AFC4-6F175D3DCCD1}">
              <a14:hiddenFill xmlns:a14="http://schemas.microsoft.com/office/drawing/2010/main">
                <a:solidFill>
                  <a:srgbClr val="FFFFFF"/>
                </a:solidFill>
              </a14:hiddenFill>
            </a:ext>
          </a:extLst>
        </p:spPr>
      </p:pic>
      <p:sp>
        <p:nvSpPr>
          <p:cNvPr id="16" name="Cross 15"/>
          <p:cNvSpPr/>
          <p:nvPr/>
        </p:nvSpPr>
        <p:spPr>
          <a:xfrm>
            <a:off x="2409021" y="3142331"/>
            <a:ext cx="642652" cy="581371"/>
          </a:xfrm>
          <a:prstGeom prst="plus">
            <a:avLst>
              <a:gd name="adj" fmla="val 36017"/>
            </a:avLst>
          </a:prstGeom>
          <a:solidFill>
            <a:srgbClr val="06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Rectangle 1"/>
          <p:cNvSpPr/>
          <p:nvPr/>
        </p:nvSpPr>
        <p:spPr>
          <a:xfrm>
            <a:off x="385589" y="2623276"/>
            <a:ext cx="1883885" cy="1619480"/>
          </a:xfrm>
          <a:prstGeom prst="rect">
            <a:avLst/>
          </a:prstGeom>
          <a:solidFill>
            <a:srgbClr val="06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itchFamily="34" charset="0"/>
                <a:cs typeface="Arial" pitchFamily="34" charset="0"/>
              </a:rPr>
              <a:t>PH practice leaders</a:t>
            </a:r>
            <a:endParaRPr lang="en-US" sz="2400" dirty="0">
              <a:latin typeface="Arial" pitchFamily="34" charset="0"/>
              <a:cs typeface="Arial" pitchFamily="34" charset="0"/>
            </a:endParaRPr>
          </a:p>
        </p:txBody>
      </p:sp>
      <p:sp>
        <p:nvSpPr>
          <p:cNvPr id="8" name="Rectangle 7"/>
          <p:cNvSpPr/>
          <p:nvPr/>
        </p:nvSpPr>
        <p:spPr>
          <a:xfrm>
            <a:off x="3281191" y="2623276"/>
            <a:ext cx="1883885" cy="1619480"/>
          </a:xfrm>
          <a:prstGeom prst="rect">
            <a:avLst/>
          </a:prstGeom>
          <a:solidFill>
            <a:srgbClr val="06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itchFamily="34" charset="0"/>
                <a:cs typeface="Arial" pitchFamily="34" charset="0"/>
              </a:rPr>
              <a:t>Academic researchers</a:t>
            </a:r>
            <a:endParaRPr lang="en-US" sz="2400" dirty="0">
              <a:latin typeface="Arial" pitchFamily="34" charset="0"/>
              <a:cs typeface="Arial" pitchFamily="34" charset="0"/>
            </a:endParaRPr>
          </a:p>
        </p:txBody>
      </p:sp>
      <p:grpSp>
        <p:nvGrpSpPr>
          <p:cNvPr id="5" name="Group 4"/>
          <p:cNvGrpSpPr/>
          <p:nvPr/>
        </p:nvGrpSpPr>
        <p:grpSpPr>
          <a:xfrm>
            <a:off x="5387248" y="3179169"/>
            <a:ext cx="493004" cy="507695"/>
            <a:chOff x="5387248" y="3112264"/>
            <a:chExt cx="493004" cy="507695"/>
          </a:xfrm>
        </p:grpSpPr>
        <p:sp>
          <p:nvSpPr>
            <p:cNvPr id="3" name="Rectangle 2"/>
            <p:cNvSpPr/>
            <p:nvPr/>
          </p:nvSpPr>
          <p:spPr>
            <a:xfrm>
              <a:off x="5387248" y="3112264"/>
              <a:ext cx="493004" cy="198303"/>
            </a:xfrm>
            <a:prstGeom prst="rect">
              <a:avLst/>
            </a:prstGeom>
            <a:solidFill>
              <a:srgbClr val="06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7248" y="3421656"/>
              <a:ext cx="493004" cy="198303"/>
            </a:xfrm>
            <a:prstGeom prst="rect">
              <a:avLst/>
            </a:prstGeom>
            <a:solidFill>
              <a:srgbClr val="06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304800" y="274638"/>
            <a:ext cx="8382000" cy="5635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1"/>
                </a:solidFill>
                <a:effectLst/>
                <a:uLnTx/>
                <a:uFillTx/>
                <a:latin typeface="+mj-lt"/>
                <a:ea typeface="+mj-ea"/>
                <a:cs typeface="+mj-cs"/>
              </a:rPr>
              <a:t>Practice-Based</a:t>
            </a:r>
            <a:r>
              <a:rPr kumimoji="0" lang="en-US" sz="4400" b="0" i="0" u="none" strike="noStrike" kern="1200" cap="none" spc="0" normalizeH="0" noProof="0" dirty="0" smtClean="0">
                <a:ln>
                  <a:noFill/>
                </a:ln>
                <a:solidFill>
                  <a:schemeClr val="accent1"/>
                </a:solidFill>
                <a:effectLst/>
                <a:uLnTx/>
                <a:uFillTx/>
                <a:latin typeface="+mj-lt"/>
                <a:ea typeface="+mj-ea"/>
                <a:cs typeface="+mj-cs"/>
              </a:rPr>
              <a:t> Research</a:t>
            </a:r>
            <a:endParaRPr kumimoji="0" lang="en-US" sz="4400" b="0"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31878639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819400" y="533400"/>
            <a:ext cx="6324600" cy="969137"/>
          </a:xfrm>
        </p:spPr>
        <p:txBody>
          <a:bodyPr/>
          <a:lstStyle/>
          <a:p>
            <a:pPr algn="ctr" eaLnBrk="1" hangingPunct="1">
              <a:buFont typeface="Arial" charset="0"/>
              <a:buNone/>
              <a:defRPr/>
            </a:pPr>
            <a:r>
              <a:rPr lang="en-US" sz="4400" dirty="0" smtClean="0"/>
              <a:t>A Collaborative </a:t>
            </a:r>
            <a:r>
              <a:rPr lang="en-US" sz="4400" dirty="0"/>
              <a:t>Process</a:t>
            </a:r>
          </a:p>
        </p:txBody>
      </p:sp>
      <p:sp>
        <p:nvSpPr>
          <p:cNvPr id="9219" name="Content Placeholder 2"/>
          <p:cNvSpPr>
            <a:spLocks noGrp="1"/>
          </p:cNvSpPr>
          <p:nvPr>
            <p:ph idx="4294967295"/>
          </p:nvPr>
        </p:nvSpPr>
        <p:spPr bwMode="auto">
          <a:xfrm>
            <a:off x="0" y="1828800"/>
            <a:ext cx="3071813" cy="4302125"/>
          </a:xfrm>
          <a:prstGeom prst="rect">
            <a:avLst/>
          </a:prstGeom>
          <a:noFill/>
          <a:ln>
            <a:miter lim="800000"/>
            <a:headEnd/>
            <a:tailEnd/>
          </a:ln>
        </p:spPr>
        <p:txBody>
          <a:bodyPr/>
          <a:lstStyle/>
          <a:p>
            <a:pPr marL="0" indent="0">
              <a:lnSpc>
                <a:spcPct val="110000"/>
              </a:lnSpc>
              <a:spcBef>
                <a:spcPts val="0"/>
              </a:spcBef>
              <a:spcAft>
                <a:spcPts val="1200"/>
              </a:spcAft>
              <a:buClr>
                <a:schemeClr val="accent1">
                  <a:lumMod val="75000"/>
                </a:schemeClr>
              </a:buClr>
              <a:buNone/>
            </a:pPr>
            <a:r>
              <a:rPr lang="en-US" sz="2500" b="1" dirty="0">
                <a:solidFill>
                  <a:schemeClr val="accent3">
                    <a:lumMod val="75000"/>
                  </a:schemeClr>
                </a:solidFill>
                <a:latin typeface="+mj-lt"/>
                <a:ea typeface="ＭＳ Ｐゴシック" pitchFamily="34" charset="-128"/>
              </a:rPr>
              <a:t>Practice</a:t>
            </a:r>
          </a:p>
          <a:p>
            <a:pPr>
              <a:lnSpc>
                <a:spcPct val="110000"/>
              </a:lnSpc>
              <a:spcBef>
                <a:spcPts val="0"/>
              </a:spcBef>
              <a:spcAft>
                <a:spcPts val="1200"/>
              </a:spcAft>
              <a:buClr>
                <a:schemeClr val="accent1">
                  <a:lumMod val="75000"/>
                </a:schemeClr>
              </a:buClr>
              <a:buFont typeface="Wingdings 3" pitchFamily="18" charset="2"/>
              <a:buChar char=""/>
            </a:pPr>
            <a:r>
              <a:rPr lang="en-US" sz="2300" b="1" dirty="0">
                <a:solidFill>
                  <a:schemeClr val="accent3">
                    <a:lumMod val="75000"/>
                  </a:schemeClr>
                </a:solidFill>
                <a:latin typeface="+mj-lt"/>
                <a:ea typeface="ＭＳ Ｐゴシック" pitchFamily="34" charset="-128"/>
              </a:rPr>
              <a:t>Data “owners”</a:t>
            </a:r>
          </a:p>
          <a:p>
            <a:pPr>
              <a:lnSpc>
                <a:spcPct val="110000"/>
              </a:lnSpc>
              <a:spcBef>
                <a:spcPts val="0"/>
              </a:spcBef>
              <a:spcAft>
                <a:spcPts val="1200"/>
              </a:spcAft>
              <a:buClr>
                <a:schemeClr val="accent1">
                  <a:lumMod val="75000"/>
                </a:schemeClr>
              </a:buClr>
              <a:buFont typeface="Wingdings 3" pitchFamily="18" charset="2"/>
              <a:buChar char=""/>
            </a:pPr>
            <a:r>
              <a:rPr lang="en-US" sz="2300" b="1" dirty="0">
                <a:solidFill>
                  <a:schemeClr val="accent3">
                    <a:lumMod val="75000"/>
                  </a:schemeClr>
                </a:solidFill>
                <a:latin typeface="+mj-lt"/>
                <a:ea typeface="ＭＳ Ｐゴシック" pitchFamily="34" charset="-128"/>
              </a:rPr>
              <a:t>Interested state-wide workgroups</a:t>
            </a:r>
          </a:p>
          <a:p>
            <a:pPr>
              <a:lnSpc>
                <a:spcPct val="110000"/>
              </a:lnSpc>
              <a:spcBef>
                <a:spcPts val="0"/>
              </a:spcBef>
              <a:spcAft>
                <a:spcPts val="1200"/>
              </a:spcAft>
              <a:buClr>
                <a:schemeClr val="accent1">
                  <a:lumMod val="75000"/>
                </a:schemeClr>
              </a:buClr>
              <a:buFont typeface="Wingdings 3" pitchFamily="18" charset="2"/>
              <a:buChar char=""/>
            </a:pPr>
            <a:r>
              <a:rPr lang="en-US" sz="2300" b="1" dirty="0">
                <a:solidFill>
                  <a:schemeClr val="accent3">
                    <a:lumMod val="75000"/>
                  </a:schemeClr>
                </a:solidFill>
                <a:latin typeface="+mj-lt"/>
                <a:ea typeface="ＭＳ Ｐゴシック" pitchFamily="34" charset="-128"/>
              </a:rPr>
              <a:t>Local   knowledge</a:t>
            </a:r>
          </a:p>
          <a:p>
            <a:pPr>
              <a:lnSpc>
                <a:spcPct val="110000"/>
              </a:lnSpc>
              <a:spcBef>
                <a:spcPts val="0"/>
              </a:spcBef>
              <a:spcAft>
                <a:spcPts val="1200"/>
              </a:spcAft>
              <a:buClr>
                <a:schemeClr val="accent1">
                  <a:lumMod val="75000"/>
                </a:schemeClr>
              </a:buClr>
              <a:buFont typeface="Wingdings 3" pitchFamily="18" charset="2"/>
              <a:buChar char=""/>
            </a:pPr>
            <a:r>
              <a:rPr lang="en-US" sz="2300" b="1" dirty="0">
                <a:solidFill>
                  <a:schemeClr val="accent3">
                    <a:lumMod val="75000"/>
                  </a:schemeClr>
                </a:solidFill>
                <a:latin typeface="+mj-lt"/>
                <a:ea typeface="ＭＳ Ｐゴシック" pitchFamily="34" charset="-128"/>
              </a:rPr>
              <a:t>Priorities for decision-making</a:t>
            </a:r>
          </a:p>
          <a:p>
            <a:pPr>
              <a:lnSpc>
                <a:spcPct val="110000"/>
              </a:lnSpc>
              <a:spcBef>
                <a:spcPts val="0"/>
              </a:spcBef>
              <a:spcAft>
                <a:spcPts val="1200"/>
              </a:spcAft>
              <a:buClr>
                <a:schemeClr val="accent1">
                  <a:lumMod val="75000"/>
                </a:schemeClr>
              </a:buClr>
              <a:buFont typeface="Wingdings 3" pitchFamily="18" charset="2"/>
              <a:buChar char=""/>
            </a:pPr>
            <a:r>
              <a:rPr lang="en-US" sz="2300" b="1" dirty="0">
                <a:solidFill>
                  <a:schemeClr val="accent3">
                    <a:lumMod val="75000"/>
                  </a:schemeClr>
                </a:solidFill>
                <a:latin typeface="+mj-lt"/>
                <a:ea typeface="ＭＳ Ｐゴシック" pitchFamily="34" charset="-128"/>
              </a:rPr>
              <a:t>Specific data needs</a:t>
            </a:r>
          </a:p>
        </p:txBody>
      </p:sp>
      <p:sp>
        <p:nvSpPr>
          <p:cNvPr id="4" name="Content Placeholder 2"/>
          <p:cNvSpPr txBox="1">
            <a:spLocks/>
          </p:cNvSpPr>
          <p:nvPr/>
        </p:nvSpPr>
        <p:spPr bwMode="auto">
          <a:xfrm>
            <a:off x="5638800" y="1752600"/>
            <a:ext cx="3505200" cy="4582807"/>
          </a:xfrm>
          <a:prstGeom prst="rect">
            <a:avLst/>
          </a:prstGeom>
          <a:noFill/>
          <a:ln>
            <a:miter lim="800000"/>
            <a:headEnd/>
            <a:tailEnd/>
          </a:ln>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Tahoma" charset="0"/>
                <a:ea typeface="ＭＳ Ｐゴシック"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Tahoma" charset="0"/>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ahoma" charset="0"/>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ahoma" charset="0"/>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ahoma"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110000"/>
              </a:lnSpc>
              <a:spcBef>
                <a:spcPts val="0"/>
              </a:spcBef>
              <a:spcAft>
                <a:spcPts val="1200"/>
              </a:spcAft>
              <a:buClr>
                <a:schemeClr val="accent1">
                  <a:lumMod val="75000"/>
                </a:schemeClr>
              </a:buClr>
              <a:buNone/>
            </a:pPr>
            <a:r>
              <a:rPr lang="en-US" sz="2500" b="1" dirty="0">
                <a:solidFill>
                  <a:schemeClr val="accent3">
                    <a:lumMod val="75000"/>
                  </a:schemeClr>
                </a:solidFill>
                <a:latin typeface="+mj-lt"/>
                <a:ea typeface="ＭＳ Ｐゴシック" pitchFamily="34" charset="-128"/>
              </a:rPr>
              <a:t>Academia</a:t>
            </a:r>
          </a:p>
          <a:p>
            <a:pPr eaLnBrk="1" hangingPunct="1">
              <a:lnSpc>
                <a:spcPct val="110000"/>
              </a:lnSpc>
              <a:spcBef>
                <a:spcPts val="0"/>
              </a:spcBef>
              <a:spcAft>
                <a:spcPts val="1200"/>
              </a:spcAft>
              <a:buClr>
                <a:schemeClr val="accent1">
                  <a:lumMod val="75000"/>
                </a:schemeClr>
              </a:buClr>
              <a:buFont typeface="Wingdings 3" pitchFamily="18" charset="2"/>
              <a:buChar char=""/>
            </a:pPr>
            <a:r>
              <a:rPr lang="en-US" sz="2300" b="1" dirty="0">
                <a:solidFill>
                  <a:schemeClr val="accent3">
                    <a:lumMod val="75000"/>
                  </a:schemeClr>
                </a:solidFill>
                <a:latin typeface="+mj-lt"/>
                <a:ea typeface="ＭＳ Ｐゴシック" pitchFamily="34" charset="-128"/>
              </a:rPr>
              <a:t>PHAST database</a:t>
            </a:r>
          </a:p>
          <a:p>
            <a:pPr eaLnBrk="1" hangingPunct="1">
              <a:lnSpc>
                <a:spcPct val="110000"/>
              </a:lnSpc>
              <a:spcBef>
                <a:spcPts val="0"/>
              </a:spcBef>
              <a:spcAft>
                <a:spcPts val="1200"/>
              </a:spcAft>
              <a:buClr>
                <a:schemeClr val="accent1">
                  <a:lumMod val="75000"/>
                </a:schemeClr>
              </a:buClr>
              <a:buFont typeface="Wingdings 3" pitchFamily="18" charset="2"/>
              <a:buChar char=""/>
            </a:pPr>
            <a:r>
              <a:rPr lang="en-US" sz="2300" b="1" dirty="0">
                <a:solidFill>
                  <a:schemeClr val="accent3">
                    <a:lumMod val="75000"/>
                  </a:schemeClr>
                </a:solidFill>
                <a:latin typeface="+mj-lt"/>
                <a:ea typeface="ＭＳ Ｐゴシック" pitchFamily="34" charset="-128"/>
              </a:rPr>
              <a:t>Data </a:t>
            </a:r>
            <a:br>
              <a:rPr lang="en-US" sz="2300" b="1" dirty="0">
                <a:solidFill>
                  <a:schemeClr val="accent3">
                    <a:lumMod val="75000"/>
                  </a:schemeClr>
                </a:solidFill>
                <a:latin typeface="+mj-lt"/>
                <a:ea typeface="ＭＳ Ｐゴシック" pitchFamily="34" charset="-128"/>
              </a:rPr>
            </a:br>
            <a:r>
              <a:rPr lang="en-US" sz="2300" b="1" dirty="0">
                <a:solidFill>
                  <a:schemeClr val="accent3">
                    <a:lumMod val="75000"/>
                  </a:schemeClr>
                </a:solidFill>
                <a:latin typeface="+mj-lt"/>
                <a:ea typeface="ＭＳ Ｐゴシック" pitchFamily="34" charset="-128"/>
              </a:rPr>
              <a:t>management resources</a:t>
            </a:r>
          </a:p>
          <a:p>
            <a:pPr eaLnBrk="1" hangingPunct="1">
              <a:lnSpc>
                <a:spcPct val="110000"/>
              </a:lnSpc>
              <a:spcBef>
                <a:spcPts val="0"/>
              </a:spcBef>
              <a:spcAft>
                <a:spcPts val="1200"/>
              </a:spcAft>
              <a:buClr>
                <a:schemeClr val="accent1">
                  <a:lumMod val="75000"/>
                </a:schemeClr>
              </a:buClr>
              <a:buFont typeface="Wingdings 3" pitchFamily="18" charset="2"/>
              <a:buChar char=""/>
            </a:pPr>
            <a:r>
              <a:rPr lang="en-US" sz="2300" b="1" dirty="0">
                <a:solidFill>
                  <a:schemeClr val="accent3">
                    <a:lumMod val="75000"/>
                  </a:schemeClr>
                </a:solidFill>
                <a:latin typeface="+mj-lt"/>
                <a:ea typeface="ＭＳ Ｐゴシック" pitchFamily="34" charset="-128"/>
              </a:rPr>
              <a:t>Analytic expertise</a:t>
            </a:r>
          </a:p>
          <a:p>
            <a:pPr eaLnBrk="1" hangingPunct="1">
              <a:lnSpc>
                <a:spcPct val="110000"/>
              </a:lnSpc>
              <a:spcBef>
                <a:spcPts val="0"/>
              </a:spcBef>
              <a:spcAft>
                <a:spcPts val="1200"/>
              </a:spcAft>
              <a:buClr>
                <a:schemeClr val="accent1">
                  <a:lumMod val="75000"/>
                </a:schemeClr>
              </a:buClr>
              <a:buFont typeface="Wingdings 3" pitchFamily="18" charset="2"/>
              <a:buChar char=""/>
            </a:pPr>
            <a:r>
              <a:rPr lang="en-US" sz="2300" b="1" dirty="0">
                <a:solidFill>
                  <a:schemeClr val="accent3">
                    <a:lumMod val="75000"/>
                  </a:schemeClr>
                </a:solidFill>
                <a:latin typeface="+mj-lt"/>
                <a:ea typeface="ＭＳ Ｐゴシック" pitchFamily="34" charset="-128"/>
              </a:rPr>
              <a:t>Links to </a:t>
            </a:r>
            <a:br>
              <a:rPr lang="en-US" sz="2300" b="1" dirty="0">
                <a:solidFill>
                  <a:schemeClr val="accent3">
                    <a:lumMod val="75000"/>
                  </a:schemeClr>
                </a:solidFill>
                <a:latin typeface="+mj-lt"/>
                <a:ea typeface="ＭＳ Ｐゴシック" pitchFamily="34" charset="-128"/>
              </a:rPr>
            </a:br>
            <a:r>
              <a:rPr lang="en-US" sz="2300" b="1" dirty="0">
                <a:solidFill>
                  <a:schemeClr val="accent3">
                    <a:lumMod val="75000"/>
                  </a:schemeClr>
                </a:solidFill>
                <a:latin typeface="+mj-lt"/>
                <a:ea typeface="ＭＳ Ｐゴシック" pitchFamily="34" charset="-128"/>
              </a:rPr>
              <a:t>research </a:t>
            </a:r>
            <a:br>
              <a:rPr lang="en-US" sz="2300" b="1" dirty="0">
                <a:solidFill>
                  <a:schemeClr val="accent3">
                    <a:lumMod val="75000"/>
                  </a:schemeClr>
                </a:solidFill>
                <a:latin typeface="+mj-lt"/>
                <a:ea typeface="ＭＳ Ｐゴシック" pitchFamily="34" charset="-128"/>
              </a:rPr>
            </a:br>
            <a:r>
              <a:rPr lang="en-US" sz="2300" b="1" dirty="0">
                <a:solidFill>
                  <a:schemeClr val="accent3">
                    <a:lumMod val="75000"/>
                  </a:schemeClr>
                </a:solidFill>
                <a:latin typeface="+mj-lt"/>
                <a:ea typeface="ＭＳ Ｐゴシック" pitchFamily="34" charset="-128"/>
              </a:rPr>
              <a:t>resources</a:t>
            </a:r>
          </a:p>
          <a:p>
            <a:pPr eaLnBrk="1" hangingPunct="1">
              <a:lnSpc>
                <a:spcPct val="110000"/>
              </a:lnSpc>
              <a:spcBef>
                <a:spcPts val="0"/>
              </a:spcBef>
              <a:spcAft>
                <a:spcPts val="1200"/>
              </a:spcAft>
              <a:buClr>
                <a:schemeClr val="accent1">
                  <a:lumMod val="75000"/>
                </a:schemeClr>
              </a:buClr>
              <a:buFont typeface="Wingdings 3" pitchFamily="18" charset="2"/>
              <a:buChar char=""/>
            </a:pPr>
            <a:r>
              <a:rPr lang="en-US" sz="2300" b="1" dirty="0">
                <a:solidFill>
                  <a:schemeClr val="accent3">
                    <a:lumMod val="75000"/>
                  </a:schemeClr>
                </a:solidFill>
                <a:latin typeface="+mj-lt"/>
                <a:ea typeface="ＭＳ Ｐゴシック" pitchFamily="34" charset="-128"/>
              </a:rPr>
              <a:t>Facilitating data standardization</a:t>
            </a:r>
          </a:p>
        </p:txBody>
      </p:sp>
      <p:sp>
        <p:nvSpPr>
          <p:cNvPr id="2" name="TextBox 1"/>
          <p:cNvSpPr txBox="1"/>
          <p:nvPr/>
        </p:nvSpPr>
        <p:spPr>
          <a:xfrm rot="16200000">
            <a:off x="2145759" y="3721640"/>
            <a:ext cx="3944034" cy="615553"/>
          </a:xfrm>
          <a:prstGeom prst="rect">
            <a:avLst/>
          </a:prstGeom>
          <a:noFill/>
        </p:spPr>
        <p:txBody>
          <a:bodyPr wrap="square" rtlCol="0">
            <a:spAutoFit/>
          </a:bodyPr>
          <a:lstStyle/>
          <a:p>
            <a:pPr algn="ctr"/>
            <a:r>
              <a:rPr lang="en-US" sz="3400" b="1" dirty="0"/>
              <a:t>Engagement</a:t>
            </a:r>
          </a:p>
        </p:txBody>
      </p:sp>
      <p:sp>
        <p:nvSpPr>
          <p:cNvPr id="5" name="Curved Right Arrow 4"/>
          <p:cNvSpPr/>
          <p:nvPr/>
        </p:nvSpPr>
        <p:spPr>
          <a:xfrm rot="10800000">
            <a:off x="4476176" y="2971797"/>
            <a:ext cx="1143000" cy="2057400"/>
          </a:xfrm>
          <a:prstGeom prst="curvedRightArrow">
            <a:avLst/>
          </a:prstGeom>
          <a:gradFill>
            <a:gsLst>
              <a:gs pos="0">
                <a:schemeClr val="accent1">
                  <a:tint val="66000"/>
                  <a:satMod val="160000"/>
                  <a:alpha val="6000"/>
                </a:schemeClr>
              </a:gs>
              <a:gs pos="100000">
                <a:schemeClr val="accent1">
                  <a:tint val="44500"/>
                  <a:satMod val="160000"/>
                  <a:alpha val="4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2723575" y="3124197"/>
            <a:ext cx="1143000" cy="2057400"/>
          </a:xfrm>
          <a:prstGeom prst="curvedRightArrow">
            <a:avLst/>
          </a:prstGeom>
          <a:gradFill>
            <a:gsLst>
              <a:gs pos="97000">
                <a:schemeClr val="accent1">
                  <a:tint val="66000"/>
                  <a:satMod val="160000"/>
                  <a:alpha val="5000"/>
                </a:schemeClr>
              </a:gs>
              <a:gs pos="100000">
                <a:schemeClr val="accent1">
                  <a:tint val="44500"/>
                  <a:satMod val="160000"/>
                  <a:alpha val="4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wn Arrow 8"/>
          <p:cNvSpPr/>
          <p:nvPr/>
        </p:nvSpPr>
        <p:spPr>
          <a:xfrm rot="19894144">
            <a:off x="1232058" y="1049344"/>
            <a:ext cx="837808" cy="1265956"/>
          </a:xfrm>
          <a:prstGeom prst="downArrow">
            <a:avLst/>
          </a:prstGeom>
          <a:solidFill>
            <a:srgbClr val="06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304800"/>
            <a:ext cx="2604047" cy="954107"/>
          </a:xfrm>
          <a:prstGeom prst="rect">
            <a:avLst/>
          </a:prstGeom>
          <a:solidFill>
            <a:srgbClr val="063255"/>
          </a:solidFill>
          <a:ln>
            <a:noFill/>
          </a:ln>
        </p:spPr>
        <p:txBody>
          <a:bodyPr wrap="square" rtlCol="0">
            <a:spAutoFit/>
          </a:bodyPr>
          <a:lstStyle/>
          <a:p>
            <a:pPr algn="ctr"/>
            <a:r>
              <a:rPr lang="en-US" sz="2800" dirty="0">
                <a:solidFill>
                  <a:schemeClr val="bg1"/>
                </a:solidFill>
                <a:latin typeface="Arial" pitchFamily="34" charset="0"/>
                <a:cs typeface="Arial" pitchFamily="34" charset="0"/>
              </a:rPr>
              <a:t>A data repository</a:t>
            </a:r>
          </a:p>
        </p:txBody>
      </p:sp>
    </p:spTree>
    <p:extLst>
      <p:ext uri="{BB962C8B-B14F-4D97-AF65-F5344CB8AC3E}">
        <p14:creationId xmlns:p14="http://schemas.microsoft.com/office/powerpoint/2010/main" val="3603876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9">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278110"/>
            <a:ext cx="6920953" cy="2800767"/>
          </a:xfrm>
          <a:prstGeom prst="rect">
            <a:avLst/>
          </a:prstGeom>
        </p:spPr>
        <p:txBody>
          <a:bodyPr wrap="square">
            <a:spAutoFit/>
          </a:bodyPr>
          <a:lstStyle/>
          <a:p>
            <a:pPr marL="514350" lvl="1" indent="-57150" algn="ctr"/>
            <a:r>
              <a:rPr lang="en-US" sz="4400" b="1" dirty="0">
                <a:solidFill>
                  <a:schemeClr val="bg1"/>
                </a:solidFill>
              </a:rPr>
              <a:t>PHAST Finance: </a:t>
            </a:r>
            <a:r>
              <a:rPr lang="en-US" sz="4400" dirty="0">
                <a:solidFill>
                  <a:schemeClr val="bg1"/>
                </a:solidFill>
              </a:rPr>
              <a:t>Variation in LHD investments relative to need &amp; economic change</a:t>
            </a:r>
            <a:endParaRPr lang="en-US" sz="4200" dirty="0">
              <a:solidFill>
                <a:schemeClr val="bg1"/>
              </a:solidFill>
              <a:latin typeface="Frutiger 55 Roman"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33521"/>
            <a:ext cx="2749296" cy="3657600"/>
          </a:xfrm>
          <a:prstGeom prst="rect">
            <a:avLst/>
          </a:prstGeom>
        </p:spPr>
      </p:pic>
      <p:sp>
        <p:nvSpPr>
          <p:cNvPr id="7" name="Down Arrow 6"/>
          <p:cNvSpPr/>
          <p:nvPr/>
        </p:nvSpPr>
        <p:spPr>
          <a:xfrm rot="1705856" flipH="1">
            <a:off x="7230022" y="924655"/>
            <a:ext cx="837808" cy="1265956"/>
          </a:xfrm>
          <a:prstGeom prst="downArrow">
            <a:avLst/>
          </a:prstGeom>
          <a:solidFill>
            <a:srgbClr val="06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63753" y="180111"/>
            <a:ext cx="2604047" cy="954107"/>
          </a:xfrm>
          <a:prstGeom prst="rect">
            <a:avLst/>
          </a:prstGeom>
          <a:solidFill>
            <a:srgbClr val="063255"/>
          </a:solidFill>
        </p:spPr>
        <p:txBody>
          <a:bodyPr wrap="square" rtlCol="0">
            <a:spAutoFit/>
          </a:bodyPr>
          <a:lstStyle/>
          <a:p>
            <a:pPr algn="ctr"/>
            <a:r>
              <a:rPr lang="en-US" sz="2800" dirty="0">
                <a:solidFill>
                  <a:schemeClr val="bg1"/>
                </a:solidFill>
                <a:latin typeface="Arial" pitchFamily="34" charset="0"/>
                <a:cs typeface="Arial" pitchFamily="34" charset="0"/>
              </a:rPr>
              <a:t>A diverse research team</a:t>
            </a:r>
          </a:p>
        </p:txBody>
      </p:sp>
      <p:pic>
        <p:nvPicPr>
          <p:cNvPr id="12" name="Picture 11"/>
          <p:cNvPicPr/>
          <p:nvPr/>
        </p:nvPicPr>
        <p:blipFill>
          <a:blip r:embed="rId4" cstate="print"/>
          <a:stretch>
            <a:fillRect/>
          </a:stretch>
        </p:blipFill>
        <p:spPr>
          <a:xfrm>
            <a:off x="533400" y="5486400"/>
            <a:ext cx="2547676" cy="813125"/>
          </a:xfrm>
          <a:prstGeom prst="rect">
            <a:avLst/>
          </a:prstGeom>
        </p:spPr>
      </p:pic>
    </p:spTree>
    <p:extLst>
      <p:ext uri="{BB962C8B-B14F-4D97-AF65-F5344CB8AC3E}">
        <p14:creationId xmlns:p14="http://schemas.microsoft.com/office/powerpoint/2010/main" val="2473175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838200"/>
            <a:ext cx="7239000" cy="2800767"/>
          </a:xfrm>
          <a:prstGeom prst="rect">
            <a:avLst/>
          </a:prstGeom>
        </p:spPr>
        <p:txBody>
          <a:bodyPr wrap="square">
            <a:spAutoFit/>
          </a:bodyPr>
          <a:lstStyle/>
          <a:p>
            <a:pPr marL="514350" lvl="1" indent="-57150" algn="r"/>
            <a:r>
              <a:rPr lang="en-US" sz="4400" dirty="0" smtClean="0">
                <a:solidFill>
                  <a:schemeClr val="bg1"/>
                </a:solidFill>
              </a:rPr>
              <a:t>LHD </a:t>
            </a:r>
            <a:r>
              <a:rPr lang="en-US" sz="4400" dirty="0">
                <a:solidFill>
                  <a:schemeClr val="bg1"/>
                </a:solidFill>
              </a:rPr>
              <a:t>targeted </a:t>
            </a:r>
            <a:r>
              <a:rPr lang="en-US" sz="4400" dirty="0" smtClean="0">
                <a:solidFill>
                  <a:schemeClr val="bg1"/>
                </a:solidFill>
              </a:rPr>
              <a:t>expenditures: Health </a:t>
            </a:r>
            <a:r>
              <a:rPr lang="en-US" sz="4400" b="1" dirty="0">
                <a:solidFill>
                  <a:schemeClr val="bg1"/>
                </a:solidFill>
              </a:rPr>
              <a:t>outcomes</a:t>
            </a:r>
            <a:r>
              <a:rPr lang="en-US" sz="4400" dirty="0">
                <a:solidFill>
                  <a:schemeClr val="bg1"/>
                </a:solidFill>
              </a:rPr>
              <a:t> for women and children</a:t>
            </a:r>
            <a:endParaRPr lang="en-US" sz="4200" dirty="0" smtClean="0">
              <a:solidFill>
                <a:schemeClr val="bg1"/>
              </a:solidFill>
              <a:latin typeface="Frutiger 55 Roman" charset="0"/>
            </a:endParaRPr>
          </a:p>
        </p:txBody>
      </p:sp>
      <p:pic>
        <p:nvPicPr>
          <p:cNvPr id="1026" name="Picture 2" descr="D:\Documents and Settings\bettybek\Local Settings\Temporary Internet Files\Content.IE5\AWF2SJCR\MP90044222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505200"/>
            <a:ext cx="3193659"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77200" y="178713"/>
            <a:ext cx="1143000" cy="430887"/>
          </a:xfrm>
          <a:prstGeom prst="rect">
            <a:avLst/>
          </a:prstGeom>
          <a:noFill/>
        </p:spPr>
        <p:txBody>
          <a:bodyPr wrap="square" rtlCol="0">
            <a:spAutoFit/>
          </a:bodyPr>
          <a:lstStyle/>
          <a:p>
            <a:r>
              <a:rPr lang="en-US" sz="2200" b="1" dirty="0" smtClean="0">
                <a:solidFill>
                  <a:schemeClr val="bg1"/>
                </a:solidFill>
              </a:rPr>
              <a:t>MCH</a:t>
            </a:r>
            <a:endParaRPr lang="en-US" sz="2200" b="1" dirty="0">
              <a:solidFill>
                <a:schemeClr val="bg1"/>
              </a:solidFill>
            </a:endParaRPr>
          </a:p>
        </p:txBody>
      </p:sp>
      <p:pic>
        <p:nvPicPr>
          <p:cNvPr id="8" name="Picture 7" descr="Logo239432"/>
          <p:cNvPicPr/>
          <p:nvPr/>
        </p:nvPicPr>
        <p:blipFill>
          <a:blip r:embed="rId4" cstate="print"/>
          <a:srcRect/>
          <a:stretch>
            <a:fillRect/>
          </a:stretch>
        </p:blipFill>
        <p:spPr bwMode="auto">
          <a:xfrm>
            <a:off x="228600" y="152400"/>
            <a:ext cx="2590800" cy="762000"/>
          </a:xfrm>
          <a:prstGeom prst="rect">
            <a:avLst/>
          </a:prstGeom>
          <a:noFill/>
          <a:ln w="9525">
            <a:noFill/>
            <a:miter lim="800000"/>
            <a:headEnd/>
            <a:tailEnd/>
          </a:ln>
        </p:spPr>
      </p:pic>
      <p:pic>
        <p:nvPicPr>
          <p:cNvPr id="11" name="Picture 10"/>
          <p:cNvPicPr/>
          <p:nvPr/>
        </p:nvPicPr>
        <p:blipFill>
          <a:blip r:embed="rId5" cstate="print"/>
          <a:stretch>
            <a:fillRect/>
          </a:stretch>
        </p:blipFill>
        <p:spPr>
          <a:xfrm>
            <a:off x="192437" y="920037"/>
            <a:ext cx="2547676" cy="813125"/>
          </a:xfrm>
          <a:prstGeom prst="rect">
            <a:avLst/>
          </a:prstGeom>
        </p:spPr>
      </p:pic>
    </p:spTree>
    <p:extLst>
      <p:ext uri="{BB962C8B-B14F-4D97-AF65-F5344CB8AC3E}">
        <p14:creationId xmlns:p14="http://schemas.microsoft.com/office/powerpoint/2010/main" val="23539264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55662" y="457200"/>
            <a:ext cx="7620000" cy="685800"/>
          </a:xfrm>
        </p:spPr>
        <p:txBody>
          <a:bodyPr/>
          <a:lstStyle/>
          <a:p>
            <a:pPr algn="ctr"/>
            <a:r>
              <a:rPr lang="en-US" sz="4400" dirty="0" smtClean="0"/>
              <a:t>Research Question</a:t>
            </a:r>
            <a:endParaRPr lang="en-US" sz="4400" dirty="0"/>
          </a:p>
        </p:txBody>
      </p:sp>
      <p:sp>
        <p:nvSpPr>
          <p:cNvPr id="4" name="Content Placeholder 2"/>
          <p:cNvSpPr>
            <a:spLocks noGrp="1"/>
          </p:cNvSpPr>
          <p:nvPr>
            <p:ph idx="4294967295"/>
          </p:nvPr>
        </p:nvSpPr>
        <p:spPr>
          <a:xfrm>
            <a:off x="838200" y="1905000"/>
            <a:ext cx="7848600" cy="2590800"/>
          </a:xfrm>
        </p:spPr>
        <p:txBody>
          <a:bodyPr/>
          <a:lstStyle/>
          <a:p>
            <a:pPr marL="0" indent="0" algn="ctr">
              <a:buNone/>
            </a:pPr>
            <a:r>
              <a:rPr lang="en-US" sz="3800" dirty="0" smtClean="0">
                <a:latin typeface="Frutiger 55 Roman" charset="0"/>
              </a:rPr>
              <a:t>Are LHD expenditures on MCH services impacting health outcomes for populations at risk?</a:t>
            </a:r>
          </a:p>
        </p:txBody>
      </p:sp>
      <p:pic>
        <p:nvPicPr>
          <p:cNvPr id="5" name="Picture 9" descr="MPj04140930000[1]"/>
          <p:cNvPicPr>
            <a:picLocks noChangeAspect="1" noChangeArrowheads="1"/>
          </p:cNvPicPr>
          <p:nvPr/>
        </p:nvPicPr>
        <p:blipFill>
          <a:blip r:embed="rId3" cstate="print"/>
          <a:srcRect/>
          <a:stretch>
            <a:fillRect/>
          </a:stretch>
        </p:blipFill>
        <p:spPr bwMode="auto">
          <a:xfrm>
            <a:off x="2819400" y="4088981"/>
            <a:ext cx="3692525" cy="2464219"/>
          </a:xfrm>
          <a:prstGeom prst="rect">
            <a:avLst/>
          </a:prstGeom>
          <a:noFill/>
          <a:ln w="9525">
            <a:noFill/>
            <a:miter lim="800000"/>
            <a:headEnd/>
            <a:tailEnd/>
          </a:ln>
        </p:spPr>
      </p:pic>
      <p:sp>
        <p:nvSpPr>
          <p:cNvPr id="6" name="TextBox 5"/>
          <p:cNvSpPr txBox="1"/>
          <p:nvPr/>
        </p:nvSpPr>
        <p:spPr>
          <a:xfrm>
            <a:off x="8115300" y="152400"/>
            <a:ext cx="1143000" cy="430887"/>
          </a:xfrm>
          <a:prstGeom prst="rect">
            <a:avLst/>
          </a:prstGeom>
          <a:noFill/>
        </p:spPr>
        <p:txBody>
          <a:bodyPr wrap="square" rtlCol="0">
            <a:spAutoFit/>
          </a:bodyPr>
          <a:lstStyle/>
          <a:p>
            <a:r>
              <a:rPr lang="en-US" sz="2200" b="1" dirty="0" smtClean="0"/>
              <a:t>MCH</a:t>
            </a:r>
            <a:endParaRPr lang="en-US" sz="2200" b="1" dirty="0"/>
          </a:p>
        </p:txBody>
      </p:sp>
    </p:spTree>
    <p:extLst>
      <p:ext uri="{BB962C8B-B14F-4D97-AF65-F5344CB8AC3E}">
        <p14:creationId xmlns:p14="http://schemas.microsoft.com/office/powerpoint/2010/main" val="6322034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62000" y="381000"/>
            <a:ext cx="7620000" cy="685800"/>
          </a:xfrm>
        </p:spPr>
        <p:txBody>
          <a:bodyPr/>
          <a:lstStyle/>
          <a:p>
            <a:pPr algn="ctr"/>
            <a:r>
              <a:rPr lang="en-US" sz="4400" dirty="0"/>
              <a:t>MCH Findings/Discussion</a:t>
            </a:r>
          </a:p>
        </p:txBody>
      </p:sp>
      <p:sp>
        <p:nvSpPr>
          <p:cNvPr id="5" name="Content Placeholder 2"/>
          <p:cNvSpPr txBox="1">
            <a:spLocks/>
          </p:cNvSpPr>
          <p:nvPr/>
        </p:nvSpPr>
        <p:spPr>
          <a:xfrm>
            <a:off x="609600" y="1295400"/>
            <a:ext cx="7924800" cy="3810000"/>
          </a:xfr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Frutiger 55 Roman"/>
              </a:rPr>
              <a:t>LHD MCH expenditures have an independent impact on birth outcomes…especially in areas of high poverty</a:t>
            </a:r>
          </a:p>
          <a:p>
            <a:r>
              <a:rPr lang="en-US" sz="2400" dirty="0" smtClean="0">
                <a:latin typeface="Frutiger 55 Roman"/>
              </a:rPr>
              <a:t>Despite limited variation &amp; change in the outcome, an effect was detected</a:t>
            </a:r>
          </a:p>
          <a:p>
            <a:r>
              <a:rPr lang="en-US" sz="2400" dirty="0" smtClean="0">
                <a:latin typeface="Frutiger 55 Roman"/>
              </a:rPr>
              <a:t>Targeted expenditures “impact” more proximal outcomes</a:t>
            </a:r>
          </a:p>
          <a:p>
            <a:pPr>
              <a:buNone/>
            </a:pPr>
            <a:r>
              <a:rPr lang="en-US" sz="2600" dirty="0" smtClean="0">
                <a:solidFill>
                  <a:schemeClr val="tx2">
                    <a:lumMod val="50000"/>
                  </a:schemeClr>
                </a:solidFill>
                <a:latin typeface="Tahoma" pitchFamily="34" charset="0"/>
                <a:ea typeface="Tahoma" pitchFamily="34" charset="0"/>
                <a:cs typeface="Tahoma" pitchFamily="34" charset="0"/>
              </a:rPr>
              <a:t>Implications</a:t>
            </a:r>
          </a:p>
          <a:p>
            <a:r>
              <a:rPr lang="en-US" sz="2400" dirty="0" smtClean="0">
                <a:latin typeface="Frutiger 55 Roman"/>
              </a:rPr>
              <a:t>Findings of interest to policy &amp; practice!</a:t>
            </a:r>
          </a:p>
          <a:p>
            <a:r>
              <a:rPr lang="en-US" sz="2400" dirty="0" smtClean="0"/>
              <a:t>Listen to NPR Story! </a:t>
            </a:r>
          </a:p>
          <a:p>
            <a:pPr>
              <a:buNone/>
            </a:pPr>
            <a:r>
              <a:rPr lang="en-US" sz="1800" dirty="0" smtClean="0"/>
              <a:t>     </a:t>
            </a:r>
            <a:r>
              <a:rPr lang="en-US" sz="1800" u="sng" dirty="0" smtClean="0"/>
              <a:t>http://news.wgcu.org/post/study-found-cuts-health-programs-increased-low-birth-weight-rates-florida</a:t>
            </a:r>
            <a:endParaRPr lang="en-US" sz="2400" dirty="0" smtClean="0">
              <a:latin typeface="Frutiger 55 Roman"/>
            </a:endParaRPr>
          </a:p>
          <a:p>
            <a:pPr marL="0" indent="0">
              <a:buFont typeface="Arial" pitchFamily="34" charset="0"/>
              <a:buNone/>
            </a:pPr>
            <a:endParaRPr lang="en-US" sz="2400" dirty="0">
              <a:latin typeface="Frutiger 55 Roman"/>
            </a:endParaRPr>
          </a:p>
        </p:txBody>
      </p:sp>
      <p:sp>
        <p:nvSpPr>
          <p:cNvPr id="7" name="TextBox 6"/>
          <p:cNvSpPr txBox="1"/>
          <p:nvPr/>
        </p:nvSpPr>
        <p:spPr>
          <a:xfrm>
            <a:off x="5257800" y="5410200"/>
            <a:ext cx="3505200" cy="523220"/>
          </a:xfrm>
          <a:prstGeom prst="rect">
            <a:avLst/>
          </a:prstGeom>
          <a:noFill/>
        </p:spPr>
        <p:txBody>
          <a:bodyPr wrap="square" rtlCol="0">
            <a:spAutoFit/>
          </a:bodyPr>
          <a:lstStyle/>
          <a:p>
            <a:pPr algn="ctr"/>
            <a:r>
              <a:rPr lang="en-US" sz="1400" dirty="0"/>
              <a:t>Bekemeier, B., Yang, Y., Dunbar, M., Pantazis, A., &amp; Grembowski, D. (</a:t>
            </a:r>
            <a:r>
              <a:rPr lang="en-US" sz="1400" dirty="0" smtClean="0"/>
              <a:t>2014).</a:t>
            </a:r>
          </a:p>
        </p:txBody>
      </p:sp>
      <p:sp>
        <p:nvSpPr>
          <p:cNvPr id="8" name="TextBox 7"/>
          <p:cNvSpPr txBox="1"/>
          <p:nvPr/>
        </p:nvSpPr>
        <p:spPr>
          <a:xfrm>
            <a:off x="8115300" y="165556"/>
            <a:ext cx="1143000" cy="430887"/>
          </a:xfrm>
          <a:prstGeom prst="rect">
            <a:avLst/>
          </a:prstGeom>
          <a:noFill/>
        </p:spPr>
        <p:txBody>
          <a:bodyPr wrap="square" rtlCol="0">
            <a:spAutoFit/>
          </a:bodyPr>
          <a:lstStyle/>
          <a:p>
            <a:r>
              <a:rPr lang="en-US" sz="2200" b="1" dirty="0" smtClean="0"/>
              <a:t>MCH</a:t>
            </a:r>
            <a:endParaRPr lang="en-US" sz="2200" b="1" dirty="0"/>
          </a:p>
        </p:txBody>
      </p:sp>
      <p:pic>
        <p:nvPicPr>
          <p:cNvPr id="9" name="Picture 8" descr="C:\Documents and Settings\bb\Local Settings\Temporary Internet Files\Content.IE5\I616UUEL\MPj04386250000[1].jpg"/>
          <p:cNvPicPr>
            <a:picLocks noChangeAspect="1" noChangeArrowheads="1"/>
          </p:cNvPicPr>
          <p:nvPr/>
        </p:nvPicPr>
        <p:blipFill>
          <a:blip r:embed="rId3" cstate="print"/>
          <a:srcRect/>
          <a:stretch>
            <a:fillRect/>
          </a:stretch>
        </p:blipFill>
        <p:spPr bwMode="auto">
          <a:xfrm>
            <a:off x="7467600" y="2743200"/>
            <a:ext cx="1471207" cy="2209800"/>
          </a:xfrm>
          <a:prstGeom prst="rect">
            <a:avLst/>
          </a:prstGeom>
          <a:noFill/>
          <a:ln w="9525">
            <a:noFill/>
            <a:miter lim="800000"/>
            <a:headEnd/>
            <a:tailEnd/>
          </a:ln>
        </p:spPr>
      </p:pic>
    </p:spTree>
    <p:extLst>
      <p:ext uri="{BB962C8B-B14F-4D97-AF65-F5344CB8AC3E}">
        <p14:creationId xmlns:p14="http://schemas.microsoft.com/office/powerpoint/2010/main" val="403552907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24156&quot;&gt;&lt;property id=&quot;20148&quot; value=&quot;5&quot;/&gt;&lt;property id=&quot;20300&quot; value=&quot;Slide 1&quot;/&gt;&lt;property id=&quot;20307&quot; value=&quot;329&quot;/&gt;&lt;/object&gt;&lt;object type=&quot;3&quot; unique_id=&quot;24340&quot;&gt;&lt;property id=&quot;20148&quot; value=&quot;5&quot;/&gt;&lt;property id=&quot;20300&quot; value=&quot;Slide 3&quot;/&gt;&lt;property id=&quot;20307&quot; value=&quot;334&quot;/&gt;&lt;/object&gt;&lt;object type=&quot;3&quot; unique_id=&quot;25208&quot;&gt;&lt;property id=&quot;20148&quot; value=&quot;5&quot;/&gt;&lt;property id=&quot;20300&quot; value=&quot;Slide 2 - &amp;quot;Topics&amp;quot;&quot;/&gt;&lt;property id=&quot;20307&quot; value=&quot;361&quot;/&gt;&lt;/object&gt;&lt;object type=&quot;3&quot; unique_id=&quot;25209&quot;&gt;&lt;property id=&quot;20148&quot; value=&quot;5&quot;/&gt;&lt;property id=&quot;20300&quot; value=&quot;Slide 4 - &amp;quot;Environmental Health Conceptual Model&amp;quot;&quot;/&gt;&lt;property id=&quot;20307&quot; value=&quot;354&quot;/&gt;&lt;/object&gt;&lt;object type=&quot;3&quot; unique_id=&quot;25210&quot;&gt;&lt;property id=&quot;20148&quot; value=&quot;5&quot;/&gt;&lt;property id=&quot;20300&quot; value=&quot;Slide 5 - &amp;quot;Trends of mean LHD per capita Environmental Health Expenditures&amp;quot;&quot;/&gt;&lt;property id=&quot;20307&quot; value=&quot;358&quot;/&gt;&lt;/object&gt;&lt;object type=&quot;3&quot; unique_id=&quot;25211&quot;&gt;&lt;property id=&quot;20148&quot; value=&quot;5&quot;/&gt;&lt;property id=&quot;20300&quot; value=&quot;Slide 6 - &amp;quot;LHD Expenditures &amp;amp; Mean of 7 combined Enteric, Foodborne &amp;amp; Waterborne (EFW) Disease Rates&amp;quot;&quot;/&gt;&lt;property id=&quot;20307&quot; value=&quot;355&quot;/&gt;&lt;/object&gt;&lt;object type=&quot;3&quot; unique_id=&quot;25212&quot;&gt;&lt;property id=&quot;20148&quot; value=&quot;5&quot;/&gt;&lt;property id=&quot;20300&quot; value=&quot;Slide 7 - &amp;quot;Mean of Each of the 7 EFW Diseases &amp;amp; Combined&amp;quot;&quot;/&gt;&lt;property id=&quot;20307&quot; value=&quot;356&quot;/&gt;&lt;/object&gt;&lt;object type=&quot;3&quot; unique_id=&quot;25213&quot;&gt;&lt;property id=&quot;20148&quot; value=&quot;5&quot;/&gt;&lt;property id=&quot;20300&quot; value=&quot;Slide 8&quot;/&gt;&lt;property id=&quot;20307&quot; value=&quot;362&quot;/&gt;&lt;/object&gt;&lt;object type=&quot;3&quot; unique_id=&quot;25214&quot;&gt;&lt;property id=&quot;20148&quot; value=&quot;5&quot;/&gt;&lt;property id=&quot;20300&quot; value=&quot;Slide 9&quot;/&gt;&lt;property id=&quot;20307&quot; value=&quot;363&quot;/&gt;&lt;/object&gt;&lt;object type=&quot;3&quot; unique_id=&quot;25215&quot;&gt;&lt;property id=&quot;20148&quot; value=&quot;5&quot;/&gt;&lt;property id=&quot;20300&quot; value=&quot;Slide 10&quot;/&gt;&lt;property id=&quot;20307&quot; value=&quot;364&quot;/&gt;&lt;/object&gt;&lt;object type=&quot;3&quot; unique_id=&quot;25216&quot;&gt;&lt;property id=&quot;20148&quot; value=&quot;5&quot;/&gt;&lt;property id=&quot;20300&quot; value=&quot;Slide 11 - &amp;quot;CD Outcomes&amp;quot;&quot;/&gt;&lt;property id=&quot;20307&quot; value=&quot;365&quot;/&gt;&lt;/object&gt;&lt;object type=&quot;3&quot; unique_id=&quot;25217&quot;&gt;&lt;property id=&quot;20148&quot; value=&quot;5&quot;/&gt;&lt;property id=&quot;20300&quot; value=&quot;Slide 12 - &amp;quot;Other &amp;quot;&quot;/&gt;&lt;property id=&quot;20307&quot; value=&quot;366&quot;/&gt;&lt;/object&gt;&lt;/object&gt;&lt;/object&gt;&lt;/database&gt;"/>
</p:tagLst>
</file>

<file path=ppt/theme/theme1.xml><?xml version="1.0" encoding="utf-8"?>
<a:theme xmlns:a="http://schemas.openxmlformats.org/drawingml/2006/main" name="D_obelintan_financial_presentation">
  <a:themeElements>
    <a:clrScheme name="D_obelintan_financial_presentation">
      <a:dk1>
        <a:sysClr val="windowText" lastClr="000000"/>
      </a:dk1>
      <a:lt1>
        <a:sysClr val="window" lastClr="FFFFFF"/>
      </a:lt1>
      <a:dk2>
        <a:srgbClr val="3DB54A"/>
      </a:dk2>
      <a:lt2>
        <a:srgbClr val="FFFFFF"/>
      </a:lt2>
      <a:accent1>
        <a:srgbClr val="2D8737"/>
      </a:accent1>
      <a:accent2>
        <a:srgbClr val="FFCC00"/>
      </a:accent2>
      <a:accent3>
        <a:srgbClr val="0070C0"/>
      </a:accent3>
      <a:accent4>
        <a:srgbClr val="F68B1F"/>
      </a:accent4>
      <a:accent5>
        <a:srgbClr val="A4DE00"/>
      </a:accent5>
      <a:accent6>
        <a:srgbClr val="A9EDFD"/>
      </a:accent6>
      <a:hlink>
        <a:srgbClr val="0000FF"/>
      </a:hlink>
      <a:folHlink>
        <a:srgbClr val="800080"/>
      </a:folHlink>
    </a:clrScheme>
    <a:fontScheme name="D_obelintan_financi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46DE877-7402-4F11-9953-5B7B4E7854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22447</TotalTime>
  <Words>4281</Words>
  <Application>Microsoft Macintosh PowerPoint</Application>
  <PresentationFormat>On-screen Show (4:3)</PresentationFormat>
  <Paragraphs>551</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D_obelintan_financial_presentation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CD Analyses…</vt:lpstr>
      <vt:lpstr>PowerPoint Presentation</vt:lpstr>
      <vt:lpstr>PowerPoint Presentation</vt:lpstr>
      <vt:lpstr>PowerPoint Presentation</vt:lpstr>
      <vt:lpstr>“Big Buckets” of Service Expenditures</vt:lpstr>
      <vt:lpstr>PowerPoint Presentation</vt:lpstr>
      <vt:lpstr>WA</vt:lpstr>
      <vt:lpstr>Share of Local, State, and Federal Funding for LHJs:   Comparing Seattle-King County to the Other 34 LHDs in Washington State  (inflation-adjusted 2010 dollars)</vt:lpstr>
      <vt:lpstr>Public Health Service Data</vt:lpstr>
      <vt:lpstr>PowerPoint Presentation</vt:lpstr>
      <vt:lpstr>PowerPoint Presentation</vt:lpstr>
      <vt:lpstr>MRPOVE Measures</vt:lpstr>
      <vt:lpstr>PowerPoint Presentation</vt:lpstr>
      <vt:lpstr>PowerPoint Presentation</vt:lpstr>
      <vt:lpstr>PowerPoint Presentation</vt:lpstr>
      <vt:lpstr>Example: Summary of MPROVE  Measures for CD Control</vt:lpstr>
      <vt:lpstr>PowerPoint Presentation</vt:lpstr>
      <vt:lpstr>More to come…..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bb</dc:creator>
  <cp:lastModifiedBy>Morgan D. Cowling</cp:lastModifiedBy>
  <cp:revision>686</cp:revision>
  <cp:lastPrinted>2013-08-16T18:56:54Z</cp:lastPrinted>
  <dcterms:modified xsi:type="dcterms:W3CDTF">2014-12-18T15:59:43Z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TC019153369991</vt:lpwstr>
  </property>
  <property fmtid="{D5CDD505-2E9C-101B-9397-08002B2CF9AE}" pid="3" name="_NewReviewCycle">
    <vt:lpwstr/>
  </property>
</Properties>
</file>