
<file path=[Content_Types].xml><?xml version="1.0" encoding="utf-8"?>
<Types xmlns="http://schemas.openxmlformats.org/package/2006/content-types">
  <Default Extension="xml" ContentType="application/xml"/>
  <Default Extension="jpeg" ContentType="image/jpeg"/>
  <Default Extension="jpg" ContentType="image/jpeg"/>
  <Default Extension="emf" ContentType="image/x-emf"/>
  <Default Extension="rels" ContentType="application/vnd.openxmlformats-package.relationships+xml"/>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2"/>
  </p:notesMasterIdLst>
  <p:handoutMasterIdLst>
    <p:handoutMasterId r:id="rId13"/>
  </p:handoutMasterIdLst>
  <p:sldIdLst>
    <p:sldId id="256" r:id="rId2"/>
    <p:sldId id="263" r:id="rId3"/>
    <p:sldId id="264" r:id="rId4"/>
    <p:sldId id="265" r:id="rId5"/>
    <p:sldId id="260" r:id="rId6"/>
    <p:sldId id="259" r:id="rId7"/>
    <p:sldId id="261" r:id="rId8"/>
    <p:sldId id="257" r:id="rId9"/>
    <p:sldId id="258" r:id="rId10"/>
    <p:sldId id="262"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9" d="100"/>
          <a:sy n="79" d="100"/>
        </p:scale>
        <p:origin x="-1240"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handoutMaster" Target="handoutMasters/handoutMaster1.xml"/><Relationship Id="rId14" Type="http://schemas.openxmlformats.org/officeDocument/2006/relationships/printerSettings" Target="printerSettings/printerSettings1.bin"/><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E1B9C63-0DE3-A346-9113-5A81F343209B}" type="datetimeFigureOut">
              <a:rPr lang="en-US" smtClean="0"/>
              <a:t>9/16/14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4E80492-B794-4144-A378-35408CA0EC6C}" type="slidenum">
              <a:rPr lang="en-US" smtClean="0"/>
              <a:t>‹#›</a:t>
            </a:fld>
            <a:endParaRPr lang="en-US"/>
          </a:p>
        </p:txBody>
      </p:sp>
    </p:spTree>
    <p:extLst>
      <p:ext uri="{BB962C8B-B14F-4D97-AF65-F5344CB8AC3E}">
        <p14:creationId xmlns:p14="http://schemas.microsoft.com/office/powerpoint/2010/main" val="42437018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9911C0D-B89A-DC45-B69B-26D12962F10D}" type="datetimeFigureOut">
              <a:rPr lang="en-US" smtClean="0"/>
              <a:t>9/16/14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0F5DC6-AAFD-F841-B03A-36453AFA2C2C}" type="slidenum">
              <a:rPr lang="en-US" smtClean="0"/>
              <a:t>‹#›</a:t>
            </a:fld>
            <a:endParaRPr lang="en-US"/>
          </a:p>
        </p:txBody>
      </p:sp>
    </p:spTree>
    <p:extLst>
      <p:ext uri="{BB962C8B-B14F-4D97-AF65-F5344CB8AC3E}">
        <p14:creationId xmlns:p14="http://schemas.microsoft.com/office/powerpoint/2010/main" val="266018521"/>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a:t>
            </a:r>
            <a:endParaRPr lang="en-US" dirty="0"/>
          </a:p>
        </p:txBody>
      </p:sp>
      <p:sp>
        <p:nvSpPr>
          <p:cNvPr id="4" name="Slide Number Placeholder 3"/>
          <p:cNvSpPr>
            <a:spLocks noGrp="1"/>
          </p:cNvSpPr>
          <p:nvPr>
            <p:ph type="sldNum" sz="quarter" idx="10"/>
          </p:nvPr>
        </p:nvSpPr>
        <p:spPr/>
        <p:txBody>
          <a:bodyPr/>
          <a:lstStyle/>
          <a:p>
            <a:fld id="{7A0A3EB3-A966-5144-ADAA-4DC41FDE7EFF}" type="slidenum">
              <a:rPr lang="en-US" smtClean="0"/>
              <a:t>3</a:t>
            </a:fld>
            <a:endParaRPr lang="en-US"/>
          </a:p>
        </p:txBody>
      </p:sp>
    </p:spTree>
    <p:extLst>
      <p:ext uri="{BB962C8B-B14F-4D97-AF65-F5344CB8AC3E}">
        <p14:creationId xmlns:p14="http://schemas.microsoft.com/office/powerpoint/2010/main" val="24136813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MC</a:t>
            </a:r>
            <a:endParaRPr lang="en-US" dirty="0"/>
          </a:p>
        </p:txBody>
      </p:sp>
      <p:sp>
        <p:nvSpPr>
          <p:cNvPr id="4" name="Slide Number Placeholder 3"/>
          <p:cNvSpPr>
            <a:spLocks noGrp="1"/>
          </p:cNvSpPr>
          <p:nvPr>
            <p:ph type="sldNum" sz="quarter" idx="10"/>
          </p:nvPr>
        </p:nvSpPr>
        <p:spPr/>
        <p:txBody>
          <a:bodyPr/>
          <a:lstStyle/>
          <a:p>
            <a:fld id="{7A0A3EB3-A966-5144-ADAA-4DC41FDE7EFF}" type="slidenum">
              <a:rPr lang="en-US" smtClean="0"/>
              <a:t>4</a:t>
            </a:fld>
            <a:endParaRPr lang="en-US"/>
          </a:p>
        </p:txBody>
      </p:sp>
    </p:spTree>
    <p:extLst>
      <p:ext uri="{BB962C8B-B14F-4D97-AF65-F5344CB8AC3E}">
        <p14:creationId xmlns:p14="http://schemas.microsoft.com/office/powerpoint/2010/main" val="2976568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9/16/14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826786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9/16/14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1684148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9/16/14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7265976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08DC03E-748B-DD48-817C-C38E1B8D16AA}" type="datetimeFigureOut">
              <a:rPr lang="en-US" smtClean="0"/>
              <a:t>9/16/14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456091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08DC03E-748B-DD48-817C-C38E1B8D16AA}" type="datetimeFigureOut">
              <a:rPr lang="en-US" smtClean="0"/>
              <a:t>9/16/14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5461316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08DC03E-748B-DD48-817C-C38E1B8D16AA}" type="datetimeFigureOut">
              <a:rPr lang="en-US" smtClean="0"/>
              <a:t>9/16/14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4098001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08DC03E-748B-DD48-817C-C38E1B8D16AA}" type="datetimeFigureOut">
              <a:rPr lang="en-US" smtClean="0"/>
              <a:t>9/16/14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15399145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08DC03E-748B-DD48-817C-C38E1B8D16AA}" type="datetimeFigureOut">
              <a:rPr lang="en-US" smtClean="0"/>
              <a:t>9/16/14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2216892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08DC03E-748B-DD48-817C-C38E1B8D16AA}" type="datetimeFigureOut">
              <a:rPr lang="en-US" smtClean="0"/>
              <a:t>9/16/14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2299398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DC03E-748B-DD48-817C-C38E1B8D16AA}" type="datetimeFigureOut">
              <a:rPr lang="en-US" smtClean="0"/>
              <a:t>9/16/14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2416893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08DC03E-748B-DD48-817C-C38E1B8D16AA}" type="datetimeFigureOut">
              <a:rPr lang="en-US" smtClean="0"/>
              <a:t>9/16/14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A0E748-4B3C-FC4C-90E8-D38F71A6CC47}" type="slidenum">
              <a:rPr lang="en-US" smtClean="0"/>
              <a:t>‹#›</a:t>
            </a:fld>
            <a:endParaRPr lang="en-US"/>
          </a:p>
        </p:txBody>
      </p:sp>
    </p:spTree>
    <p:extLst>
      <p:ext uri="{BB962C8B-B14F-4D97-AF65-F5344CB8AC3E}">
        <p14:creationId xmlns:p14="http://schemas.microsoft.com/office/powerpoint/2010/main" val="342347058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08DC03E-748B-DD48-817C-C38E1B8D16AA}" type="datetimeFigureOut">
              <a:rPr lang="en-US" smtClean="0"/>
              <a:t>9/16/14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A0E748-4B3C-FC4C-90E8-D38F71A6CC47}" type="slidenum">
              <a:rPr lang="en-US" smtClean="0"/>
              <a:t>‹#›</a:t>
            </a:fld>
            <a:endParaRPr lang="en-US"/>
          </a:p>
        </p:txBody>
      </p:sp>
    </p:spTree>
    <p:extLst>
      <p:ext uri="{BB962C8B-B14F-4D97-AF65-F5344CB8AC3E}">
        <p14:creationId xmlns:p14="http://schemas.microsoft.com/office/powerpoint/2010/main" val="42605443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01800"/>
            <a:ext cx="7772400" cy="1470025"/>
          </a:xfrm>
        </p:spPr>
        <p:txBody>
          <a:bodyPr/>
          <a:lstStyle/>
          <a:p>
            <a:r>
              <a:rPr lang="en-US" b="1" dirty="0" smtClean="0">
                <a:solidFill>
                  <a:srgbClr val="000090"/>
                </a:solidFill>
              </a:rPr>
              <a:t>Future of Public Health Recommendations &amp; Next Steps</a:t>
            </a:r>
            <a:endParaRPr lang="en-US" b="1" dirty="0">
              <a:solidFill>
                <a:srgbClr val="000090"/>
              </a:solidFill>
            </a:endParaRPr>
          </a:p>
        </p:txBody>
      </p:sp>
      <p:sp>
        <p:nvSpPr>
          <p:cNvPr id="3" name="Subtitle 2"/>
          <p:cNvSpPr>
            <a:spLocks noGrp="1"/>
          </p:cNvSpPr>
          <p:nvPr>
            <p:ph type="subTitle" idx="1"/>
          </p:nvPr>
        </p:nvSpPr>
        <p:spPr>
          <a:xfrm>
            <a:off x="879475" y="4076700"/>
            <a:ext cx="6400800" cy="1752600"/>
          </a:xfrm>
        </p:spPr>
        <p:txBody>
          <a:bodyPr/>
          <a:lstStyle/>
          <a:p>
            <a:pPr algn="l"/>
            <a:r>
              <a:rPr lang="en-US" dirty="0" smtClean="0"/>
              <a:t>CLHO Retreat</a:t>
            </a:r>
          </a:p>
          <a:p>
            <a:pPr algn="l"/>
            <a:r>
              <a:rPr lang="en-US" dirty="0" smtClean="0"/>
              <a:t>Wednesday, September 17</a:t>
            </a:r>
            <a:r>
              <a:rPr lang="en-US" baseline="30000" dirty="0" smtClean="0"/>
              <a:t>th</a:t>
            </a:r>
          </a:p>
          <a:p>
            <a:pPr algn="l"/>
            <a:r>
              <a:rPr lang="en-US" dirty="0" smtClean="0"/>
              <a:t>Ambridge Event Center</a:t>
            </a:r>
            <a:endParaRPr lang="en-US" dirty="0"/>
          </a:p>
        </p:txBody>
      </p:sp>
      <p:pic>
        <p:nvPicPr>
          <p:cNvPr id="4" name="Picture 3" descr="Clholoho.jp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48375" y="3993005"/>
            <a:ext cx="2393950" cy="2122044"/>
          </a:xfrm>
          <a:prstGeom prst="rect">
            <a:avLst/>
          </a:prstGeom>
        </p:spPr>
      </p:pic>
    </p:spTree>
    <p:extLst>
      <p:ext uri="{BB962C8B-B14F-4D97-AF65-F5344CB8AC3E}">
        <p14:creationId xmlns:p14="http://schemas.microsoft.com/office/powerpoint/2010/main" val="31081908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2604561" y="2952750"/>
            <a:ext cx="3638232" cy="3388396"/>
          </a:xfrm>
          <a:prstGeom prst="rect">
            <a:avLst/>
          </a:prstGeom>
        </p:spPr>
      </p:pic>
      <p:sp>
        <p:nvSpPr>
          <p:cNvPr id="5" name="TextBox 4"/>
          <p:cNvSpPr txBox="1"/>
          <p:nvPr/>
        </p:nvSpPr>
        <p:spPr>
          <a:xfrm>
            <a:off x="698499" y="1317625"/>
            <a:ext cx="8112126" cy="1323439"/>
          </a:xfrm>
          <a:prstGeom prst="rect">
            <a:avLst/>
          </a:prstGeom>
          <a:noFill/>
        </p:spPr>
        <p:txBody>
          <a:bodyPr wrap="square" rtlCol="0">
            <a:spAutoFit/>
          </a:bodyPr>
          <a:lstStyle/>
          <a:p>
            <a:r>
              <a:rPr lang="en-US" sz="4000" b="1" dirty="0" smtClean="0">
                <a:solidFill>
                  <a:srgbClr val="000090"/>
                </a:solidFill>
              </a:rPr>
              <a:t>Please write your questions on the note cards available at your table</a:t>
            </a:r>
            <a:endParaRPr lang="en-US" sz="4000" b="1" dirty="0">
              <a:solidFill>
                <a:srgbClr val="000090"/>
              </a:solidFill>
            </a:endParaRPr>
          </a:p>
        </p:txBody>
      </p:sp>
    </p:spTree>
    <p:extLst>
      <p:ext uri="{BB962C8B-B14F-4D97-AF65-F5344CB8AC3E}">
        <p14:creationId xmlns:p14="http://schemas.microsoft.com/office/powerpoint/2010/main" val="3256097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Panelists &amp; Moderator</a:t>
            </a:r>
            <a:endParaRPr lang="en-US" b="1" dirty="0">
              <a:solidFill>
                <a:srgbClr val="000090"/>
              </a:solidFill>
            </a:endParaRPr>
          </a:p>
        </p:txBody>
      </p:sp>
      <p:sp>
        <p:nvSpPr>
          <p:cNvPr id="3" name="Content Placeholder 2"/>
          <p:cNvSpPr>
            <a:spLocks noGrp="1"/>
          </p:cNvSpPr>
          <p:nvPr>
            <p:ph idx="1"/>
          </p:nvPr>
        </p:nvSpPr>
        <p:spPr>
          <a:xfrm>
            <a:off x="457200" y="1536700"/>
            <a:ext cx="8229600" cy="5003800"/>
          </a:xfrm>
        </p:spPr>
        <p:txBody>
          <a:bodyPr>
            <a:normAutofit fontScale="77500" lnSpcReduction="20000"/>
          </a:bodyPr>
          <a:lstStyle/>
          <a:p>
            <a:pPr marL="0" indent="0">
              <a:buNone/>
            </a:pPr>
            <a:r>
              <a:rPr lang="en-US" sz="4100" dirty="0" smtClean="0"/>
              <a:t>Muriel </a:t>
            </a:r>
            <a:r>
              <a:rPr lang="en-US" sz="4100" dirty="0" err="1" smtClean="0"/>
              <a:t>DeLaVergne</a:t>
            </a:r>
            <a:r>
              <a:rPr lang="en-US" sz="4100" dirty="0" smtClean="0"/>
              <a:t>-Brown</a:t>
            </a:r>
          </a:p>
          <a:p>
            <a:pPr marL="0" indent="0">
              <a:buNone/>
            </a:pPr>
            <a:r>
              <a:rPr lang="en-US" dirty="0" smtClean="0"/>
              <a:t>Moderator</a:t>
            </a:r>
          </a:p>
          <a:p>
            <a:pPr marL="0" indent="0">
              <a:buNone/>
            </a:pPr>
            <a:endParaRPr lang="en-US" dirty="0" smtClean="0"/>
          </a:p>
          <a:p>
            <a:pPr marL="0" indent="0">
              <a:buNone/>
            </a:pPr>
            <a:r>
              <a:rPr lang="en-US" sz="4100" dirty="0" smtClean="0"/>
              <a:t>Carrie </a:t>
            </a:r>
            <a:r>
              <a:rPr lang="en-US" sz="4100" dirty="0" err="1" smtClean="0"/>
              <a:t>Brogoitti</a:t>
            </a:r>
            <a:endParaRPr lang="en-US" sz="4100" dirty="0"/>
          </a:p>
          <a:p>
            <a:pPr marL="0" indent="0">
              <a:buNone/>
            </a:pPr>
            <a:r>
              <a:rPr lang="en-US" dirty="0" smtClean="0"/>
              <a:t>Task Force Member</a:t>
            </a:r>
          </a:p>
          <a:p>
            <a:pPr marL="0" indent="0">
              <a:buNone/>
            </a:pPr>
            <a:endParaRPr lang="en-US" dirty="0" smtClean="0"/>
          </a:p>
          <a:p>
            <a:pPr marL="0" indent="0">
              <a:buNone/>
            </a:pPr>
            <a:r>
              <a:rPr lang="en-US" sz="4600" dirty="0" smtClean="0"/>
              <a:t>Charlie </a:t>
            </a:r>
            <a:r>
              <a:rPr lang="en-US" sz="4600" dirty="0" err="1" smtClean="0"/>
              <a:t>Fautin</a:t>
            </a:r>
            <a:endParaRPr lang="en-US" sz="4600" dirty="0"/>
          </a:p>
          <a:p>
            <a:pPr marL="0" indent="0">
              <a:buNone/>
            </a:pPr>
            <a:r>
              <a:rPr lang="en-US" dirty="0" smtClean="0"/>
              <a:t>Task Force Member</a:t>
            </a:r>
          </a:p>
          <a:p>
            <a:pPr marL="0" indent="0">
              <a:buNone/>
            </a:pPr>
            <a:endParaRPr lang="en-US" sz="4600" dirty="0" smtClean="0"/>
          </a:p>
          <a:p>
            <a:pPr marL="0" indent="0">
              <a:buNone/>
            </a:pPr>
            <a:r>
              <a:rPr lang="en-US" sz="4600" smtClean="0"/>
              <a:t>Lillian </a:t>
            </a:r>
            <a:r>
              <a:rPr lang="en-US" sz="4600" dirty="0" err="1" smtClean="0"/>
              <a:t>Shirely</a:t>
            </a:r>
            <a:endParaRPr lang="en-US" sz="4600" dirty="0" smtClean="0"/>
          </a:p>
          <a:p>
            <a:pPr marL="0" indent="0">
              <a:buNone/>
            </a:pPr>
            <a:r>
              <a:rPr lang="en-US" sz="2800" dirty="0" smtClean="0"/>
              <a:t>Public Health Director, OHA Public Health Division</a:t>
            </a:r>
            <a:endParaRPr lang="en-US" sz="2800" dirty="0"/>
          </a:p>
        </p:txBody>
      </p:sp>
    </p:spTree>
    <p:extLst>
      <p:ext uri="{BB962C8B-B14F-4D97-AF65-F5344CB8AC3E}">
        <p14:creationId xmlns:p14="http://schemas.microsoft.com/office/powerpoint/2010/main" val="34872320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450" y="274638"/>
            <a:ext cx="8229600" cy="1143000"/>
          </a:xfrm>
        </p:spPr>
        <p:txBody>
          <a:bodyPr/>
          <a:lstStyle/>
          <a:p>
            <a:r>
              <a:rPr lang="en-US" b="1" dirty="0" smtClean="0">
                <a:solidFill>
                  <a:srgbClr val="000090"/>
                </a:solidFill>
              </a:rPr>
              <a:t>HB 2348 Background	</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Introduced in 2013; would have created eight public health regions</a:t>
            </a:r>
          </a:p>
          <a:p>
            <a:r>
              <a:rPr lang="en-US" dirty="0" smtClean="0"/>
              <a:t>Amended to become a task force studying the future of public health services in Oregon and to make recommendations for legislation.</a:t>
            </a:r>
          </a:p>
          <a:p>
            <a:r>
              <a:rPr lang="en-US" dirty="0" smtClean="0"/>
              <a:t>Report due to the Legislature Oct 1, 2014  </a:t>
            </a:r>
          </a:p>
          <a:p>
            <a:endParaRPr lang="en-US" dirty="0"/>
          </a:p>
        </p:txBody>
      </p:sp>
    </p:spTree>
    <p:extLst>
      <p:ext uri="{BB962C8B-B14F-4D97-AF65-F5344CB8AC3E}">
        <p14:creationId xmlns:p14="http://schemas.microsoft.com/office/powerpoint/2010/main" val="1028629919"/>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3700" y="274638"/>
            <a:ext cx="8229600" cy="1143000"/>
          </a:xfrm>
        </p:spPr>
        <p:txBody>
          <a:bodyPr/>
          <a:lstStyle/>
          <a:p>
            <a:r>
              <a:rPr lang="en-US" b="1" dirty="0" smtClean="0">
                <a:solidFill>
                  <a:srgbClr val="000090"/>
                </a:solidFill>
              </a:rPr>
              <a:t>Task Force Charge</a:t>
            </a:r>
            <a:endParaRPr lang="en-US" b="1" dirty="0">
              <a:solidFill>
                <a:srgbClr val="000090"/>
              </a:solidFill>
            </a:endParaRPr>
          </a:p>
        </p:txBody>
      </p:sp>
      <p:sp>
        <p:nvSpPr>
          <p:cNvPr id="3" name="Content Placeholder 2"/>
          <p:cNvSpPr>
            <a:spLocks noGrp="1"/>
          </p:cNvSpPr>
          <p:nvPr>
            <p:ph idx="1"/>
          </p:nvPr>
        </p:nvSpPr>
        <p:spPr/>
        <p:txBody>
          <a:bodyPr>
            <a:normAutofit fontScale="85000" lnSpcReduction="10000"/>
          </a:bodyPr>
          <a:lstStyle/>
          <a:p>
            <a:pPr>
              <a:buNone/>
            </a:pPr>
            <a:r>
              <a:rPr lang="en-US" sz="4000" dirty="0" smtClean="0"/>
              <a:t>Legislation requires the task force to focus</a:t>
            </a:r>
          </a:p>
          <a:p>
            <a:pPr>
              <a:buNone/>
            </a:pPr>
            <a:r>
              <a:rPr lang="en-US" sz="4000" dirty="0" smtClean="0"/>
              <a:t>on recommendations that:</a:t>
            </a:r>
          </a:p>
          <a:p>
            <a:r>
              <a:rPr lang="en-US" dirty="0" smtClean="0"/>
              <a:t>Create a public health system for the future</a:t>
            </a:r>
          </a:p>
          <a:p>
            <a:r>
              <a:rPr lang="en-US" dirty="0" smtClean="0"/>
              <a:t>Explore the creation of regional structures</a:t>
            </a:r>
          </a:p>
          <a:p>
            <a:r>
              <a:rPr lang="en-US" dirty="0" smtClean="0"/>
              <a:t>Enhance efficiency and effectiveness</a:t>
            </a:r>
          </a:p>
          <a:p>
            <a:r>
              <a:rPr lang="en-US" dirty="0" smtClean="0"/>
              <a:t>Allow for appropriate partnerships with regional health care service providers and community organizations</a:t>
            </a:r>
          </a:p>
          <a:p>
            <a:r>
              <a:rPr lang="en-US" dirty="0" smtClean="0"/>
              <a:t>Consider cultural and historical appropriateness</a:t>
            </a:r>
          </a:p>
          <a:p>
            <a:r>
              <a:rPr lang="en-US" dirty="0" smtClean="0"/>
              <a:t>Are supported by best practices</a:t>
            </a:r>
          </a:p>
          <a:p>
            <a:endParaRPr lang="en-US" dirty="0"/>
          </a:p>
        </p:txBody>
      </p:sp>
    </p:spTree>
    <p:extLst>
      <p:ext uri="{BB962C8B-B14F-4D97-AF65-F5344CB8AC3E}">
        <p14:creationId xmlns:p14="http://schemas.microsoft.com/office/powerpoint/2010/main" val="911635029"/>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15120" y="0"/>
            <a:ext cx="9144000" cy="6858000"/>
          </a:xfrm>
          <a:prstGeom prst="rect">
            <a:avLst/>
          </a:prstGeom>
        </p:spPr>
      </p:pic>
    </p:spTree>
    <p:extLst>
      <p:ext uri="{BB962C8B-B14F-4D97-AF65-F5344CB8AC3E}">
        <p14:creationId xmlns:p14="http://schemas.microsoft.com/office/powerpoint/2010/main" val="8178183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Foundational Capabilities</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Assessment &amp; Epidemiology</a:t>
            </a:r>
          </a:p>
          <a:p>
            <a:r>
              <a:rPr lang="en-US" dirty="0" smtClean="0"/>
              <a:t>Emergency Preparedness &amp; Response </a:t>
            </a:r>
          </a:p>
          <a:p>
            <a:r>
              <a:rPr lang="en-US" dirty="0" smtClean="0"/>
              <a:t>Communications</a:t>
            </a:r>
          </a:p>
          <a:p>
            <a:r>
              <a:rPr lang="en-US" dirty="0" smtClean="0"/>
              <a:t>Policy &amp; Planning</a:t>
            </a:r>
          </a:p>
          <a:p>
            <a:r>
              <a:rPr lang="en-US" dirty="0" smtClean="0"/>
              <a:t>Leadership &amp; Organizational Competencies</a:t>
            </a:r>
          </a:p>
          <a:p>
            <a:r>
              <a:rPr lang="en-US" dirty="0" smtClean="0"/>
              <a:t>Health Equity &amp; Cultural Responsiveness</a:t>
            </a:r>
          </a:p>
          <a:p>
            <a:r>
              <a:rPr lang="en-US" dirty="0" smtClean="0"/>
              <a:t>Community Partnership Development</a:t>
            </a:r>
            <a:endParaRPr lang="en-US" dirty="0"/>
          </a:p>
        </p:txBody>
      </p:sp>
    </p:spTree>
    <p:extLst>
      <p:ext uri="{BB962C8B-B14F-4D97-AF65-F5344CB8AC3E}">
        <p14:creationId xmlns:p14="http://schemas.microsoft.com/office/powerpoint/2010/main" val="41892537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Foundational Programs</a:t>
            </a:r>
            <a:endParaRPr lang="en-US" b="1" dirty="0">
              <a:solidFill>
                <a:srgbClr val="000090"/>
              </a:solidFill>
            </a:endParaRPr>
          </a:p>
        </p:txBody>
      </p:sp>
      <p:sp>
        <p:nvSpPr>
          <p:cNvPr id="3" name="Content Placeholder 2"/>
          <p:cNvSpPr>
            <a:spLocks noGrp="1"/>
          </p:cNvSpPr>
          <p:nvPr>
            <p:ph idx="1"/>
          </p:nvPr>
        </p:nvSpPr>
        <p:spPr/>
        <p:txBody>
          <a:bodyPr/>
          <a:lstStyle/>
          <a:p>
            <a:r>
              <a:rPr lang="en-US" dirty="0" smtClean="0"/>
              <a:t>Communicable Disease Control</a:t>
            </a:r>
          </a:p>
          <a:p>
            <a:r>
              <a:rPr lang="en-US" dirty="0" smtClean="0"/>
              <a:t>Environmental Health</a:t>
            </a:r>
          </a:p>
          <a:p>
            <a:r>
              <a:rPr lang="en-US" dirty="0" smtClean="0"/>
              <a:t>Prevention and Health Promotion</a:t>
            </a:r>
          </a:p>
          <a:p>
            <a:r>
              <a:rPr lang="en-US" dirty="0" smtClean="0"/>
              <a:t>Access to Clinical Preventive Services</a:t>
            </a:r>
            <a:endParaRPr lang="en-US" dirty="0"/>
          </a:p>
        </p:txBody>
      </p:sp>
    </p:spTree>
    <p:extLst>
      <p:ext uri="{BB962C8B-B14F-4D97-AF65-F5344CB8AC3E}">
        <p14:creationId xmlns:p14="http://schemas.microsoft.com/office/powerpoint/2010/main" val="30184332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Task Force Recommendations</a:t>
            </a:r>
            <a:endParaRPr lang="en-US" b="1" dirty="0">
              <a:solidFill>
                <a:srgbClr val="000090"/>
              </a:solidFill>
            </a:endParaRPr>
          </a:p>
        </p:txBody>
      </p:sp>
      <p:sp>
        <p:nvSpPr>
          <p:cNvPr id="3" name="Content Placeholder 2"/>
          <p:cNvSpPr>
            <a:spLocks noGrp="1"/>
          </p:cNvSpPr>
          <p:nvPr>
            <p:ph idx="1"/>
          </p:nvPr>
        </p:nvSpPr>
        <p:spPr/>
        <p:txBody>
          <a:bodyPr>
            <a:normAutofit fontScale="92500" lnSpcReduction="20000"/>
          </a:bodyPr>
          <a:lstStyle/>
          <a:p>
            <a:r>
              <a:rPr lang="en-US" dirty="0"/>
              <a:t>The Foundational Capabilities and Programs should be adopted in order for Oregon’s public health system to function efficiently and effectively </a:t>
            </a:r>
            <a:endParaRPr lang="en-US" dirty="0" smtClean="0"/>
          </a:p>
          <a:p>
            <a:r>
              <a:rPr lang="en-US" dirty="0" smtClean="0"/>
              <a:t>Significant </a:t>
            </a:r>
            <a:r>
              <a:rPr lang="en-US" dirty="0"/>
              <a:t>and sustained state funding be identified and allocated for proper operationalization of the Foundational Capabilities and Programs </a:t>
            </a:r>
            <a:endParaRPr lang="en-US" dirty="0" smtClean="0"/>
          </a:p>
          <a:p>
            <a:r>
              <a:rPr lang="en-US" dirty="0" smtClean="0"/>
              <a:t>Statewide </a:t>
            </a:r>
            <a:r>
              <a:rPr lang="en-US" dirty="0"/>
              <a:t>implementation of the Foundational Capabilities and Programs will occur in waves over a timeline to be determined </a:t>
            </a:r>
            <a:endParaRPr lang="en-US" dirty="0" smtClean="0"/>
          </a:p>
          <a:p>
            <a:endParaRPr lang="en-US" dirty="0"/>
          </a:p>
        </p:txBody>
      </p:sp>
    </p:spTree>
    <p:extLst>
      <p:ext uri="{BB962C8B-B14F-4D97-AF65-F5344CB8AC3E}">
        <p14:creationId xmlns:p14="http://schemas.microsoft.com/office/powerpoint/2010/main" val="7090928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rgbClr val="000090"/>
                </a:solidFill>
              </a:rPr>
              <a:t>Task Force Recommendations</a:t>
            </a:r>
            <a:endParaRPr lang="en-US" b="1" dirty="0">
              <a:solidFill>
                <a:srgbClr val="000090"/>
              </a:solidFill>
            </a:endParaRPr>
          </a:p>
        </p:txBody>
      </p:sp>
      <p:sp>
        <p:nvSpPr>
          <p:cNvPr id="3" name="Content Placeholder 2"/>
          <p:cNvSpPr>
            <a:spLocks noGrp="1"/>
          </p:cNvSpPr>
          <p:nvPr>
            <p:ph idx="1"/>
          </p:nvPr>
        </p:nvSpPr>
        <p:spPr/>
        <p:txBody>
          <a:bodyPr>
            <a:normAutofit fontScale="92500" lnSpcReduction="10000"/>
          </a:bodyPr>
          <a:lstStyle/>
          <a:p>
            <a:r>
              <a:rPr lang="en-US" dirty="0"/>
              <a:t>Local public health will have the flexibility to operationalize the Foundational Capabilities and Programs through a single county structure; a single county with shared services; or a multi-county jurisdiction </a:t>
            </a:r>
            <a:endParaRPr lang="en-US" dirty="0" smtClean="0"/>
          </a:p>
          <a:p>
            <a:r>
              <a:rPr lang="en-US" dirty="0" smtClean="0"/>
              <a:t>Improvements </a:t>
            </a:r>
            <a:r>
              <a:rPr lang="en-US" dirty="0"/>
              <a:t>and changes in the governmental public health system be structured around state and local metrics established and evaluated by the Public Health Advisory Board, which will report to the Oregon Health Policy Board </a:t>
            </a:r>
            <a:endParaRPr lang="en-US" dirty="0" smtClean="0"/>
          </a:p>
          <a:p>
            <a:endParaRPr lang="en-US" dirty="0"/>
          </a:p>
        </p:txBody>
      </p:sp>
    </p:spTree>
    <p:extLst>
      <p:ext uri="{BB962C8B-B14F-4D97-AF65-F5344CB8AC3E}">
        <p14:creationId xmlns:p14="http://schemas.microsoft.com/office/powerpoint/2010/main" val="199716888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65</TotalTime>
  <Words>332</Words>
  <Application>Microsoft Macintosh PowerPoint</Application>
  <PresentationFormat>On-screen Show (4:3)</PresentationFormat>
  <Paragraphs>54</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Future of Public Health Recommendations &amp; Next Steps</vt:lpstr>
      <vt:lpstr>Panelists &amp; Moderator</vt:lpstr>
      <vt:lpstr>HB 2348 Background </vt:lpstr>
      <vt:lpstr>Task Force Charge</vt:lpstr>
      <vt:lpstr>PowerPoint Presentation</vt:lpstr>
      <vt:lpstr>Foundational Capabilities</vt:lpstr>
      <vt:lpstr>Foundational Programs</vt:lpstr>
      <vt:lpstr>Task Force Recommendations</vt:lpstr>
      <vt:lpstr>Task Force Recommendations</vt:lpstr>
      <vt:lpstr>PowerPoint Presentation</vt:lpstr>
    </vt:vector>
  </TitlesOfParts>
  <Company>Oregon Coalition of Local Health Officials, Inc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of Public Health Recommendations &amp; Next Steps</dc:title>
  <dc:creator>Erin Mowlds</dc:creator>
  <cp:lastModifiedBy>Morgan D. Cowling</cp:lastModifiedBy>
  <cp:revision>4</cp:revision>
  <cp:lastPrinted>2014-09-16T23:32:45Z</cp:lastPrinted>
  <dcterms:created xsi:type="dcterms:W3CDTF">2014-09-16T20:34:09Z</dcterms:created>
  <dcterms:modified xsi:type="dcterms:W3CDTF">2014-09-16T23:43:12Z</dcterms:modified>
</cp:coreProperties>
</file>