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22" r:id="rId2"/>
  </p:sldMasterIdLst>
  <p:notesMasterIdLst>
    <p:notesMasterId r:id="rId14"/>
  </p:notesMasterIdLst>
  <p:handoutMasterIdLst>
    <p:handoutMasterId r:id="rId15"/>
  </p:handoutMasterIdLst>
  <p:sldIdLst>
    <p:sldId id="554" r:id="rId3"/>
    <p:sldId id="629" r:id="rId4"/>
    <p:sldId id="649" r:id="rId5"/>
    <p:sldId id="652" r:id="rId6"/>
    <p:sldId id="653" r:id="rId7"/>
    <p:sldId id="599" r:id="rId8"/>
    <p:sldId id="661" r:id="rId9"/>
    <p:sldId id="657" r:id="rId10"/>
    <p:sldId id="660" r:id="rId11"/>
    <p:sldId id="658" r:id="rId12"/>
    <p:sldId id="644" r:id="rId13"/>
  </p:sldIdLst>
  <p:sldSz cx="9144000" cy="6858000" type="screen4x3"/>
  <p:notesSz cx="6954838" cy="93091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9900"/>
    <a:srgbClr val="333333"/>
    <a:srgbClr val="0000FF"/>
    <a:srgbClr val="060606"/>
    <a:srgbClr val="04D0EC"/>
    <a:srgbClr val="FFCC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308" autoAdjust="0"/>
    <p:restoredTop sz="99764" autoAdjust="0"/>
  </p:normalViewPr>
  <p:slideViewPr>
    <p:cSldViewPr>
      <p:cViewPr varScale="1">
        <p:scale>
          <a:sx n="105" d="100"/>
          <a:sy n="105" d="100"/>
        </p:scale>
        <p:origin x="-2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1680" y="-91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AA9011-A2D9-4375-8792-F3B2092A6A66}" type="datetimeFigureOut">
              <a:rPr lang="en-US" smtClean="0"/>
              <a:pPr/>
              <a:t>12/18/14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C3844F-9603-4336-8425-6A04E526AE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54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6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6" y="884203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85CF64-49F7-4122-9030-869F5132A68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64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DD1B2C0-AD25-4728-8423-53A7F9C57BE9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800" y="4422141"/>
            <a:ext cx="5563239" cy="465455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endParaRPr lang="en-US" sz="22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73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CF64-49F7-4122-9030-869F5132A6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5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328BF-CF49-41F8-BBB8-A4DA8B127BD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9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CF64-49F7-4122-9030-869F5132A68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CF64-49F7-4122-9030-869F5132A6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3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CF64-49F7-4122-9030-869F5132A68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9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4064" indent="-28617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715" indent="-22894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2600" indent="-22894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0486" indent="-22894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4EB4D59-69C9-487B-AE9F-515636C9A126}" type="slidenum">
              <a:rPr lang="en-US" altLang="en-US" sz="1200">
                <a:solidFill>
                  <a:prstClr val="black"/>
                </a:solidFill>
              </a:rPr>
              <a:pPr/>
              <a:t>10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Arial" pitchFamily="34" charset="0"/>
                <a:ea typeface="ＭＳ Ｐゴシック" pitchFamily="34" charset="-128"/>
              </a:rPr>
              <a:t>Four people who are critical to the </a:t>
            </a:r>
            <a:r>
              <a:rPr lang="en-US" altLang="en-US" sz="2400" dirty="0">
                <a:solidFill>
                  <a:srgbClr val="FF3300"/>
                </a:solidFill>
                <a:latin typeface="Arial" pitchFamily="34" charset="0"/>
                <a:ea typeface="ＭＳ Ｐゴシック" pitchFamily="34" charset="-128"/>
              </a:rPr>
              <a:t>success</a:t>
            </a:r>
            <a:r>
              <a:rPr lang="en-US" altLang="en-US" sz="2400" dirty="0">
                <a:latin typeface="Arial" pitchFamily="34" charset="0"/>
                <a:ea typeface="ＭＳ Ｐゴシック" pitchFamily="34" charset="-128"/>
              </a:rPr>
              <a:t> of our program, the members of the </a:t>
            </a:r>
            <a:r>
              <a:rPr lang="en-US" altLang="en-US" sz="2400" dirty="0">
                <a:solidFill>
                  <a:srgbClr val="FF3300"/>
                </a:solidFill>
                <a:latin typeface="Arial" pitchFamily="34" charset="0"/>
                <a:ea typeface="ＭＳ Ｐゴシック" pitchFamily="34" charset="-128"/>
              </a:rPr>
              <a:t>Deans Oversight Council</a:t>
            </a:r>
            <a:r>
              <a:rPr lang="en-US" altLang="en-US" sz="2400" dirty="0">
                <a:latin typeface="Arial" pitchFamily="34" charset="0"/>
                <a:ea typeface="ＭＳ Ｐゴシック" pitchFamily="34" charset="-128"/>
              </a:rPr>
              <a:t> (the ultimate governing body of our program)</a:t>
            </a:r>
          </a:p>
          <a:p>
            <a:pPr eaLnBrk="1" hangingPunct="1"/>
            <a:endParaRPr lang="en-US" altLang="en-US" sz="24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400" dirty="0">
                <a:latin typeface="Arial" pitchFamily="34" charset="0"/>
                <a:ea typeface="ＭＳ Ｐゴシック" pitchFamily="34" charset="-128"/>
              </a:rPr>
              <a:t>Gail Houck – OHSU SoN</a:t>
            </a:r>
          </a:p>
          <a:p>
            <a:pPr eaLnBrk="1" hangingPunct="1"/>
            <a:r>
              <a:rPr lang="en-US" altLang="en-US" sz="2400" dirty="0">
                <a:latin typeface="Arial" pitchFamily="34" charset="0"/>
                <a:ea typeface="ＭＳ Ｐゴシック" pitchFamily="34" charset="-128"/>
              </a:rPr>
              <a:t>Ed Keenan – OHSU SoM</a:t>
            </a:r>
          </a:p>
          <a:p>
            <a:pPr eaLnBrk="1" hangingPunct="1"/>
            <a:r>
              <a:rPr lang="en-US" altLang="en-US" sz="2400" dirty="0">
                <a:latin typeface="Arial" pitchFamily="34" charset="0"/>
                <a:ea typeface="ＭＳ Ｐゴシック" pitchFamily="34" charset="-128"/>
              </a:rPr>
              <a:t>Craig Wollner – PSU College of Urban and Public Affairs</a:t>
            </a:r>
          </a:p>
          <a:p>
            <a:pPr eaLnBrk="1" hangingPunct="1"/>
            <a:r>
              <a:rPr lang="en-US" altLang="en-US" sz="2400" dirty="0">
                <a:latin typeface="Arial" pitchFamily="34" charset="0"/>
                <a:ea typeface="ＭＳ Ｐゴシック" pitchFamily="34" charset="-128"/>
              </a:rPr>
              <a:t>Jeff McCubbin – OSU College of Health and Human Sciences</a:t>
            </a:r>
          </a:p>
          <a:p>
            <a:pPr eaLnBrk="1" hangingPunct="1"/>
            <a:endParaRPr lang="en-US" altLang="en-US" sz="2400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4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328BF-CF49-41F8-BBB8-A4DA8B127BD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8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BE6E-4186-42FD-900F-08F4B510D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E017-9339-4FD1-9C76-8C06684C9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8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BE6E-4186-42FD-900F-08F4B510D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E017-9339-4FD1-9C76-8C06684C9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6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BE6E-4186-42FD-900F-08F4B510D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E017-9339-4FD1-9C76-8C06684C9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0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55D2-74F1-4837-9590-4AA6349DF56E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F879A1-FE8D-480B-9E5A-898A361001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7" descr="title_ar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55D2-74F1-4837-9590-4AA6349DF56E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DBC1-6044-413F-B9BF-8B808C8F5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55D2-74F1-4837-9590-4AA6349DF56E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9525-66D5-4F9B-98FE-0BFCD2FB17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55D2-74F1-4837-9590-4AA6349DF56E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0FC0-10F3-4657-914A-AEB97A0CFF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55D2-74F1-4837-9590-4AA6349DF56E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D3D7-179D-49C9-9DDC-F82E2DAB45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55D2-74F1-4837-9590-4AA6349DF56E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87B9-F95A-43AC-83A7-9129D8BB2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55D2-74F1-4837-9590-4AA6349DF56E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CA51-E12D-4701-8E4C-C80CBFA65D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55D2-74F1-4837-9590-4AA6349DF56E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70A32-BD6F-42D6-A8F0-6167CC4868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BE6E-4186-42FD-900F-08F4B510D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E017-9339-4FD1-9C76-8C06684C9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22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55D2-74F1-4837-9590-4AA6349DF56E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8373-ECA3-427D-9102-8BE5D527E4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55D2-74F1-4837-9590-4AA6349DF56E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D702-E497-4070-BAFA-0095B88552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55D2-74F1-4837-9590-4AA6349DF56E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C931-72BD-4A03-9D66-CF8EADCDE0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BE6E-4186-42FD-900F-08F4B510D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E017-9339-4FD1-9C76-8C06684C9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BE6E-4186-42FD-900F-08F4B510D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E017-9339-4FD1-9C76-8C06684C9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5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BE6E-4186-42FD-900F-08F4B510D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E017-9339-4FD1-9C76-8C06684C9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9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BE6E-4186-42FD-900F-08F4B510D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E017-9339-4FD1-9C76-8C06684C9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1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BE6E-4186-42FD-900F-08F4B510D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E017-9339-4FD1-9C76-8C06684C9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BE6E-4186-42FD-900F-08F4B510D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E017-9339-4FD1-9C76-8C06684C9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4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BE6E-4186-42FD-900F-08F4B510D5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E017-9339-4FD1-9C76-8C06684C9D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8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CBBE6E-4186-42FD-900F-08F4B510D5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12/18/14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38E017-9339-4FD1-9C76-8C06684C9D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54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A655D2-74F1-4837-9590-4AA6349DF56E}" type="datetimeFigureOut">
              <a:rPr lang="en-US" smtClean="0"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F7C57E-1FDF-4455-86C1-52052963A7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8.tiff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ohsu.edu/psu-psu-publichealth" TargetMode="External"/><Relationship Id="rId5" Type="http://schemas.openxmlformats.org/officeDocument/2006/relationships/hyperlink" Target="mailto:andresee@ohsu.edu" TargetMode="External"/><Relationship Id="rId6" Type="http://schemas.openxmlformats.org/officeDocument/2006/relationships/hyperlink" Target="mailto:bradleyk@ohsu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76400"/>
            <a:ext cx="8763000" cy="2308224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sz="3600" b="1" dirty="0" smtClean="0">
              <a:solidFill>
                <a:schemeClr val="tx1"/>
              </a:solidFill>
            </a:endParaRPr>
          </a:p>
          <a:p>
            <a:r>
              <a:rPr lang="en-US" sz="3800" b="1" dirty="0">
                <a:solidFill>
                  <a:schemeClr val="tx1"/>
                </a:solidFill>
              </a:rPr>
              <a:t>Update on the </a:t>
            </a:r>
            <a:endParaRPr lang="en-US" sz="3800" b="1" dirty="0" smtClean="0">
              <a:solidFill>
                <a:schemeClr val="tx1"/>
              </a:solidFill>
            </a:endParaRPr>
          </a:p>
          <a:p>
            <a:r>
              <a:rPr lang="en-US" sz="3800" b="1" dirty="0" smtClean="0">
                <a:solidFill>
                  <a:schemeClr val="tx1"/>
                </a:solidFill>
              </a:rPr>
              <a:t>OHSU-PSU </a:t>
            </a:r>
            <a:r>
              <a:rPr lang="en-US" sz="3800" b="1" dirty="0">
                <a:solidFill>
                  <a:schemeClr val="tx1"/>
                </a:solidFill>
              </a:rPr>
              <a:t>School of Public Health (SPH) Initiative </a:t>
            </a:r>
            <a:endParaRPr lang="en-US" sz="3800" b="1" dirty="0" smtClean="0">
              <a:solidFill>
                <a:schemeClr val="tx1"/>
              </a:solidFill>
            </a:endParaRPr>
          </a:p>
          <a:p>
            <a:r>
              <a:rPr lang="en-US" sz="2900" b="1" dirty="0" smtClean="0">
                <a:solidFill>
                  <a:schemeClr val="tx1"/>
                </a:solidFill>
              </a:rPr>
              <a:t> </a:t>
            </a:r>
            <a:endParaRPr lang="en-US" sz="2900" b="1" dirty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altLang="en-US" sz="2500" b="1" dirty="0">
                <a:solidFill>
                  <a:schemeClr val="tx1"/>
                </a:solidFill>
              </a:rPr>
              <a:t>CLHO Presentation  </a:t>
            </a:r>
          </a:p>
          <a:p>
            <a:r>
              <a:rPr lang="en-US" altLang="en-US" sz="2500" b="1" dirty="0">
                <a:solidFill>
                  <a:schemeClr val="tx1"/>
                </a:solidFill>
              </a:rPr>
              <a:t>12/18/2014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2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64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4300" b="1" dirty="0" smtClean="0">
              <a:solidFill>
                <a:schemeClr val="tx1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3984625"/>
            <a:ext cx="82296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6814" y="228600"/>
            <a:ext cx="7708170" cy="1322160"/>
            <a:chOff x="636814" y="381000"/>
            <a:chExt cx="7708170" cy="1322160"/>
          </a:xfrm>
        </p:grpSpPr>
        <p:pic>
          <p:nvPicPr>
            <p:cNvPr id="5" name="Picture 4" descr="OHSU_H_4C_POS_RGB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814" y="1053373"/>
              <a:ext cx="2660015" cy="631190"/>
            </a:xfrm>
            <a:prstGeom prst="rect">
              <a:avLst/>
            </a:prstGeom>
          </p:spPr>
        </p:pic>
        <p:pic>
          <p:nvPicPr>
            <p:cNvPr id="6" name="Picture 5" descr="psulogo_horiz_msword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2089" y="1138010"/>
              <a:ext cx="2842895" cy="56515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7697" y="381000"/>
              <a:ext cx="1704392" cy="757010"/>
            </a:xfrm>
            <a:prstGeom prst="rect">
              <a:avLst/>
            </a:prstGeom>
          </p:spPr>
        </p:pic>
      </p:grpSp>
      <p:pic>
        <p:nvPicPr>
          <p:cNvPr id="3" name="Picture 2" descr="PSU sign park block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67200"/>
            <a:ext cx="3125893" cy="2085557"/>
          </a:xfrm>
          <a:prstGeom prst="rect">
            <a:avLst/>
          </a:prstGeom>
        </p:spPr>
      </p:pic>
      <p:pic>
        <p:nvPicPr>
          <p:cNvPr id="4" name="Picture 3" descr="OHSU tram and OHSU bld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267200"/>
            <a:ext cx="31623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8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1" y="990600"/>
            <a:ext cx="8839200" cy="501650"/>
          </a:xfrm>
        </p:spPr>
        <p:txBody>
          <a:bodyPr>
            <a:noAutofit/>
          </a:bodyPr>
          <a:lstStyle/>
          <a:p>
            <a:pPr eaLnBrk="1" hangingPunct="1">
              <a:lnSpc>
                <a:spcPts val="2800"/>
              </a:lnSpc>
            </a:pPr>
            <a:r>
              <a:rPr lang="en-US" altLang="en-US" sz="26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Leadership </a:t>
            </a:r>
          </a:p>
        </p:txBody>
      </p:sp>
      <p:pic>
        <p:nvPicPr>
          <p:cNvPr id="9" name="Picture 8" descr="OHSU_H_4C_POS_RGB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106" y="228600"/>
            <a:ext cx="2660015" cy="631190"/>
          </a:xfrm>
          <a:prstGeom prst="rect">
            <a:avLst/>
          </a:prstGeom>
        </p:spPr>
      </p:pic>
      <p:pic>
        <p:nvPicPr>
          <p:cNvPr id="10" name="Picture 9" descr="psulogo_horiz_mswor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3751" y="228600"/>
            <a:ext cx="2842895" cy="565150"/>
          </a:xfrm>
          <a:prstGeom prst="rect">
            <a:avLst/>
          </a:prstGeom>
          <a:noFill/>
        </p:spPr>
      </p:pic>
      <p:pic>
        <p:nvPicPr>
          <p:cNvPr id="7170" name="Picture 2" descr="C:\Users\andresee\Desktop\Portland Metro SPH\Dean 2014\Andresen, Elena OHSU phot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79"/>
            <a:ext cx="1447800" cy="18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98356" y="3455664"/>
            <a:ext cx="1707514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1900"/>
              </a:lnSpc>
            </a:pPr>
            <a:r>
              <a:rPr lang="en-US" altLang="en-US" sz="1800" b="1" dirty="0" smtClean="0">
                <a:solidFill>
                  <a:prstClr val="black"/>
                </a:solidFill>
              </a:rPr>
              <a:t>Elena </a:t>
            </a:r>
          </a:p>
          <a:p>
            <a:pPr>
              <a:lnSpc>
                <a:spcPts val="1900"/>
              </a:lnSpc>
            </a:pPr>
            <a:r>
              <a:rPr lang="en-US" altLang="en-US" sz="1800" b="1" dirty="0" smtClean="0">
                <a:solidFill>
                  <a:prstClr val="black"/>
                </a:solidFill>
              </a:rPr>
              <a:t>Andresen</a:t>
            </a:r>
            <a:r>
              <a:rPr lang="en-US" altLang="en-US" sz="1800" dirty="0" smtClean="0">
                <a:solidFill>
                  <a:prstClr val="black"/>
                </a:solidFill>
              </a:rPr>
              <a:t>,</a:t>
            </a:r>
            <a:r>
              <a:rPr lang="en-US" altLang="en-US" sz="1800" b="1" dirty="0" smtClean="0">
                <a:solidFill>
                  <a:prstClr val="black"/>
                </a:solidFill>
              </a:rPr>
              <a:t> </a:t>
            </a:r>
            <a:r>
              <a:rPr lang="en-US" altLang="en-US" sz="1200" dirty="0" smtClean="0">
                <a:solidFill>
                  <a:prstClr val="black"/>
                </a:solidFill>
              </a:rPr>
              <a:t>PhD Interim Dean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505200" y="3587750"/>
            <a:ext cx="1924770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1900"/>
              </a:lnSpc>
            </a:pPr>
            <a:r>
              <a:rPr lang="en-US" altLang="en-US" sz="1800" b="1" dirty="0" smtClean="0">
                <a:solidFill>
                  <a:prstClr val="black"/>
                </a:solidFill>
              </a:rPr>
              <a:t>Katherine </a:t>
            </a:r>
          </a:p>
          <a:p>
            <a:pPr>
              <a:lnSpc>
                <a:spcPts val="1900"/>
              </a:lnSpc>
            </a:pPr>
            <a:r>
              <a:rPr lang="en-US" altLang="en-US" sz="1800" b="1" dirty="0" smtClean="0">
                <a:solidFill>
                  <a:prstClr val="black"/>
                </a:solidFill>
              </a:rPr>
              <a:t>Bradley</a:t>
            </a:r>
            <a:r>
              <a:rPr lang="en-US" altLang="en-US" sz="1800" dirty="0" smtClean="0">
                <a:solidFill>
                  <a:prstClr val="black"/>
                </a:solidFill>
              </a:rPr>
              <a:t>,</a:t>
            </a:r>
            <a:r>
              <a:rPr lang="en-US" altLang="en-US" sz="1800" b="1" dirty="0" smtClean="0">
                <a:solidFill>
                  <a:prstClr val="black"/>
                </a:solidFill>
              </a:rPr>
              <a:t> </a:t>
            </a:r>
            <a:r>
              <a:rPr lang="en-US" altLang="en-US" sz="1200" dirty="0" smtClean="0">
                <a:solidFill>
                  <a:prstClr val="black"/>
                </a:solidFill>
              </a:rPr>
              <a:t>PhD, RN, Assoc. Dean for Practice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846396" y="3576708"/>
            <a:ext cx="1641792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1900"/>
              </a:lnSpc>
            </a:pPr>
            <a:r>
              <a:rPr lang="en-US" altLang="en-US" sz="1800" b="1" dirty="0" smtClean="0">
                <a:solidFill>
                  <a:prstClr val="black"/>
                </a:solidFill>
              </a:rPr>
              <a:t>Nancy</a:t>
            </a:r>
            <a:endParaRPr lang="en-US" altLang="en-US" sz="1800" b="1" dirty="0">
              <a:solidFill>
                <a:prstClr val="black"/>
              </a:solidFill>
            </a:endParaRPr>
          </a:p>
          <a:p>
            <a:pPr>
              <a:lnSpc>
                <a:spcPts val="1900"/>
              </a:lnSpc>
            </a:pPr>
            <a:r>
              <a:rPr lang="en-US" altLang="en-US" sz="1800" b="1" dirty="0" smtClean="0">
                <a:solidFill>
                  <a:prstClr val="black"/>
                </a:solidFill>
              </a:rPr>
              <a:t>Goldschmidt </a:t>
            </a:r>
          </a:p>
          <a:p>
            <a:pPr>
              <a:lnSpc>
                <a:spcPts val="1900"/>
              </a:lnSpc>
            </a:pPr>
            <a:r>
              <a:rPr lang="en-US" altLang="en-US" sz="1200" dirty="0" smtClean="0">
                <a:solidFill>
                  <a:prstClr val="black"/>
                </a:solidFill>
              </a:rPr>
              <a:t>PhD, Asst. Dean Accreditation</a:t>
            </a:r>
            <a:endParaRPr lang="en-US" altLang="en-US" sz="1200" dirty="0">
              <a:solidFill>
                <a:prstClr val="black"/>
              </a:solidFill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464279" y="4776855"/>
            <a:ext cx="1659858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1900"/>
              </a:lnSpc>
            </a:pPr>
            <a:r>
              <a:rPr lang="en-US" altLang="en-US" sz="1800" b="1" spc="-30" dirty="0" smtClean="0">
                <a:solidFill>
                  <a:prstClr val="black"/>
                </a:solidFill>
              </a:rPr>
              <a:t>Leslie</a:t>
            </a:r>
          </a:p>
          <a:p>
            <a:pPr>
              <a:lnSpc>
                <a:spcPts val="1900"/>
              </a:lnSpc>
            </a:pPr>
            <a:r>
              <a:rPr lang="en-US" altLang="en-US" sz="1800" b="1" spc="-30" dirty="0" smtClean="0">
                <a:solidFill>
                  <a:prstClr val="black"/>
                </a:solidFill>
              </a:rPr>
              <a:t>McBride</a:t>
            </a:r>
            <a:r>
              <a:rPr lang="en-US" altLang="en-US" sz="1800" spc="-30" dirty="0" smtClean="0">
                <a:solidFill>
                  <a:prstClr val="black"/>
                </a:solidFill>
              </a:rPr>
              <a:t>, </a:t>
            </a:r>
            <a:r>
              <a:rPr lang="en-US" altLang="en-US" sz="1200" spc="-30" dirty="0" smtClean="0">
                <a:solidFill>
                  <a:prstClr val="black"/>
                </a:solidFill>
              </a:rPr>
              <a:t>PhD,  Assoc. Dean Academic Affairs</a:t>
            </a:r>
            <a:endParaRPr lang="en-US" altLang="en-US" sz="1200" spc="-3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89" y="1743850"/>
            <a:ext cx="1637032" cy="188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3" y="4504857"/>
            <a:ext cx="1590267" cy="1854612"/>
          </a:xfrm>
          <a:prstGeom prst="rect">
            <a:avLst/>
          </a:prstGeom>
        </p:spPr>
      </p:pic>
      <p:pic>
        <p:nvPicPr>
          <p:cNvPr id="4098" name="Picture 2" descr="C:\Users\andresee\Desktop\Portland Metro SPH\Dean 2014\OMPH\Orientation 2014\stephen-percy-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76" y="3421614"/>
            <a:ext cx="9847" cy="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76" y="3421614"/>
            <a:ext cx="9847" cy="14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76" y="3421614"/>
            <a:ext cx="9847" cy="14771"/>
          </a:xfrm>
          <a:prstGeom prst="rect">
            <a:avLst/>
          </a:prstGeom>
        </p:spPr>
      </p:pic>
      <p:pic>
        <p:nvPicPr>
          <p:cNvPr id="4099" name="Picture 3" descr="C:\Users\andresee\Desktop\Portland Metro SPH\Dean 2014\OMPH\Orientation 2014\stephen-percy-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3463"/>
            <a:ext cx="9525" cy="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76" y="3421614"/>
            <a:ext cx="9847" cy="14771"/>
          </a:xfrm>
          <a:prstGeom prst="rect">
            <a:avLst/>
          </a:prstGeom>
        </p:spPr>
      </p:pic>
      <p:pic>
        <p:nvPicPr>
          <p:cNvPr id="4101" name="Picture 5" descr="C:\Users\andresee\Desktop\Portland Metro SPH\Dean 2014\OMPH\Orientation 2014\stephen-percy-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25863"/>
            <a:ext cx="9525" cy="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76" y="1670095"/>
            <a:ext cx="1425815" cy="18818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4"/>
          <a:stretch/>
        </p:blipFill>
        <p:spPr bwMode="auto">
          <a:xfrm>
            <a:off x="6679194" y="4776855"/>
            <a:ext cx="1637032" cy="167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861435" y="5020512"/>
            <a:ext cx="169237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b="1" dirty="0" smtClean="0"/>
              <a:t>Alison Schneiger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sz="1200" dirty="0" smtClean="0"/>
              <a:t>BS, Program Coordinator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027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>
            <a:noAutofit/>
          </a:bodyPr>
          <a:lstStyle/>
          <a:p>
            <a:pPr algn="l">
              <a:lnSpc>
                <a:spcPts val="3700"/>
              </a:lnSpc>
            </a:pPr>
            <a:r>
              <a:rPr lang="en-US" sz="4000" b="1" dirty="0" smtClean="0"/>
              <a:t>                   Questions </a:t>
            </a:r>
            <a:endParaRPr lang="en-US" sz="4000" b="1" dirty="0"/>
          </a:p>
        </p:txBody>
      </p:sp>
      <p:pic>
        <p:nvPicPr>
          <p:cNvPr id="4098" name="Picture 2" descr="C:\Users\andresee\AppData\Local\Microsoft\Windows\Temporary Internet Files\Content.IE5\KKPWBRYK\MC900437631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309178" cy="23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5823466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Our website</a:t>
            </a:r>
            <a:r>
              <a:rPr lang="en-US" b="1" dirty="0"/>
              <a:t>:   </a:t>
            </a:r>
            <a:r>
              <a:rPr lang="en-US" b="1" dirty="0">
                <a:hlinkClick r:id="rId4"/>
              </a:rPr>
              <a:t>www.ohsu.edu/psu-psu-publichealth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5856" y="1676400"/>
            <a:ext cx="31213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 additional information:</a:t>
            </a:r>
          </a:p>
          <a:p>
            <a:r>
              <a:rPr lang="en-US" b="1" dirty="0" smtClean="0"/>
              <a:t> </a:t>
            </a:r>
          </a:p>
          <a:p>
            <a:r>
              <a:rPr lang="en-US" dirty="0" smtClean="0"/>
              <a:t>Elena Andresen</a:t>
            </a:r>
          </a:p>
          <a:p>
            <a:r>
              <a:rPr lang="en-US" dirty="0" smtClean="0"/>
              <a:t>503-494-8078 </a:t>
            </a:r>
          </a:p>
          <a:p>
            <a:r>
              <a:rPr lang="en-US" dirty="0" smtClean="0">
                <a:hlinkClick r:id="rId5"/>
              </a:rPr>
              <a:t>andresee@ohsu.edu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Katherine Bradley</a:t>
            </a:r>
          </a:p>
          <a:p>
            <a:r>
              <a:rPr lang="en-US" dirty="0" smtClean="0"/>
              <a:t>503-494-1137</a:t>
            </a:r>
          </a:p>
          <a:p>
            <a:r>
              <a:rPr lang="en-US" dirty="0" smtClean="0">
                <a:hlinkClick r:id="rId6"/>
              </a:rPr>
              <a:t>bradleyk@ohsu.edu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Dean’s Office </a:t>
            </a:r>
            <a:endParaRPr lang="en-US" dirty="0"/>
          </a:p>
          <a:p>
            <a:r>
              <a:rPr lang="en-US" altLang="en-US" spc="-100" dirty="0">
                <a:latin typeface="Arial" panose="020B0604020202020204" pitchFamily="34" charset="0"/>
                <a:cs typeface="Arial" panose="020B0604020202020204" pitchFamily="34" charset="0"/>
              </a:rPr>
              <a:t>Gaines Hall @ </a:t>
            </a:r>
            <a:r>
              <a:rPr lang="en-US" alt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OHSU</a:t>
            </a:r>
          </a:p>
          <a:p>
            <a:r>
              <a:rPr lang="en-US" alt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840 </a:t>
            </a:r>
            <a:r>
              <a:rPr lang="en-US" altLang="en-US" spc="-100" dirty="0">
                <a:latin typeface="Arial" panose="020B0604020202020204" pitchFamily="34" charset="0"/>
                <a:cs typeface="Arial" panose="020B0604020202020204" pitchFamily="34" charset="0"/>
              </a:rPr>
              <a:t>SW Gaines St</a:t>
            </a:r>
            <a:r>
              <a:rPr lang="en-US" alt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.,  </a:t>
            </a:r>
            <a:r>
              <a:rPr lang="en-US" altLang="en-US" spc="-100" dirty="0">
                <a:latin typeface="Arial" panose="020B0604020202020204" pitchFamily="34" charset="0"/>
                <a:cs typeface="Arial" panose="020B0604020202020204" pitchFamily="34" charset="0"/>
              </a:rPr>
              <a:t>Room </a:t>
            </a:r>
            <a:r>
              <a:rPr lang="en-US" alt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</a:p>
        </p:txBody>
      </p:sp>
    </p:spTree>
    <p:extLst>
      <p:ext uri="{BB962C8B-B14F-4D97-AF65-F5344CB8AC3E}">
        <p14:creationId xmlns:p14="http://schemas.microsoft.com/office/powerpoint/2010/main" val="3223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463" y="9144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Why a School of Public Health (SPH) in the metro area &amp; why now?</a:t>
            </a:r>
          </a:p>
          <a:p>
            <a:pPr>
              <a:lnSpc>
                <a:spcPct val="110000"/>
              </a:lnSpc>
            </a:pPr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collaboration between 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OHSU and PSU</a:t>
            </a:r>
          </a:p>
          <a:p>
            <a:pPr>
              <a:lnSpc>
                <a:spcPct val="110000"/>
              </a:lnSpc>
            </a:pPr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Steps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&amp; timeline</a:t>
            </a:r>
          </a:p>
          <a:p>
            <a:pPr>
              <a:lnSpc>
                <a:spcPct val="110000"/>
              </a:lnSpc>
            </a:pPr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Interim leadership of the SPH Initiative</a:t>
            </a:r>
          </a:p>
          <a:p>
            <a:pPr marL="114300" indent="0">
              <a:lnSpc>
                <a:spcPct val="110000"/>
              </a:lnSpc>
              <a:buNone/>
            </a:pPr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Questions?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7" name="Picture 6" descr="OHSU_H_4C_POS_RGB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663" y="457200"/>
            <a:ext cx="2660015" cy="631190"/>
          </a:xfrm>
          <a:prstGeom prst="rect">
            <a:avLst/>
          </a:prstGeom>
        </p:spPr>
      </p:pic>
      <p:pic>
        <p:nvPicPr>
          <p:cNvPr id="8" name="Picture 7" descr="psulogo_horiz_mswor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4938" y="533400"/>
            <a:ext cx="2842895" cy="56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82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34400" cy="990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/>
              <a:t>Oregon MPH Program (OMPH):</a:t>
            </a:r>
            <a:br>
              <a:rPr lang="en-US" sz="2700" b="1" dirty="0" smtClean="0"/>
            </a:br>
            <a:r>
              <a:rPr lang="en-US" sz="2700" b="1" dirty="0" smtClean="0"/>
              <a:t> Brief Overview of a Long History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1994 -  Oregon MPH Program began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accepting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students</a:t>
            </a:r>
          </a:p>
          <a:p>
            <a:pPr lvl="2"/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 unique 3 university collaboration (Oregon State, OHSU &amp; Portland State) since no single institution composed the “whole” for accreditation</a:t>
            </a:r>
          </a:p>
          <a:p>
            <a:pPr lvl="2"/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 strong 21-year history, resulting in 3 successful accreditations.  </a:t>
            </a:r>
          </a:p>
          <a:p>
            <a:pPr lvl="2"/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2010 -  OSU began development of a School of Public Health </a:t>
            </a:r>
          </a:p>
          <a:p>
            <a:pPr marL="11430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2011 -  OHSU &amp; PSU Presidents shared vision for a metro area SPH </a:t>
            </a:r>
          </a:p>
          <a:p>
            <a:pPr lvl="2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2014 – OSU accreditation for SPH</a:t>
            </a:r>
          </a:p>
          <a:p>
            <a:pPr marL="114300" indent="0">
              <a:buNone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     - OHSU/PSU accreditation for the Oregon MPH program</a:t>
            </a:r>
          </a:p>
          <a:p>
            <a:pPr marL="114300" indent="0">
              <a:buNone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14300" indent="0" algn="ctr">
              <a:buNone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*******************</a:t>
            </a:r>
          </a:p>
          <a:p>
            <a:pPr marL="114300" indent="0">
              <a:buNone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1,075 MPH degrees granted across PSU &amp; OHSU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lvl="1"/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About 50 full time faculty involved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at both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institutions 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Affiliated faculty greatly enhance student, research, &amp; practice opportunities</a:t>
            </a:r>
          </a:p>
        </p:txBody>
      </p:sp>
      <p:pic>
        <p:nvPicPr>
          <p:cNvPr id="5" name="Picture 4" descr="OHSU_H_4C_POS_RG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208" y="381000"/>
            <a:ext cx="2660015" cy="631190"/>
          </a:xfrm>
          <a:prstGeom prst="rect">
            <a:avLst/>
          </a:prstGeom>
        </p:spPr>
      </p:pic>
      <p:pic>
        <p:nvPicPr>
          <p:cNvPr id="6" name="Picture 5" descr="psulogo_horiz_mswor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483" y="457200"/>
            <a:ext cx="2842895" cy="56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81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22581"/>
            <a:ext cx="8686800" cy="103942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600" b="1" dirty="0" smtClean="0"/>
              <a:t>W</a:t>
            </a:r>
            <a:r>
              <a:rPr lang="en-US" sz="2400" b="1" dirty="0" smtClean="0"/>
              <a:t>hat Value Does a</a:t>
            </a:r>
            <a:r>
              <a:rPr lang="en-US" sz="2400" b="1" dirty="0"/>
              <a:t> </a:t>
            </a:r>
            <a:r>
              <a:rPr lang="en-US" sz="2400" b="1" dirty="0" smtClean="0"/>
              <a:t>School of Public Health </a:t>
            </a:r>
            <a:br>
              <a:rPr lang="en-US" sz="2400" b="1" dirty="0" smtClean="0"/>
            </a:br>
            <a:r>
              <a:rPr lang="en-US" sz="2400" b="1" dirty="0" smtClean="0"/>
              <a:t>in the Metro area add?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5837"/>
            <a:ext cx="8610600" cy="4221163"/>
          </a:xfrm>
        </p:spPr>
        <p:txBody>
          <a:bodyPr>
            <a:noAutofit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Adds capacity to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workforce development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 the Southern Washington &amp; Oregon metro area (BA, MPH, PhD)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Expands 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academic-research partnerships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with Governmental Public Health, and with other community partners 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Addresses the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diversity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of population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&amp;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public health needs in the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state’s largest urban/rural area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Provides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unique university partnerships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leveraging the experience &amp; strength of a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clinically focused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&amp; a community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focused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academic systems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 descr="OHSU_H_4C_POS_RG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14" y="381000"/>
            <a:ext cx="2660015" cy="631190"/>
          </a:xfrm>
          <a:prstGeom prst="rect">
            <a:avLst/>
          </a:prstGeom>
        </p:spPr>
      </p:pic>
      <p:pic>
        <p:nvPicPr>
          <p:cNvPr id="6" name="Picture 5" descr="psulogo_horiz_mswor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089" y="381000"/>
            <a:ext cx="2842895" cy="56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970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35759"/>
            <a:ext cx="8686800" cy="103942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What Value Does a</a:t>
            </a:r>
            <a:r>
              <a:rPr lang="en-US" sz="2400" b="1" dirty="0"/>
              <a:t> </a:t>
            </a:r>
            <a:r>
              <a:rPr lang="en-US" sz="2400" b="1" dirty="0" smtClean="0"/>
              <a:t>School of Public Health </a:t>
            </a:r>
            <a:br>
              <a:rPr lang="en-US" sz="2400" b="1" dirty="0" smtClean="0"/>
            </a:br>
            <a:r>
              <a:rPr lang="en-US" sz="2400" b="1" dirty="0" smtClean="0"/>
              <a:t>in the Metro area add?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382000" cy="4373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Builds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capacity for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broad funding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portfolios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 public health with regional, state &amp; national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partners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Sustains &amp; build our governmental &amp; community relationships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allowing for broad &amp; varied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student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opportunities and employment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Reinforces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national reputation for innovative progressive models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that Portland enjoys across government, academic, industry, public &amp; private sectors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 descr="OHSU_H_4C_POS_RG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814" y="381000"/>
            <a:ext cx="2660015" cy="631190"/>
          </a:xfrm>
          <a:prstGeom prst="rect">
            <a:avLst/>
          </a:prstGeom>
        </p:spPr>
      </p:pic>
      <p:pic>
        <p:nvPicPr>
          <p:cNvPr id="6" name="Picture 5" descr="psulogo_horiz_mswor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089" y="381000"/>
            <a:ext cx="2842895" cy="56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87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98550"/>
            <a:ext cx="8534400" cy="57785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2400" b="1" dirty="0" smtClean="0"/>
              <a:t>Why NOW? </a:t>
            </a:r>
            <a:endParaRPr lang="en-US" sz="28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39191"/>
            <a:ext cx="8610600" cy="5029200"/>
          </a:xfrm>
        </p:spPr>
        <p:txBody>
          <a:bodyPr>
            <a:noAutofit/>
          </a:bodyPr>
          <a:lstStyle/>
          <a:p>
            <a:pPr marL="114300" indent="0">
              <a:lnSpc>
                <a:spcPts val="24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OHSU &amp; PSU Presidents’ Initiatives investing in training &amp; research capacity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 Collaborative Life Sciences Building (CLSB) on waterfront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SPHs attract additional revenue nationally, e.g., workforce development, training, &amp; research center funding 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Encourage population &amp; public health units to collaborate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 indent="0">
              <a:lnSpc>
                <a:spcPts val="24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 OMPH program &amp; its collective research environment  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is larger than the typical MPH program 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is equal to a mid-size school of public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health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14300" indent="0">
              <a:lnSpc>
                <a:spcPts val="24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Recent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strong &amp; successful accreditation from CEPH (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Council on Education in Public Health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): </a:t>
            </a:r>
          </a:p>
          <a:p>
            <a:pPr lvl="1">
              <a:lnSpc>
                <a:spcPts val="2800"/>
              </a:lnSpc>
              <a:spcBef>
                <a:spcPts val="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full 7 years accreditation,  2014 through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2021 </a:t>
            </a:r>
          </a:p>
          <a:p>
            <a:pPr marL="114300" indent="0">
              <a:lnSpc>
                <a:spcPts val="2800"/>
              </a:lnSpc>
              <a:spcBef>
                <a:spcPts val="60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  <a:buNone/>
            </a:pPr>
            <a:endParaRPr lang="en-US" sz="1800" b="1" dirty="0" smtClean="0"/>
          </a:p>
          <a:p>
            <a:pPr marL="114300" indent="0">
              <a:lnSpc>
                <a:spcPts val="2800"/>
              </a:lnSpc>
              <a:spcBef>
                <a:spcPts val="600"/>
              </a:spcBef>
              <a:spcAft>
                <a:spcPts val="200"/>
              </a:spcAft>
              <a:buClr>
                <a:schemeClr val="accent3">
                  <a:lumMod val="75000"/>
                </a:schemeClr>
              </a:buClr>
              <a:buNone/>
            </a:pPr>
            <a:endParaRPr lang="en-US" sz="1800" b="1" dirty="0" smtClean="0"/>
          </a:p>
        </p:txBody>
      </p:sp>
      <p:pic>
        <p:nvPicPr>
          <p:cNvPr id="7" name="Picture 6" descr="OHSU_H_4C_POS_RGB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814" y="533400"/>
            <a:ext cx="2660015" cy="631190"/>
          </a:xfrm>
          <a:prstGeom prst="rect">
            <a:avLst/>
          </a:prstGeom>
        </p:spPr>
      </p:pic>
      <p:pic>
        <p:nvPicPr>
          <p:cNvPr id="8" name="Picture 7" descr="psulogo_horiz_mswor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2089" y="533400"/>
            <a:ext cx="2842895" cy="56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38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HSU_H_4C_POS_RGB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60" y="123772"/>
            <a:ext cx="2238763" cy="484760"/>
          </a:xfrm>
          <a:prstGeom prst="rect">
            <a:avLst/>
          </a:prstGeom>
        </p:spPr>
      </p:pic>
      <p:pic>
        <p:nvPicPr>
          <p:cNvPr id="9" name="Picture 8" descr="psulogo_horiz_mswor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472" y="128933"/>
            <a:ext cx="2196597" cy="479599"/>
          </a:xfrm>
          <a:prstGeom prst="rect">
            <a:avLst/>
          </a:prstGeom>
          <a:noFill/>
        </p:spPr>
      </p:pic>
      <p:sp>
        <p:nvSpPr>
          <p:cNvPr id="33" name="_s1036"/>
          <p:cNvSpPr>
            <a:spLocks noChangeArrowheads="1"/>
          </p:cNvSpPr>
          <p:nvPr/>
        </p:nvSpPr>
        <p:spPr bwMode="auto">
          <a:xfrm>
            <a:off x="4590833" y="3175240"/>
            <a:ext cx="1444021" cy="146366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5895" tIns="37948" rIns="75895" bIns="37948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370" b="1" dirty="0" smtClean="0">
                <a:solidFill>
                  <a:srgbClr val="000000"/>
                </a:solidFill>
                <a:cs typeface="+mn-cs"/>
              </a:rPr>
              <a:t>Epidemiology</a:t>
            </a:r>
            <a:endParaRPr lang="en-US" altLang="en-US" sz="137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6" name="_s1036"/>
          <p:cNvSpPr>
            <a:spLocks noChangeArrowheads="1"/>
          </p:cNvSpPr>
          <p:nvPr/>
        </p:nvSpPr>
        <p:spPr bwMode="auto">
          <a:xfrm>
            <a:off x="3273598" y="3172315"/>
            <a:ext cx="1225205" cy="14617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5895" tIns="37948" rIns="75895" bIns="37948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400" b="1" dirty="0" smtClean="0">
                <a:solidFill>
                  <a:srgbClr val="000000"/>
                </a:solidFill>
                <a:cs typeface="+mn-cs"/>
              </a:rPr>
              <a:t>Health Promotion</a:t>
            </a:r>
            <a:endParaRPr lang="en-US" altLang="en-US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7" name="_s1036"/>
          <p:cNvSpPr>
            <a:spLocks noChangeArrowheads="1"/>
          </p:cNvSpPr>
          <p:nvPr/>
        </p:nvSpPr>
        <p:spPr bwMode="auto">
          <a:xfrm>
            <a:off x="1802146" y="3146752"/>
            <a:ext cx="1398253" cy="140273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5895" tIns="37948" rIns="75895" bIns="37948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80" b="1" dirty="0">
                <a:solidFill>
                  <a:srgbClr val="000000"/>
                </a:solidFill>
                <a:cs typeface="+mn-cs"/>
              </a:rPr>
              <a:t>Health Management &amp; </a:t>
            </a:r>
            <a:r>
              <a:rPr lang="en-US" altLang="en-US" sz="1380" b="1" dirty="0" smtClean="0">
                <a:solidFill>
                  <a:srgbClr val="000000"/>
                </a:solidFill>
                <a:cs typeface="+mn-cs"/>
              </a:rPr>
              <a:t>Policy</a:t>
            </a:r>
            <a:endParaRPr lang="en-US" altLang="en-US" sz="138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8" name="_s1036"/>
          <p:cNvSpPr>
            <a:spLocks noChangeArrowheads="1"/>
          </p:cNvSpPr>
          <p:nvPr/>
        </p:nvSpPr>
        <p:spPr bwMode="auto">
          <a:xfrm>
            <a:off x="302814" y="3118060"/>
            <a:ext cx="1387475" cy="1570275"/>
          </a:xfrm>
          <a:prstGeom prst="roundRect">
            <a:avLst>
              <a:gd name="adj" fmla="val 1253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5895" tIns="37948" rIns="75895" bIns="37948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70" b="1" dirty="0" smtClean="0">
                <a:solidFill>
                  <a:prstClr val="black"/>
                </a:solidFill>
                <a:cs typeface="+mn-cs"/>
              </a:rPr>
              <a:t>Primary Health Care &amp; Health Disparities</a:t>
            </a:r>
          </a:p>
          <a:p>
            <a:pPr algn="ctr" defTabSz="4572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370" b="1" dirty="0" smtClean="0">
              <a:solidFill>
                <a:prstClr val="black"/>
              </a:solidFill>
              <a:cs typeface="+mn-cs"/>
            </a:endParaRPr>
          </a:p>
          <a:p>
            <a:pPr algn="ctr" defTabSz="4572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70" b="1" dirty="0" smtClean="0">
                <a:solidFill>
                  <a:prstClr val="black"/>
                </a:solidFill>
                <a:cs typeface="+mn-cs"/>
              </a:rPr>
              <a:t>(Online) </a:t>
            </a:r>
            <a:endParaRPr lang="en-US" altLang="en-US" sz="1370" b="1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39" name="_s1036"/>
          <p:cNvSpPr>
            <a:spLocks noChangeArrowheads="1"/>
          </p:cNvSpPr>
          <p:nvPr/>
        </p:nvSpPr>
        <p:spPr bwMode="auto">
          <a:xfrm>
            <a:off x="7504437" y="3156348"/>
            <a:ext cx="1550677" cy="150144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5895" tIns="37948" rIns="75895" bIns="37948" anchor="ctr"/>
          <a:lstStyle/>
          <a:p>
            <a:pPr algn="ctr" defTabSz="4572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70" b="1" dirty="0">
                <a:solidFill>
                  <a:srgbClr val="000000"/>
                </a:solidFill>
                <a:ea typeface="ＭＳ Ｐゴシック" charset="0"/>
                <a:cs typeface="+mn-cs"/>
              </a:rPr>
              <a:t>Environmental </a:t>
            </a:r>
            <a:r>
              <a:rPr lang="en-US" sz="1370" b="1" dirty="0" smtClean="0">
                <a:solidFill>
                  <a:srgbClr val="000000"/>
                </a:solidFill>
                <a:ea typeface="ＭＳ Ｐゴシック" charset="0"/>
                <a:cs typeface="+mn-cs"/>
              </a:rPr>
              <a:t>Systems &amp; Human Health</a:t>
            </a:r>
            <a:endParaRPr lang="en-US" sz="1370" b="1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40" name="_s1036"/>
          <p:cNvSpPr>
            <a:spLocks noChangeArrowheads="1"/>
          </p:cNvSpPr>
          <p:nvPr/>
        </p:nvSpPr>
        <p:spPr bwMode="auto">
          <a:xfrm>
            <a:off x="6057407" y="3178904"/>
            <a:ext cx="1393814" cy="144479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5895" tIns="37948" rIns="75895" bIns="3794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+mn-cs"/>
              </a:rPr>
              <a:t>Biostatistics</a:t>
            </a:r>
            <a:endParaRPr lang="en-US" sz="1400" b="1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42" name="_s1036"/>
          <p:cNvSpPr>
            <a:spLocks noChangeArrowheads="1"/>
          </p:cNvSpPr>
          <p:nvPr/>
        </p:nvSpPr>
        <p:spPr bwMode="auto">
          <a:xfrm>
            <a:off x="7599131" y="5357235"/>
            <a:ext cx="1470938" cy="74578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5895" tIns="37948" rIns="75895" bIns="37948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400" b="1" dirty="0">
                <a:solidFill>
                  <a:srgbClr val="000000"/>
                </a:solidFill>
                <a:cs typeface="+mn-cs"/>
              </a:rPr>
              <a:t>Health </a:t>
            </a:r>
            <a:r>
              <a:rPr lang="en-US" altLang="en-US" sz="1400" b="1" dirty="0" smtClean="0">
                <a:solidFill>
                  <a:srgbClr val="000000"/>
                </a:solidFill>
                <a:cs typeface="+mn-cs"/>
              </a:rPr>
              <a:t>Systems </a:t>
            </a:r>
            <a:r>
              <a:rPr lang="en-US" altLang="en-US" sz="1400" b="1" dirty="0">
                <a:solidFill>
                  <a:srgbClr val="000000"/>
                </a:solidFill>
                <a:cs typeface="+mn-cs"/>
              </a:rPr>
              <a:t>&amp; </a:t>
            </a:r>
            <a:r>
              <a:rPr lang="en-US" altLang="en-US" sz="1400" b="1" dirty="0" smtClean="0">
                <a:solidFill>
                  <a:srgbClr val="000000"/>
                </a:solidFill>
                <a:cs typeface="+mn-cs"/>
              </a:rPr>
              <a:t>Policy</a:t>
            </a:r>
            <a:endParaRPr lang="en-US" altLang="en-US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3" name="_s1036"/>
          <p:cNvSpPr>
            <a:spLocks noChangeArrowheads="1"/>
          </p:cNvSpPr>
          <p:nvPr/>
        </p:nvSpPr>
        <p:spPr bwMode="auto">
          <a:xfrm>
            <a:off x="6156783" y="5380987"/>
            <a:ext cx="1362608" cy="72868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5895" tIns="37948" rIns="75895" bIns="37948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400" b="1" dirty="0" smtClean="0">
                <a:solidFill>
                  <a:srgbClr val="000000"/>
                </a:solidFill>
                <a:cs typeface="+mn-cs"/>
              </a:rPr>
              <a:t>Community Health</a:t>
            </a:r>
            <a:endParaRPr lang="en-US" altLang="en-US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" name="_s1036"/>
          <p:cNvSpPr>
            <a:spLocks noChangeArrowheads="1"/>
          </p:cNvSpPr>
          <p:nvPr/>
        </p:nvSpPr>
        <p:spPr bwMode="auto">
          <a:xfrm>
            <a:off x="4617811" y="5390210"/>
            <a:ext cx="1430338" cy="72868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5895" tIns="37948" rIns="75895" bIns="37948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400" b="1" dirty="0" smtClean="0">
                <a:solidFill>
                  <a:srgbClr val="000000"/>
                </a:solidFill>
                <a:cs typeface="+mn-cs"/>
              </a:rPr>
              <a:t>Epidemiology</a:t>
            </a:r>
            <a:endParaRPr lang="en-US" altLang="en-US" sz="1400" b="1" dirty="0">
              <a:solidFill>
                <a:srgbClr val="000000"/>
              </a:solidFill>
              <a:cs typeface="+mn-cs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 flipV="1">
            <a:off x="4589498" y="2776406"/>
            <a:ext cx="29260" cy="22535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4589499" y="5028131"/>
            <a:ext cx="3705230" cy="11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42" idx="0"/>
          </p:cNvCxnSpPr>
          <p:nvPr/>
        </p:nvCxnSpPr>
        <p:spPr>
          <a:xfrm>
            <a:off x="8333146" y="5018349"/>
            <a:ext cx="1454" cy="338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953000" y="5039532"/>
            <a:ext cx="0" cy="371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937077" y="2748599"/>
            <a:ext cx="1" cy="3436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466890" y="2795023"/>
            <a:ext cx="0" cy="335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886200" y="2789511"/>
            <a:ext cx="1" cy="396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435531" y="2748599"/>
            <a:ext cx="0" cy="354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8207289" y="2770340"/>
            <a:ext cx="894" cy="360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6873472" y="2770340"/>
            <a:ext cx="0" cy="3600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937077" y="2741040"/>
            <a:ext cx="7271106" cy="17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37077" y="2286000"/>
            <a:ext cx="2142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+mn-cs"/>
              </a:rPr>
              <a:t>6 MPH Programs</a:t>
            </a:r>
            <a:endParaRPr lang="en-US" sz="1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74802" y="5446479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+mn-cs"/>
              </a:rPr>
              <a:t>3 PhD Programs</a:t>
            </a:r>
            <a:endParaRPr lang="en-US" sz="16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553200" y="5032571"/>
            <a:ext cx="0" cy="3506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84358" y="949036"/>
            <a:ext cx="5827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The OHSU/PSU Programs in</a:t>
            </a:r>
          </a:p>
          <a:p>
            <a:pPr algn="ctr"/>
            <a:r>
              <a:rPr lang="en-US" sz="2400" b="1" dirty="0" smtClean="0">
                <a:latin typeface="+mj-lt"/>
              </a:rPr>
              <a:t>The SPH Initiative </a:t>
            </a:r>
            <a:endParaRPr lang="en-US" sz="2400" b="1" dirty="0">
              <a:latin typeface="+mj-lt"/>
            </a:endParaRPr>
          </a:p>
          <a:p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937078" y="4694609"/>
            <a:ext cx="0" cy="335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_s1036"/>
          <p:cNvSpPr>
            <a:spLocks noChangeArrowheads="1"/>
          </p:cNvSpPr>
          <p:nvPr/>
        </p:nvSpPr>
        <p:spPr bwMode="auto">
          <a:xfrm>
            <a:off x="292036" y="5103223"/>
            <a:ext cx="1398253" cy="101567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5895" tIns="37948" rIns="75895" bIns="37948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38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2814" y="5174890"/>
            <a:ext cx="1295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Calibri"/>
              </a:rPr>
              <a:t>Certificate in Public Health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1400" b="1" dirty="0">
                <a:solidFill>
                  <a:prstClr val="black"/>
                </a:solidFill>
              </a:rPr>
              <a:t>(Online) </a:t>
            </a:r>
          </a:p>
        </p:txBody>
      </p:sp>
    </p:spTree>
    <p:extLst>
      <p:ext uri="{BB962C8B-B14F-4D97-AF65-F5344CB8AC3E}">
        <p14:creationId xmlns:p14="http://schemas.microsoft.com/office/powerpoint/2010/main" val="149944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5344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2400" b="1" dirty="0" smtClean="0"/>
              <a:t>Additional  Features</a:t>
            </a:r>
            <a:br>
              <a:rPr lang="en-US" sz="2400" b="1" dirty="0" smtClean="0"/>
            </a:br>
            <a:r>
              <a:rPr lang="en-US" sz="2400" b="1" dirty="0" smtClean="0"/>
              <a:t>  of our Education Programs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1"/>
            <a:ext cx="8229600" cy="3657600"/>
          </a:xfrm>
        </p:spPr>
        <p:txBody>
          <a:bodyPr>
            <a:normAutofit/>
          </a:bodyPr>
          <a:lstStyle/>
          <a:p>
            <a:pPr marL="114300" indent="0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None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Undergraduate medical students</a:t>
            </a:r>
          </a:p>
          <a:p>
            <a:pPr marL="114300" indent="0">
              <a:lnSpc>
                <a:spcPts val="2900"/>
              </a:lnSpc>
              <a:spcBef>
                <a:spcPts val="0"/>
              </a:spcBef>
              <a:spcAft>
                <a:spcPts val="800"/>
              </a:spcAft>
              <a:buClr>
                <a:schemeClr val="accent3">
                  <a:lumMod val="75000"/>
                </a:schemeClr>
              </a:buClr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Dual degrees</a:t>
            </a:r>
            <a:r>
              <a:rPr lang="en-US" altLang="en-US" sz="1800" dirty="0">
                <a:solidFill>
                  <a:schemeClr val="tx1"/>
                </a:solidFill>
                <a:latin typeface="+mj-lt"/>
              </a:rPr>
              <a:t>, not offered at </a:t>
            </a: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any other </a:t>
            </a:r>
            <a:r>
              <a:rPr lang="en-US" altLang="en-US" sz="1800" dirty="0">
                <a:solidFill>
                  <a:schemeClr val="tx1"/>
                </a:solidFill>
                <a:latin typeface="+mj-lt"/>
              </a:rPr>
              <a:t>Oregon </a:t>
            </a: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university or partnership:  </a:t>
            </a:r>
          </a:p>
          <a:p>
            <a:pPr lvl="1">
              <a:lnSpc>
                <a:spcPts val="29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MD/MPH (OHSU)</a:t>
            </a:r>
          </a:p>
          <a:p>
            <a:pPr lvl="1">
              <a:lnSpc>
                <a:spcPts val="29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MPH/MSW (PSU)</a:t>
            </a:r>
          </a:p>
          <a:p>
            <a:pPr lvl="1">
              <a:lnSpc>
                <a:spcPts val="29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MPH/MURP (PSU)</a:t>
            </a:r>
          </a:p>
          <a:p>
            <a:pPr lvl="1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MD/PhD (OHSU &amp; PSU)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OHSU_H_4C_POS_RGB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814" y="457200"/>
            <a:ext cx="2660015" cy="631190"/>
          </a:xfrm>
          <a:prstGeom prst="rect">
            <a:avLst/>
          </a:prstGeom>
        </p:spPr>
      </p:pic>
      <p:pic>
        <p:nvPicPr>
          <p:cNvPr id="8" name="Picture 7" descr="psulogo_horiz_mswor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2089" y="533400"/>
            <a:ext cx="2842895" cy="56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700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Chevron 2202"/>
          <p:cNvSpPr/>
          <p:nvPr/>
        </p:nvSpPr>
        <p:spPr>
          <a:xfrm>
            <a:off x="685800" y="5803522"/>
            <a:ext cx="8138160" cy="203200"/>
          </a:xfrm>
          <a:prstGeom prst="chevron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739" y="609654"/>
            <a:ext cx="7642638" cy="553998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  <a:latin typeface="Calibri"/>
                <a:cs typeface="+mn-cs"/>
              </a:rPr>
              <a:t>OHSU-PSU School 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Calibri"/>
                <a:cs typeface="+mn-cs"/>
              </a:rPr>
              <a:t>of Public </a:t>
            </a: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  <a:latin typeface="Calibri"/>
                <a:cs typeface="+mn-cs"/>
              </a:rPr>
              <a:t>Health Timeline &amp; Hallmarks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2123" name="Rounded Rectangle 2122"/>
          <p:cNvSpPr/>
          <p:nvPr/>
        </p:nvSpPr>
        <p:spPr>
          <a:xfrm>
            <a:off x="396722" y="3368114"/>
            <a:ext cx="6437148" cy="254000"/>
          </a:xfrm>
          <a:prstGeom prst="roundRect">
            <a:avLst/>
          </a:prstGeom>
          <a:solidFill>
            <a:srgbClr val="2F3699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26" name="TextBox 2125"/>
          <p:cNvSpPr txBox="1"/>
          <p:nvPr/>
        </p:nvSpPr>
        <p:spPr>
          <a:xfrm>
            <a:off x="396722" y="3352798"/>
            <a:ext cx="584422" cy="278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Calibri"/>
                <a:cs typeface="+mn-cs"/>
              </a:rPr>
              <a:t>2010</a:t>
            </a:r>
            <a:endParaRPr lang="en-US" sz="1200" b="1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128" name="TextBox 2127"/>
          <p:cNvSpPr txBox="1"/>
          <p:nvPr/>
        </p:nvSpPr>
        <p:spPr>
          <a:xfrm>
            <a:off x="881154" y="3352799"/>
            <a:ext cx="1109570" cy="278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Calibri"/>
                <a:cs typeface="+mn-cs"/>
              </a:rPr>
              <a:t>2011</a:t>
            </a:r>
            <a:endParaRPr lang="en-US" sz="1200" b="1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130" name="TextBox 2129"/>
          <p:cNvSpPr txBox="1"/>
          <p:nvPr/>
        </p:nvSpPr>
        <p:spPr>
          <a:xfrm>
            <a:off x="1970978" y="3352799"/>
            <a:ext cx="1463040" cy="2788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Calibri"/>
                <a:cs typeface="+mn-cs"/>
              </a:rPr>
              <a:t>2012</a:t>
            </a:r>
            <a:endParaRPr lang="en-US" sz="1200" b="1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132" name="TextBox 2131"/>
          <p:cNvSpPr txBox="1"/>
          <p:nvPr/>
        </p:nvSpPr>
        <p:spPr>
          <a:xfrm>
            <a:off x="2993548" y="3352799"/>
            <a:ext cx="1463040" cy="2705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Calibri"/>
                <a:cs typeface="+mn-cs"/>
              </a:rPr>
              <a:t>2013</a:t>
            </a:r>
            <a:endParaRPr lang="en-US" sz="1200" b="1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134" name="TextBox 2133"/>
          <p:cNvSpPr txBox="1"/>
          <p:nvPr/>
        </p:nvSpPr>
        <p:spPr>
          <a:xfrm>
            <a:off x="4456588" y="3352799"/>
            <a:ext cx="1791812" cy="24467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Calibri"/>
                <a:cs typeface="+mn-cs"/>
              </a:rPr>
              <a:t>2014</a:t>
            </a:r>
            <a:endParaRPr lang="en-US" sz="1200" b="1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136" name="TextBox 2135"/>
          <p:cNvSpPr txBox="1"/>
          <p:nvPr/>
        </p:nvSpPr>
        <p:spPr>
          <a:xfrm>
            <a:off x="6243320" y="3352799"/>
            <a:ext cx="2071369" cy="2705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Calibri"/>
                <a:cs typeface="+mn-cs"/>
              </a:rPr>
              <a:t>2015</a:t>
            </a:r>
            <a:endParaRPr lang="en-US" sz="1200" b="1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137" name="TextBox 2136"/>
          <p:cNvSpPr txBox="1"/>
          <p:nvPr/>
        </p:nvSpPr>
        <p:spPr>
          <a:xfrm>
            <a:off x="8244840" y="3377639"/>
            <a:ext cx="635000" cy="254000"/>
          </a:xfrm>
          <a:prstGeom prst="rect">
            <a:avLst/>
          </a:prstGeom>
          <a:noFill/>
        </p:spPr>
        <p:txBody>
          <a:bodyPr vert="horz" wrap="non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2016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38" name="Rounded Rectangle 2137"/>
          <p:cNvSpPr/>
          <p:nvPr/>
        </p:nvSpPr>
        <p:spPr>
          <a:xfrm>
            <a:off x="381000" y="3368114"/>
            <a:ext cx="3558052" cy="254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40" name="Diamond 2139"/>
          <p:cNvSpPr/>
          <p:nvPr/>
        </p:nvSpPr>
        <p:spPr>
          <a:xfrm rot="10800000">
            <a:off x="6833870" y="3069278"/>
            <a:ext cx="254000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42" name="TextBox 2141"/>
          <p:cNvSpPr txBox="1"/>
          <p:nvPr/>
        </p:nvSpPr>
        <p:spPr>
          <a:xfrm>
            <a:off x="6041941" y="4378207"/>
            <a:ext cx="1386840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Applicant status OHSU-PSU SPH Opens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44" name="TextBox 2143"/>
          <p:cNvSpPr txBox="1"/>
          <p:nvPr/>
        </p:nvSpPr>
        <p:spPr>
          <a:xfrm>
            <a:off x="4807062" y="3852462"/>
            <a:ext cx="1397000" cy="228600"/>
          </a:xfrm>
          <a:prstGeom prst="rect">
            <a:avLst/>
          </a:prstGeom>
          <a:noFill/>
        </p:spPr>
        <p:txBody>
          <a:bodyPr vert="horz" wrap="none" lIns="88900" tIns="44450" rIns="88900" bIns="4445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  <a:cs typeface="+mn-cs"/>
              </a:rPr>
              <a:t>April 2015</a:t>
            </a:r>
            <a:endParaRPr lang="en-US" sz="10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46" name="Diamond 2145"/>
          <p:cNvSpPr/>
          <p:nvPr/>
        </p:nvSpPr>
        <p:spPr>
          <a:xfrm>
            <a:off x="5320164" y="3588386"/>
            <a:ext cx="254000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48" name="TextBox 2147"/>
          <p:cNvSpPr txBox="1"/>
          <p:nvPr/>
        </p:nvSpPr>
        <p:spPr>
          <a:xfrm>
            <a:off x="5110454" y="4076434"/>
            <a:ext cx="1091565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Application to CEPH for SPH accreditation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0" name="TextBox 2149"/>
          <p:cNvSpPr txBox="1"/>
          <p:nvPr/>
        </p:nvSpPr>
        <p:spPr>
          <a:xfrm>
            <a:off x="5974248" y="4196912"/>
            <a:ext cx="1124507" cy="199878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  <a:cs typeface="+mn-cs"/>
              </a:rPr>
              <a:t>July 2015</a:t>
            </a:r>
          </a:p>
        </p:txBody>
      </p:sp>
      <p:sp>
        <p:nvSpPr>
          <p:cNvPr id="2152" name="Diamond 2151"/>
          <p:cNvSpPr/>
          <p:nvPr/>
        </p:nvSpPr>
        <p:spPr>
          <a:xfrm rot="10800000">
            <a:off x="4867967" y="3073399"/>
            <a:ext cx="253999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54" name="TextBox 2153"/>
          <p:cNvSpPr txBox="1"/>
          <p:nvPr/>
        </p:nvSpPr>
        <p:spPr>
          <a:xfrm>
            <a:off x="4499487" y="2468958"/>
            <a:ext cx="1320039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Interim SPH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Dean appointed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6" name="TextBox 2155"/>
          <p:cNvSpPr txBox="1"/>
          <p:nvPr/>
        </p:nvSpPr>
        <p:spPr>
          <a:xfrm>
            <a:off x="4318690" y="2848179"/>
            <a:ext cx="1397000" cy="228600"/>
          </a:xfrm>
          <a:prstGeom prst="rect">
            <a:avLst/>
          </a:prstGeom>
          <a:noFill/>
        </p:spPr>
        <p:txBody>
          <a:bodyPr vert="horz" wrap="none" lIns="88900" tIns="44450" rIns="88900" bIns="4445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  <a:cs typeface="+mn-cs"/>
              </a:rPr>
              <a:t>May 2014</a:t>
            </a:r>
            <a:endParaRPr lang="en-US" sz="10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58" name="Diamond 2157"/>
          <p:cNvSpPr/>
          <p:nvPr/>
        </p:nvSpPr>
        <p:spPr>
          <a:xfrm>
            <a:off x="4889033" y="3583264"/>
            <a:ext cx="254000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60" name="TextBox 2159"/>
          <p:cNvSpPr txBox="1"/>
          <p:nvPr/>
        </p:nvSpPr>
        <p:spPr>
          <a:xfrm>
            <a:off x="4119521" y="4950423"/>
            <a:ext cx="1742729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OHSU-PSU combined 6 MPH degree programs offered through OMPH 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2" name="TextBox 2161"/>
          <p:cNvSpPr txBox="1"/>
          <p:nvPr/>
        </p:nvSpPr>
        <p:spPr>
          <a:xfrm>
            <a:off x="4292385" y="4721823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  <a:cs typeface="+mn-cs"/>
              </a:rPr>
              <a:t>June 2014</a:t>
            </a:r>
            <a:endParaRPr lang="en-US" sz="10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4" name="Diamond 2163"/>
          <p:cNvSpPr/>
          <p:nvPr/>
        </p:nvSpPr>
        <p:spPr>
          <a:xfrm rot="10800000">
            <a:off x="2385368" y="3088714"/>
            <a:ext cx="254000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66" name="TextBox 2165"/>
          <p:cNvSpPr txBox="1"/>
          <p:nvPr/>
        </p:nvSpPr>
        <p:spPr>
          <a:xfrm>
            <a:off x="3351468" y="1392717"/>
            <a:ext cx="1397000" cy="766877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OUS Approves Epidemiology, Health Systems &amp; Policy, &amp; Community Health PhD programs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68" name="TextBox 2167"/>
          <p:cNvSpPr txBox="1"/>
          <p:nvPr/>
        </p:nvSpPr>
        <p:spPr>
          <a:xfrm>
            <a:off x="3318595" y="2149944"/>
            <a:ext cx="1397000" cy="228600"/>
          </a:xfrm>
          <a:prstGeom prst="rect">
            <a:avLst/>
          </a:prstGeom>
          <a:noFill/>
        </p:spPr>
        <p:txBody>
          <a:bodyPr vert="horz" wrap="none" lIns="88900" tIns="44450" rIns="88900" bIns="4445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  <a:cs typeface="+mn-cs"/>
              </a:rPr>
              <a:t>September</a:t>
            </a:r>
            <a:r>
              <a:rPr lang="en-US" sz="1000" b="1" dirty="0" smtClean="0">
                <a:solidFill>
                  <a:prstClr val="black"/>
                </a:solidFill>
                <a:latin typeface="Calibri"/>
                <a:cs typeface="+mn-cs"/>
              </a:rPr>
              <a:t> 2013</a:t>
            </a:r>
            <a:endParaRPr lang="en-US" sz="1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0" name="Diamond 2169"/>
          <p:cNvSpPr/>
          <p:nvPr/>
        </p:nvSpPr>
        <p:spPr>
          <a:xfrm>
            <a:off x="3607932" y="3597470"/>
            <a:ext cx="254000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72" name="TextBox 2171"/>
          <p:cNvSpPr txBox="1"/>
          <p:nvPr/>
        </p:nvSpPr>
        <p:spPr>
          <a:xfrm>
            <a:off x="3318595" y="3977189"/>
            <a:ext cx="1397000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OMPH accreditation self-study submitted to CEPH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4" name="TextBox 2173"/>
          <p:cNvSpPr txBox="1"/>
          <p:nvPr/>
        </p:nvSpPr>
        <p:spPr>
          <a:xfrm>
            <a:off x="3118808" y="3857492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  <a:cs typeface="+mn-cs"/>
              </a:rPr>
              <a:t>May 2013</a:t>
            </a:r>
            <a:endParaRPr lang="en-US" sz="10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6" name="Diamond 2175"/>
          <p:cNvSpPr/>
          <p:nvPr/>
        </p:nvSpPr>
        <p:spPr>
          <a:xfrm rot="10800000">
            <a:off x="2286942" y="3626606"/>
            <a:ext cx="254000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78" name="TextBox 2177"/>
          <p:cNvSpPr txBox="1"/>
          <p:nvPr/>
        </p:nvSpPr>
        <p:spPr>
          <a:xfrm>
            <a:off x="1920752" y="2399548"/>
            <a:ext cx="1430716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Develop initial 3 PhD programs for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OHSU-PSU SPH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80" name="TextBox 2179"/>
          <p:cNvSpPr txBox="1"/>
          <p:nvPr/>
        </p:nvSpPr>
        <p:spPr>
          <a:xfrm>
            <a:off x="1803399" y="2874577"/>
            <a:ext cx="1397000" cy="228600"/>
          </a:xfrm>
          <a:prstGeom prst="rect">
            <a:avLst/>
          </a:prstGeom>
          <a:noFill/>
        </p:spPr>
        <p:txBody>
          <a:bodyPr vert="horz" wrap="none" lIns="88900" tIns="44450" rIns="88900" bIns="4445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  <a:cs typeface="+mn-cs"/>
              </a:rPr>
              <a:t>     December</a:t>
            </a:r>
            <a:r>
              <a:rPr lang="en-US" sz="1000" b="1" dirty="0" smtClean="0">
                <a:solidFill>
                  <a:prstClr val="black"/>
                </a:solidFill>
                <a:latin typeface="Calibri"/>
                <a:cs typeface="+mn-cs"/>
              </a:rPr>
              <a:t> 2012</a:t>
            </a:r>
            <a:endParaRPr lang="en-US" sz="1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82" name="Diamond 2181"/>
          <p:cNvSpPr/>
          <p:nvPr/>
        </p:nvSpPr>
        <p:spPr>
          <a:xfrm>
            <a:off x="3865521" y="3108769"/>
            <a:ext cx="254000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88" name="Diamond 2187"/>
          <p:cNvSpPr/>
          <p:nvPr/>
        </p:nvSpPr>
        <p:spPr>
          <a:xfrm rot="10800000">
            <a:off x="1171718" y="3609973"/>
            <a:ext cx="254000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90" name="TextBox 2189"/>
          <p:cNvSpPr txBox="1"/>
          <p:nvPr/>
        </p:nvSpPr>
        <p:spPr>
          <a:xfrm>
            <a:off x="609844" y="4081062"/>
            <a:ext cx="1277969" cy="364010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t" anchorCtr="1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Brainstorming &amp; workgroups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92" name="TextBox 2191"/>
          <p:cNvSpPr txBox="1"/>
          <p:nvPr/>
        </p:nvSpPr>
        <p:spPr>
          <a:xfrm>
            <a:off x="558800" y="3889373"/>
            <a:ext cx="1397000" cy="228600"/>
          </a:xfrm>
          <a:prstGeom prst="rect">
            <a:avLst/>
          </a:prstGeom>
          <a:noFill/>
        </p:spPr>
        <p:txBody>
          <a:bodyPr vert="horz" wrap="none" lIns="88900" tIns="44450" rIns="88900" bIns="4445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  <a:cs typeface="+mn-cs"/>
              </a:rPr>
              <a:t>May 2011</a:t>
            </a:r>
            <a:endParaRPr lang="en-US" sz="10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94" name="Diamond 2193"/>
          <p:cNvSpPr/>
          <p:nvPr/>
        </p:nvSpPr>
        <p:spPr>
          <a:xfrm>
            <a:off x="431800" y="3076779"/>
            <a:ext cx="254000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96" name="TextBox 2195"/>
          <p:cNvSpPr txBox="1"/>
          <p:nvPr/>
        </p:nvSpPr>
        <p:spPr>
          <a:xfrm>
            <a:off x="13539" y="2513965"/>
            <a:ext cx="1422400" cy="360612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Develop collaborative SPH based on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  <a:cs typeface="+mn-cs"/>
              </a:rPr>
              <a:t>OMPH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98" name="TextBox 2197"/>
          <p:cNvSpPr txBox="1"/>
          <p:nvPr/>
        </p:nvSpPr>
        <p:spPr>
          <a:xfrm>
            <a:off x="-152400" y="2874577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  <a:cs typeface="+mn-cs"/>
              </a:rPr>
              <a:t>May</a:t>
            </a:r>
            <a:r>
              <a:rPr lang="en-US" sz="1000" b="1" dirty="0" smtClean="0">
                <a:solidFill>
                  <a:prstClr val="black"/>
                </a:solidFill>
                <a:latin typeface="Calibri"/>
                <a:cs typeface="+mn-cs"/>
              </a:rPr>
              <a:t> 2010</a:t>
            </a:r>
            <a:endParaRPr lang="en-US" sz="1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01" name="TextBox 2200"/>
          <p:cNvSpPr txBox="1"/>
          <p:nvPr/>
        </p:nvSpPr>
        <p:spPr>
          <a:xfrm>
            <a:off x="3747927" y="5816572"/>
            <a:ext cx="1417321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fontAlgn="auto">
              <a:lnSpc>
                <a:spcPts val="175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Funding Efforts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8542502" y="65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81210" y="4152780"/>
            <a:ext cx="1397000" cy="228600"/>
          </a:xfrm>
          <a:prstGeom prst="rect">
            <a:avLst/>
          </a:prstGeom>
          <a:noFill/>
        </p:spPr>
        <p:txBody>
          <a:bodyPr vert="horz" wrap="none" lIns="88900" tIns="1270" rIns="88900" bIns="44450" rtlCol="0" anchorCtr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  <a:cs typeface="+mn-cs"/>
              </a:rPr>
              <a:t>June 2012</a:t>
            </a:r>
            <a:endParaRPr lang="en-US" sz="10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87813" y="4304421"/>
            <a:ext cx="1644649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cs typeface="+mn-cs"/>
              </a:rPr>
              <a:t>Planning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Meetings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Steering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+mn-cs"/>
              </a:rPr>
              <a:t>Committee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launched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2413941" y="3640613"/>
            <a:ext cx="0" cy="530788"/>
          </a:xfrm>
          <a:prstGeom prst="straightConnector1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3992521" y="2468958"/>
            <a:ext cx="138" cy="751136"/>
          </a:xfrm>
          <a:prstGeom prst="straightConnector1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5018210" y="3776925"/>
            <a:ext cx="0" cy="919064"/>
          </a:xfrm>
          <a:prstGeom prst="straightConnector1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Diamond 95"/>
          <p:cNvSpPr/>
          <p:nvPr/>
        </p:nvSpPr>
        <p:spPr>
          <a:xfrm rot="10800000">
            <a:off x="7769500" y="3069278"/>
            <a:ext cx="254000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6961843" y="2172647"/>
            <a:ext cx="1" cy="953234"/>
          </a:xfrm>
          <a:prstGeom prst="straightConnector1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199336" y="1536224"/>
            <a:ext cx="1397000" cy="364010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Submit draft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self-study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H="1" flipV="1">
            <a:off x="6494850" y="3873183"/>
            <a:ext cx="9524" cy="266699"/>
          </a:xfrm>
          <a:prstGeom prst="straightConnector1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201876" y="1849022"/>
            <a:ext cx="1403985" cy="287661"/>
          </a:xfrm>
          <a:prstGeom prst="rect">
            <a:avLst/>
          </a:prstGeom>
          <a:noFill/>
        </p:spPr>
        <p:txBody>
          <a:bodyPr vert="horz" wrap="none" lIns="88900" tIns="44450" rIns="88900" bIns="4445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  <a:cs typeface="+mn-cs"/>
              </a:rPr>
              <a:t>December 2015</a:t>
            </a:r>
            <a:endParaRPr lang="en-US" sz="10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05119" y="3352799"/>
            <a:ext cx="1109570" cy="269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Calibri"/>
                <a:cs typeface="+mn-cs"/>
              </a:rPr>
              <a:t>2016</a:t>
            </a:r>
            <a:endParaRPr lang="en-US" sz="1200" b="1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66" name="Diamond 65"/>
          <p:cNvSpPr/>
          <p:nvPr/>
        </p:nvSpPr>
        <p:spPr>
          <a:xfrm rot="10800000">
            <a:off x="7611537" y="3631639"/>
            <a:ext cx="254000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7895014" y="2819430"/>
            <a:ext cx="0" cy="408984"/>
          </a:xfrm>
          <a:prstGeom prst="straightConnector1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Diamond 68"/>
          <p:cNvSpPr/>
          <p:nvPr/>
        </p:nvSpPr>
        <p:spPr>
          <a:xfrm rot="10800000">
            <a:off x="6377374" y="3609973"/>
            <a:ext cx="254000" cy="279400"/>
          </a:xfrm>
          <a:prstGeom prst="diamond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7313" y="2586916"/>
            <a:ext cx="1403985" cy="287661"/>
          </a:xfrm>
          <a:prstGeom prst="rect">
            <a:avLst/>
          </a:prstGeom>
          <a:noFill/>
        </p:spPr>
        <p:txBody>
          <a:bodyPr vert="horz" wrap="none" lIns="88900" tIns="44450" rIns="88900" bIns="44450" rtlCol="0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Calibri"/>
                <a:cs typeface="+mn-cs"/>
              </a:rPr>
              <a:t>November 2016</a:t>
            </a:r>
            <a:endParaRPr lang="en-US" sz="10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48494" y="2124084"/>
            <a:ext cx="1397000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CEPH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 Accreditation Decision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7737329" y="3870548"/>
            <a:ext cx="0" cy="755675"/>
          </a:xfrm>
          <a:prstGeom prst="straightConnector1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850248" y="4691404"/>
            <a:ext cx="1742729" cy="496033"/>
          </a:xfrm>
          <a:prstGeom prst="rect">
            <a:avLst/>
          </a:prstGeom>
          <a:noFill/>
        </p:spPr>
        <p:txBody>
          <a:bodyPr vert="horz" wrap="square" lIns="88900" tIns="44450" rIns="88900" bIns="44450" rtlCol="0" anchor="b" anchorCtr="1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cs typeface="+mn-cs"/>
              </a:rPr>
              <a:t>March 2016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National search for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SPH Founding Dean</a:t>
            </a:r>
            <a:endParaRPr lang="en-US" sz="11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1" name="Picture 70" descr="OHSU_H_4C_POS_RGB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674" y="136152"/>
            <a:ext cx="2129267" cy="533454"/>
          </a:xfrm>
          <a:prstGeom prst="rect">
            <a:avLst/>
          </a:prstGeom>
        </p:spPr>
      </p:pic>
      <p:pic>
        <p:nvPicPr>
          <p:cNvPr id="72" name="Picture 71" descr="psulogo_horiz_mswor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6820" y="197988"/>
            <a:ext cx="2088598" cy="39724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209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1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554&quot;/&gt;&lt;/object&gt;&lt;object type=&quot;3&quot; unique_id=&quot;10004&quot;&gt;&lt;property id=&quot;20148&quot; value=&quot;5&quot;/&gt;&lt;property id=&quot;20300&quot; value=&quot;Slide 2 - &amp;quot; &amp;quot;&quot;/&gt;&lt;property id=&quot;20307&quot; value=&quot;629&quot;/&gt;&lt;/object&gt;&lt;object type=&quot;3&quot; unique_id=&quot;10010&quot;&gt;&lt;property id=&quot;20148&quot; value=&quot;5&quot;/&gt;&lt;property id=&quot;20300&quot; value=&quot;Slide 6 - &amp;quot;Why NOW? &amp;quot;&quot;/&gt;&lt;property id=&quot;20307&quot; value=&quot;599&quot;/&gt;&lt;/object&gt;&lt;object type=&quot;3&quot; unique_id=&quot;10016&quot;&gt;&lt;property id=&quot;20148&quot; value=&quot;5&quot;/&gt;&lt;property id=&quot;20300&quot; value=&quot;Slide 11 - &amp;quot;                   Questions &amp;quot;&quot;/&gt;&lt;property id=&quot;20307&quot; value=&quot;644&quot;/&gt;&lt;/object&gt;&lt;object type=&quot;3&quot; unique_id=&quot;10509&quot;&gt;&lt;property id=&quot;20148&quot; value=&quot;5&quot;/&gt;&lt;property id=&quot;20300&quot; value=&quot;Slide 3 - &amp;quot; Oregon MPH Program (OMPH):  Brief Overview of a Long History &amp;quot;&quot;/&gt;&lt;property id=&quot;20307&quot; value=&quot;649&quot;/&gt;&lt;/object&gt;&lt;object type=&quot;3&quot; unique_id=&quot;10510&quot;&gt;&lt;property id=&quot;20148&quot; value=&quot;5&quot;/&gt;&lt;property id=&quot;20300&quot; value=&quot;Slide 4 - &amp;quot;What Value Does a School of Public Health  in the Metro area add?&amp;quot;&quot;/&gt;&lt;property id=&quot;20307&quot; value=&quot;652&quot;/&gt;&lt;/object&gt;&lt;object type=&quot;3&quot; unique_id=&quot;10511&quot;&gt;&lt;property id=&quot;20148&quot; value=&quot;5&quot;/&gt;&lt;property id=&quot;20300&quot; value=&quot;Slide 5 - &amp;quot;What Value Does a School of Public Health  in the Metro area add?&amp;quot;&quot;/&gt;&lt;property id=&quot;20307&quot; value=&quot;653&quot;/&gt;&lt;/object&gt;&lt;object type=&quot;3&quot; unique_id=&quot;10513&quot;&gt;&lt;property id=&quot;20148&quot; value=&quot;5&quot;/&gt;&lt;property id=&quot;20300&quot; value=&quot;Slide 8 - &amp;quot;Additional  Features   of our Education Programs &amp;quot;&quot;/&gt;&lt;property id=&quot;20307&quot; value=&quot;657&quot;/&gt;&lt;/object&gt;&lt;object type=&quot;3&quot; unique_id=&quot;10516&quot;&gt;&lt;property id=&quot;20148&quot; value=&quot;5&quot;/&gt;&lt;property id=&quot;20300&quot; value=&quot;Slide 10 - &amp;quot;Interim Leadership &amp;quot;&quot;/&gt;&lt;property id=&quot;20307&quot; value=&quot;658&quot;/&gt;&lt;/object&gt;&lt;object type=&quot;3&quot; unique_id=&quot;10517&quot;&gt;&lt;property id=&quot;20148&quot; value=&quot;5&quot;/&gt;&lt;property id=&quot;20300&quot; value=&quot;Slide 9&quot;/&gt;&lt;property id=&quot;20307&quot; value=&quot;660&quot;/&gt;&lt;/object&gt;&lt;object type=&quot;3&quot; unique_id=&quot;10671&quot;&gt;&lt;property id=&quot;20148&quot; value=&quot;5&quot;/&gt;&lt;property id=&quot;20300&quot; value=&quot;Slide 7&quot;/&gt;&lt;property id=&quot;20307&quot; value=&quot;661&quot;/&gt;&lt;/object&gt;&lt;/object&gt;&lt;object type=&quot;8&quot; unique_id=&quot;1003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JSZW5kZXJpbmdPcHRpb25zIjp7Ik1pbGVzdG9uZXNPdmVybGFwcGluZ0hhbmRsaW5nT3B0aW9ucyI6MiwiVGFza3NXaXRoVGl0bGVzTG9uZ2VyVGhhblRoZVRhc2tTaGFwZURldGVjdGVkIjpmYWxzZX0sIlJlbmRlcmluZ01hcCI6eyJNaWxlc3RvbmVzIjpbeyJNaWxlc3RvbmVJZCI6ImUwNGE2MDA1LTgxODYtNDgyMy1iNmFjLTU4MjgyN2Q1OTk3ZiIsIlRpdGxlU2hhcGVOYW1lIjoiVGV4dEJveCAyMTQxIiwiRGF0ZVNoYXBlTmFtZSI6IlRleHRCb3ggMjE0MyIsIk1hcmtlclNoYXBlTmFtZSI6IkRpYW1vbmQgMjEzOSIsIkNvbm5lY3RvclNoYXBlTmFtZSI6bnVsbH0seyJNaWxlc3RvbmVJZCI6Ijg2Yzc5NzE4LTdkYmMtNGZmNC1hNTczLTdiYjc0ZDAyMjZmMSIsIlRpdGxlU2hhcGVOYW1lIjoiVGV4dEJveCAyMTQ3IiwiRGF0ZVNoYXBlTmFtZSI6IlRleHRCb3ggMjE0OSIsIk1hcmtlclNoYXBlTmFtZSI6IkRpYW1vbmQgMjE0NSIsIkNvbm5lY3RvclNoYXBlTmFtZSI6bnVsbH0seyJNaWxlc3RvbmVJZCI6ImE0NzA1ZGFkLTE5MmUtNGJhZS1iNDhiLWRkOGE3NDdiMDVkNSIsIlRpdGxlU2hhcGVOYW1lIjoiVGV4dEJveCAyMTUzIiwiRGF0ZVNoYXBlTmFtZSI6IlRleHRCb3ggMjE1NSIsIk1hcmtlclNoYXBlTmFtZSI6IkRpYW1vbmQgMjE1MSIsIkNvbm5lY3RvclNoYXBlTmFtZSI6bnVsbH0seyJNaWxlc3RvbmVJZCI6ImNjMWNkNmFmLWNiNWQtNDMxMy1hMDlmLWY5ZGEwMjE5ZjM1NiIsIlRpdGxlU2hhcGVOYW1lIjoiVGV4dEJveCAyMTU5IiwiRGF0ZVNoYXBlTmFtZSI6IlRleHRCb3ggMjE2MSIsIk1hcmtlclNoYXBlTmFtZSI6IkRpYW1vbmQgMjE1NyIsIkNvbm5lY3RvclNoYXBlTmFtZSI6bnVsbH0seyJNaWxlc3RvbmVJZCI6Ijg5OTg3NjQzLWQ0MTEtNGRkOS1hYTMyLWU1YjE4MDMyYmVmZSIsIlRpdGxlU2hhcGVOYW1lIjoiVGV4dEJveCAyMTY1IiwiRGF0ZVNoYXBlTmFtZSI6IlRleHRCb3ggMjE2NyIsIk1hcmtlclNoYXBlTmFtZSI6IkRpYW1vbmQgMjE2MyIsIkNvbm5lY3RvclNoYXBlTmFtZSI6bnVsbH0seyJNaWxlc3RvbmVJZCI6IjM5YmEyYzMwLTRiNTMtNDE1Zi05NjdmLTVlMTZkMDI3NmIwYyIsIlRpdGxlU2hhcGVOYW1lIjoiVGV4dEJveCAyMTcxIiwiRGF0ZVNoYXBlTmFtZSI6IlRleHRCb3ggMjE3MyIsIk1hcmtlclNoYXBlTmFtZSI6IkRpYW1vbmQgMjE2OSIsIkNvbm5lY3RvclNoYXBlTmFtZSI6bnVsbH0seyJNaWxlc3RvbmVJZCI6IjRjNTAzMjhlLWExYmQtNDJmZi1hNTdjLTgzODQ2NGY2MWM5NSIsIlRpdGxlU2hhcGVOYW1lIjoiVGV4dEJveCAyMTc3IiwiRGF0ZVNoYXBlTmFtZSI6IlRleHRCb3ggMjE3OSIsIk1hcmtlclNoYXBlTmFtZSI6IkRpYW1vbmQgMjE3NSIsIkNvbm5lY3RvclNoYXBlTmFtZSI6bnVsbH0seyJNaWxlc3RvbmVJZCI6IjI3MmNmYzkyLWExOTctNDAyNi1hMjVhLTc3OWUxNTkzMWU3NSIsIlRpdGxlU2hhcGVOYW1lIjoiVGV4dEJveCAyMTgzIiwiRGF0ZVNoYXBlTmFtZSI6IlRleHRCb3ggMjE4NSIsIk1hcmtlclNoYXBlTmFtZSI6IkRpYW1vbmQgMjE4MSIsIkNvbm5lY3RvclNoYXBlTmFtZSI6bnVsbH0seyJNaWxlc3RvbmVJZCI6IjI2ODUwNzg3LTBkZWItNGI2MS05MWJhLTFmM2ZjYjEwZWM3ZSIsIlRpdGxlU2hhcGVOYW1lIjoiVGV4dEJveCAyMTg5IiwiRGF0ZVNoYXBlTmFtZSI6IlRleHRCb3ggMjE5MSIsIk1hcmtlclNoYXBlTmFtZSI6IkRpYW1vbmQgMjE4NyIsIkNvbm5lY3RvclNoYXBlTmFtZSI6bnVsbH0seyJNaWxlc3RvbmVJZCI6IjhlOGY4ZWM0LTgwODYtNDdiNi04ZjBiLTgyM2I1MGU1MDU0MCIsIlRpdGxlU2hhcGVOYW1lIjoiVGV4dEJveCAyMTk1IiwiRGF0ZVNoYXBlTmFtZSI6IlRleHRCb3ggMjE5NyIsIk1hcmtlclNoYXBlTmFtZSI6IkRpYW1vbmQgMjE5MyIsIkNvbm5lY3RvclNoYXBlTmFtZSI6bnVsbH1dLCJUYXNrcyI6W3siVGFza0lkIjoiOTJkYmY3NjctNDYxMy00MzZkLWI4NjctNmY5ZDljZDliOThiIiwiVGl0bGVTaGFwZU5hbWUiOiJUZXh0Qm94IDIyMDAiLCJEdXJhdGlvblRleHRTaGFwZU5hbWUiOm51bGwsIlNlZ21lbnRTaGFwZU5hbWUiOiJDaGV2cm9uIDIyMDIiLCJWZXJ0aWNhbExlZnRDb25uZWN0b3JTaGFwZU5hbWUiOiJTdHJhaWdodCBDb25uZWN0b3IgMjIwNCIsIlZlcnRpY2FsUmlnaHRDb25uZWN0b3JTaGFwZU5hbWUiOiJTdHJhaWdodCBDb25uZWN0b3IgMjIwNiIsIkhvcml6b250YWxDb25uZWN0b3JTaGFwZU5hbWUiOm51bGwsIkxlZnREYXRlU2hhcGVOYW1lIjoiVGV4dEJveCAyMjA4IiwiUmlnaHREYXRlU2hhcGVOYW1lIjpudWxsfV0sIlRpbWViYW5kIjp7IkVsYXBzZWRUaW1lU2hhcGVOYW1lIjoiUm91bmRlZCBSZWN0YW5nbGUgMjEzNyIsIlRvZGF5TWFya2VyU2hhcGVOYW1lIjpudWxsLCJUb2RheU1hcmtlclRleHRTaGFwZU5hbWUiOm51bGwsIlJpZ2h0RW5kQ2Fwc1NoYXBlTmFtZSI6IlRleHRCb3ggMjEzNiIsIkxlZnRFbmRDYXBzU2hhcGVOYW1lIjpudWxsLCJFbGFwc2VkUmVjdGFuZ2xlU2hhcGVOYW1lIjpudWxsLCJTZWdtZW50U2hhcGVzTmFtZXMiOlsiUm91bmRlZCBSZWN0YW5nbGUgMjEyMiIsIlN0cmFpZ2h0IENvbm5lY3RvciAyMTI0IiwiVGV4dEJveCAyMTI1IiwiU3RyYWlnaHQgQ29ubmVjdG9yIDIxMjYiLCJUZXh0Qm94IDIxMjciLCJTdHJhaWdodCBDb25uZWN0b3IgMjEyOCIsIlRleHRCb3ggMjEyOSIsIlN0cmFpZ2h0IENvbm5lY3RvciAyMTMwIiwiVGV4dEJveCAyMTMxIiwiU3RyYWlnaHQgQ29ubmVjdG9yIDIxMzIiLCJUZXh0Qm94IDIxMzMiLCJTdHJhaWdodCBDb25uZWN0b3IgMjEzNCIsIlRleHRCb3ggMjEzNSJdfX0sIkVkaXRpb24iOjEsIkN1bHR1cmVJbmZvTmFtZSI6ImVuLVVTIiwiVmVyc2lvbiI6IjIuMC4wLjAiLCJNaWxlc3RvbmVzIjpbeyJJbnRlcm5hbElkIjoiOGU4ZjhlYzQtODA4Ni00N2I2LThmMGItODIzYjUwZTUwNTQwIiwiVGl0bGVMZWZ0Ijo3NC42MTc0OCwiVGl0bGVUb3AiOjM1OS4wLCJUaXRsZVdpZHRoIjoxMTAuMCwiQ29sb3IiOiJCbGFjayIsIlV0Y0RhdGUiOiIyMDEwLTA1LTI1VDAwOjAwOjAwWiIsIlRpdGxlIjoiUHJlc2lkZW50cycgbWVtbyBiZWdpbnMgZGV2ZWxvcG1lbnQgb2YgY29sbGFib3JhdGl2ZSBTUEggYmFzZWQgb24gT01QSCIsIlN0eWxlIjoxLCJCZWxvd1RpbWViYW5kIjpmYWxzZSwiQ3VzdG9tU2V0dGluZ3MiOnsiSXNEYXRlVmlzaWJsZSI6dHJ1ZSwiVGl0bGVGb250U2V0dGluZ3MiOnsiRm9udFNpemUiOjExLCJGb250TmFtZSI6IkNhbGlicmkiLCJJc0JvbGQiOmZhbHNlLCJJc0l0YWxpYyI6ZmFsc2UsIklzVW5kZXJsaW5lZCI6ZmFsc2UsIkZvcmVncm91bmRDb2xvciI6IjAsIDAsIDAsIDAifSwiRGF0ZUZvbnRTZXR0aW5ncyI6eyJGb250U2l6ZSI6MTAsIkZvbnROYW1lIjoiQ2FsaWJyaSIsIklzQm9sZCI6dHJ1ZSwiSXNJdGFsaWMiOmZhbHNlLCJJc1VuZGVybGluZWQiOmZhbHNlLCJGb3JlZ3JvdW5kQ29sb3IiOiIwLCAwLCAwLCAwIn19LCJIaWRlRGF0ZSI6ZmFsc2V9LHsiSW50ZXJuYWxJZCI6IjI2ODUwNzg3LTBkZWItNGI2MS05MWJhLTFmM2ZjYjEwZWM3ZSIsIlRpdGxlTGVmdCI6MTYwLjk0NTExNCwiVGl0bGVUb3AiOjQ1NC41LCJUaXRsZVdpZHRoIjoxMTAuMCwiQ29sb3IiOiJCbGFjayIsIlV0Y0RhdGUiOiIyMDExLTA1LTE1VDAwOjAwOjAwWiIsIlRpdGxlIjoiQnJhaW5zdG9ybWluZyAmIHZpc2lvbmluZyBzZXNzaW9ucywgd29ya2dyb3VwcyBhcHBvaW50ZWQiLCJTdHlsZSI6MSwiQmVsb3dUaW1lYmFuZCI6dHJ1ZSwiQ3VzdG9tU2V0dGluZ3MiOnsiSXNEYXRlVmlzaWJsZSI6dHJ1ZSwiVGl0bGVGb250U2V0dGluZ3MiOnsiRm9udFNpemUiOjExLCJGb250TmFtZSI6IkNhbGlicmkiLCJJc0JvbGQiOmZhbHNlLCJJc0l0YWxpYyI6ZmFsc2UsIklzVW5kZXJsaW5lZCI6ZmFsc2UsIkZvcmVncm91bmRDb2xvciI6IjAsIDAsIDAsIDAifSwiRGF0ZUZvbnRTZXR0aW5ncyI6eyJGb250U2l6ZSI6MTAsIkZvbnROYW1lIjoiQ2FsaWJyaSIsIklzQm9sZCI6ZmFsc2UsIklzSXRhbGljIjpmYWxzZSwiSXNVbmRlcmxpbmVkIjpmYWxzZSwiRm9yZWdyb3VuZENvbG9yIjoiMCwgMCwgMCwgMCJ9fSwiSGlkZURhdGUiOmZhbHNlfSx7IkludGVybmFsSWQiOiIyNzJjZmM5Mi1hMTk3LTQwMjYtYTI1YS03NzllMTU5MzFlNzUiLCJUaXRsZUxlZnQiOjI1Ny4yNDMwNzMsIlRpdGxlVG9wIjozNTkuMCwiVGl0bGVXaWR0aCI6MTEwLjAsIkNvbG9yIjoiQmxhY2siLCJVdGNEYXRlIjoiMjAxMi0wNi0xNFQwMDowMDowMFoiLCJUaXRsZSI6IkxhdW5jaCAtIFN0ZWVyaW5nIENvbW1pdHRlZSBiZWdpbnMgYmktd2Vla2x5IG1lZXRpbmdzIHRvIGRldmVsb3AgU1BIIGRlZ3JlZSBwcm9ncmFtcyBhbmQgY3VycmljdWxhIiwiU3R5bGUiOjEsIkJlbG93VGltZWJhbmQiOmZhbHNlLCJDdXN0b21TZXR0aW5ncyI6eyJJc0RhdGVWaXNpYmxlIjp0cnVlLCJUaXRsZUZvbnRTZXR0aW5ncyI6eyJGb250U2l6ZSI6MTEsIkZvbnROYW1lIjoiQ2FsaWJyaSIsIklzQm9sZCI6ZmFsc2UsIklzSXRhbGljIjpmYWxzZSwiSXNVbmRlcmxpbmVkIjpmYWxzZSwiRm9yZWdyb3VuZENvbG9yIjoiMCwgMCwgMCwgMCJ9LCJEYXRlRm9udFNldHRpbmdzIjp7IkZvbnRTaXplIjoxMCwiRm9udE5hbWUiOiJDYWxpYnJpIiwiSXNCb2xkIjpmYWxzZSwiSXNJdGFsaWMiOmZhbHNlLCJJc1VuZGVybGluZWQiOmZhbHNlLCJGb3JlZ3JvdW5kQ29sb3IiOiIwLCAwLCAwLCAwIn19LCJIaWRlRGF0ZSI6ZmFsc2V9LHsiSW50ZXJuYWxJZCI6IjRjNTAzMjhlLWExYmQtNDJmZi1hNTdjLTgzODQ2NGY2MWM5NSIsIlRpdGxlTGVmdCI6MzAwLjc3MTcyOSwiVGl0bGVUb3AiOjQ1NC41LCJUaXRsZVdpZHRoIjoxMTAuMCwiQ29sb3IiOiJCbGFjayIsIlV0Y0RhdGUiOiIyMDEyLTEyLTEwVDAwOjAwOjAwWiIsIlRpdGxlIjoiSWRlbnRpZmljYXRpb24gYW5kIGRldmVsb3BtZW50IG9mIGluaXRpYWwgMyBQaEQgcHJvZ3JhbXMgdG8gYmUgaW5jbHVkZWQgaW4gdGhlIFBTVS9PSFNVIFNQSCIsIlN0eWxlIjoxLCJCZWxvd1RpbWViYW5kIjp0cnVlLCJDdXN0b21TZXR0aW5ncyI6eyJJc0RhdGVWaXNpYmxlIjp0cnVlLCJUaXRsZUZvbnRTZXR0aW5ncyI6eyJGb250U2l6ZSI6MTEsIkZvbnROYW1lIjoiQ2FsaWJyaSIsIklzQm9sZCI6ZmFsc2UsIklzSXRhbGljIjpmYWxzZSwiSXNVbmRlcmxpbmVkIjpmYWxzZSwiRm9yZWdyb3VuZENvbG9yIjoiMCwgMCwgMCwgMCJ9LCJEYXRlRm9udFNldHRpbmdzIjp7IkZvbnRTaXplIjoxMCwiRm9udE5hbWUiOiJDYWxpYnJpIiwiSXNCb2xkIjpmYWxzZSwiSXNJdGFsaWMiOmZhbHNlLCJJc1VuZGVybGluZWQiOmZhbHNlLCJGb3JlZ3JvdW5kQ29sb3IiOiIwLCAwLCAwLCAwIn19LCJIaWRlRGF0ZSI6ZmFsc2V9LHsiSW50ZXJuYWxJZCI6IjM5YmEyYzMwLTRiNTMtNDE1Zi05NjdmLTVlMTZkMDI3NmIwYyIsIlRpdGxlTGVmdCI6MzM4LjcwNzI0NSwiVGl0bGVUb3AiOjM1OS4wLCJUaXRsZVdpZHRoIjoxMTAuMCwiQ29sb3IiOiJCbGFjayIsIlV0Y0RhdGUiOiIyMDEzLTA1LTE1VDAwOjAwOjAwWiIsIlRpdGxlIjoiT01QSCBhY2NyZWRpdGF0aW9uIHNlbGYtc3R1ZHkgc3VibWl0dGVkIHRvIENlUEgiLCJTdHlsZSI6MSwiQmVsb3dUaW1lYmFuZCI6ZmFsc2UsIkN1c3RvbVNldHRpbmdzIjp7IklzRGF0ZVZpc2libGUiOnRydWUsIlRpdGxlRm9udFNldHRpbmdzIjp7IkZvbnRTaXplIjoxMSwiRm9udE5hbWUiOiJDYWxpYnJpIiwiSXNCb2xkIjpmYWxzZSwiSXNJdGFsaWMiOmZhbHNlLCJJc1VuZGVybGluZWQiOmZhbHNlLCJGb3JlZ3JvdW5kQ29sb3IiOiIwLCAwLCAwLCAwIn0sIkRhdGVGb250U2V0dGluZ3MiOnsiRm9udFNpemUiOjEwLCJGb250TmFtZSI6IkNhbGlicmkiLCJJc0JvbGQiOmZhbHNlLCJJc0l0YWxpYyI6ZmFsc2UsIklzVW5kZXJsaW5lZCI6ZmFsc2UsIkZvcmVncm91bmRDb2xvciI6IjAsIDAsIDAsIDAifX0sIkhpZGVEYXRlIjpmYWxzZX0seyJJbnRlcm5hbElkIjoiODk5ODc2NDMtZDQxMS00ZGQ5LWFhMzItZTViMTgwMzJiZWZlIiwiVGl0bGVMZWZ0IjozNjUuMjEzNDcsIlRpdGxlVG9wIjo0NTQuNSwiVGl0bGVXaWR0aCI6MTEwLjAsIkNvbG9yIjoiQmxhY2siLCJVdGNEYXRlIjoiMjAxMy0wOS0wMVQwMDowMDowMFoiLCJUaXRsZSI6Ik9VUyBBcHByb3ZhbCIsIlN0eWxlIjoxLCJCZWxvd1RpbWViYW5kIjp0cnVlLCJDdXN0b21TZXR0aW5ncyI6eyJJc0RhdGVWaXNpYmxlIjp0cnVlLCJUaXRsZUZvbnRTZXR0aW5ncyI6eyJGb250U2l6ZSI6MTEsIkZvbnROYW1lIjoiQ2FsaWJyaSIsIklzQm9sZCI6ZmFsc2UsIklzSXRhbGljIjpmYWxzZSwiSXNVbmRlcmxpbmVkIjpmYWxzZSwiRm9yZWdyb3VuZENvbG9yIjoiMCwgMCwgMCwgMCJ9LCJEYXRlRm9udFNldHRpbmdzIjp7IkZvbnRTaXplIjoxMCwiRm9udE5hbWUiOiJDYWxpYnJpIiwiSXNCb2xkIjpmYWxzZSwiSXNJdGFsaWMiOmZhbHNlLCJJc1VuZGVybGluZWQiOmZhbHNlLCJGb3JlZ3JvdW5kQ29sb3IiOiIwLCAzMSwgNzMsIDEyNSJ9fSwiSGlkZURhdGUiOmZhbHNlfSx7IkludGVybmFsSWQiOiJjYzFjZDZhZi1jYjVkLTQzMTMtYTA5Zi1mOWRhMDIxOWYzNTYiLCJUaXRsZUxlZnQiOjQzMS42MDA3LCJUaXRsZVRvcCI6MzU5LjAsIlRpdGxlV2lkdGgiOjExMC4wLCJDb2xvciI6IkJsYWNrIiwiVXRjRGF0ZSI6IjIwMTQtMDYtMDFUMDA6MDA6MDBaIiwiVGl0bGUiOiJPSFNVL1BTVSBjb21iaW5lZCBNUEggZGVncmVlIHByb2dyYW1zIiwiU3R5bGUiOjEsIkJlbG93VGltZWJhbmQiOmZhbHNlLCJDdXN0b21TZXR0aW5ncyI6eyJJc0RhdGVWaXNpYmxlIjp0cnVlLCJUaXRsZUZvbnRTZXR0aW5ncyI6eyJGb250U2l6ZSI6MTEsIkZvbnROYW1lIjoiQ2FsaWJyaSIsIklzQm9sZCI6ZmFsc2UsIklzSXRhbGljIjpmYWxzZSwiSXNVbmRlcmxpbmVkIjpmYWxzZSwiRm9yZWdyb3VuZENvbG9yIjoiMCwgMCwgMCwgMCJ9LCJEYXRlRm9udFNldHRpbmdzIjp7IkZvbnRTaXplIjoxMCwiRm9udE5hbWUiOiJDYWxpYnJpIiwiSXNCb2xkIjpmYWxzZSwiSXNJdGFsaWMiOmZhbHNlLCJJc1VuZGVybGluZWQiOmZhbHNlLCJGb3JlZ3JvdW5kQ29sb3IiOiIwLCAzMSwgNzMsIDEyNSJ9fSwiSGlkZURhdGUiOmZhbHNlfSx7IkludGVybmFsSWQiOiJhNDcwNWRhZC0xOTJlLTRiYWUtYjQ4Yi1kZDhhNzQ3YjA1ZDUiLCJUaXRsZUxlZnQiOjQzOC44OTYwNTcsIlRpdGxlVG9wIjo0NTQuNSwiVGl0bGVXaWR0aCI6MTEwLjAsIkNvbG9yIjoiQmxhY2siLCJVdGNEYXRlIjoiMjAxNC0wNy0wMVQwMDowMDowMFoiLCJUaXRsZSI6IkRlbGluZWF0ZSBjb21iaW5lZCBmYWN1bHR5IiwiU3R5bGUiOjEsIkJlbG93VGltZWJhbmQiOnRydWUsIkN1c3RvbVNldHRpbmdzIjp7IklzRGF0ZVZpc2libGUiOnRydWUsIlRpdGxlRm9udFNldHRpbmdzIjp7IkZvbnRTaXplIjoxMSwiRm9udE5hbWUiOiJDYWxpYnJpIiwiSXNCb2xkIjpmYWxzZSwiSXNJdGFsaWMiOmZhbHNlLCJJc1VuZGVybGluZWQiOmZhbHNlLCJGb3JlZ3JvdW5kQ29sb3IiOiIwLCAwLCAwLCAwIn0sIkRhdGVGb250U2V0dGluZ3MiOnsiRm9udFNpemUiOjEwLCJGb250TmFtZSI6IkNhbGlicmkiLCJJc0JvbGQiOmZhbHNlLCJJc0l0YWxpYyI6ZmFsc2UsIklzVW5kZXJsaW5lZCI6ZmFsc2UsIkZvcmVncm91bmRDb2xvciI6IjAsIDAsIDAsIDAifX0sIkhpZGVEYXRlIjpmYWxzZX0seyJJbnRlcm5hbElkIjoiODZjNzk3MTgtN2RiYy00ZmY0LWE1NzMtN2JiNzRkMDIyNmYxIiwiVGl0bGVMZWZ0Ijo0NzYuMTAyMDUxLCJUaXRsZVRvcCI6MzU5LjAsIlRpdGxlV2lkdGgiOjExMC4wLCJDb2xvciI6IkJsYWNrIiwiVXRjRGF0ZSI6IjIwMTQtMTItMDFUMDA6MDA6MDBaIiwiVGl0bGUiOiJBcHBsaWNhdGlvbiB0byBDZVBIIGZvciBTUEggYWNjcmVkaXRhdGlvbiIsIlN0eWxlIjoxLCJCZWxvd1RpbWViYW5kIjpmYWxzZSwiQ3VzdG9tU2V0dGluZ3MiOnsiSXNEYXRlVmlzaWJsZSI6dHJ1ZSwiVGl0bGVGb250U2V0dGluZ3MiOnsiRm9udFNpemUiOjExLCJGb250TmFtZSI6IkNhbGlicmkiLCJJc0JvbGQiOmZhbHNlLCJJc0l0YWxpYyI6ZmFsc2UsIklzVW5kZXJsaW5lZCI6ZmFsc2UsIkZvcmVncm91bmRDb2xvciI6IjAsIDAsIDAsIDAifSwiRGF0ZUZvbnRTZXR0aW5ncyI6eyJGb250U2l6ZSI6MTAsIkZvbnROYW1lIjoiQ2FsaWJyaSIsIklzQm9sZCI6ZmFsc2UsIklzSXRhbGljIjpmYWxzZSwiSXNVbmRlcmxpbmVkIjpmYWxzZSwiRm9yZWdyb3VuZENvbG9yIjoiMCwgMCwgMCwgMCJ9fSwiSGlkZURhdGUiOmZhbHNlfSx7IkludGVybmFsSWQiOiJlMDRhNjAwNS04MTg2LTQ4MjMtYjZhYy01ODI4MjdkNTk5N2YiLCJUaXRsZUxlZnQiOjUyNy42NTU1LCJUaXRsZVRvcCI6NDU0LjUsIlRpdGxlV2lkdGgiOjExMC4wLCJDb2xvciI6IkJsYWNrIiwiVXRjRGF0ZSI6IjIwMTUtMDctMDFUMDA6MDA6MDBaIiwiVGl0bGUiOiJBY2NyZWRpdGVkIFBTVS9PSFNVIFNQSCBlc3RhYmxpc2hlZCB3aXRoIGpvaW50IGRlZ3JlZSBwcm9ncmFtcyIsIlN0eWxlIjoxLCJCZWxvd1RpbWViYW5kIjp0cnVlLCJDdXN0b21TZXR0aW5ncyI6eyJJc0RhdGVWaXNpYmxlIjp0cnVlLCJUaXRsZUZvbnRTZXR0aW5ncyI6eyJGb250U2l6ZSI6MTEsIkZvbnROYW1lIjoiQ2FsaWJyaSIsIklzQm9sZCI6ZmFsc2UsIklzSXRhbGljIjpmYWxzZSwiSXNVbmRlcmxpbmVkIjpmYWxzZSwiRm9yZWdyb3VuZENvbG9yIjoiMCwgMCwgMCwgMCJ9LCJEYXRlRm9udFNldHRpbmdzIjp7IkZvbnRTaXplIjoxMCwiRm9udE5hbWUiOiJDYWxpYnJpIiwiSXNCb2xkIjpmYWxzZSwiSXNJdGFsaWMiOmZhbHNlLCJJc1VuZGVybGluZWQiOmZhbHNlLCJGb3JlZ3JvdW5kQ29sb3IiOiIwLCAwLCAwLCAwIn19LCJIaWRlRGF0ZSI6ZmFsc2V9XSwiVGltZUxpbmVUeXBlIjoyLCJUYXNrcyI6W3siSW50ZXJuYWxJZCI6IjkyZGJmNzY3LTQ2MTMtNDM2ZC1iODY3LTZmOWQ5Y2Q5Yjk4YiIsIkluZGV4IjoxLCJDb2xvciI6IjE1NSwgMTg3LCA4OSIsIlV0Y1N0YXJ0RGF0ZSI6IjIwMTAtMDUtMTVUMDA6MDA6MDBaIiwiVXRjRW5kRGF0ZSI6IjIwMTUtMDctMzFUMDA6MDA6MDAiLCJUaXRsZSI6IkZ1bmRpbmcgRWZmb3J0cyIsIlNoYXBlIjo0LCJDdXN0b21TZXR0aW5ncyI6eyJUaXRsZVdpZHRoIjoxNDUuNzU2OTI3LCJUaXRsZUZvbnRTZXR0aW5ncyI6eyJGb250U2l6ZSI6MTgsIkZvbnROYW1lIjoiQ2FsaWJyaSIsIklzQm9sZCI6ZmFsc2UsIklzSXRhbGljIjpmYWxzZSwiSXNVbmRlcmxpbmVkIjpmYWxzZSwiRm9yZWdyb3VuZENvbG9yIjoiMCwgMCwgMCwgMCJ9LCJTdGFydERhdGVGb250U2V0dGluZ3MiOnsiRm9udFNpemUiOjEwLCJGb250TmFtZSI6IkNhbGlicmkiLCJJc0JvbGQiOmZhbHNlLCJJc0l0YWxpYyI6ZmFsc2UsIklzVW5kZXJsaW5lZCI6ZmFsc2UsIkZvcmVncm91bmRDb2xvciI6IjAsIDMxLCA3MywgMTI1In0sIkVuZERhdGVGb250U2V0dGluZ3MiOnsiRm9udFNpemUiOjEwLCJGb250TmFtZSI6IkNhbGlicmkiLCJJc0JvbGQiOmZhbHNlLCJJc0l0YWxpYyI6ZmFsc2UsIklzVW5kZXJsaW5lZCI6ZmFsc2UsIkZvcmVncm91bmRDb2xvciI6IjMxLCA3MywgMTI1In19fV0sIlN0eWxlIjp7IlRpbWVsaW5lU2V0dGluZ3MiOnsiVG9kYXlNYXJrZXJGb250U2V0dGluZ3MiOnsiRm9udFNpemUiOjEyLCJGb250TmFtZSI6IkNhbGlicmkiLCJJc0JvbGQiOmZhbHNlLCJJc0l0YWxpYyI6ZmFsc2UsIklzVW5kZXJsaW5lZCI6ZmFsc2UsIkZvcmVncm91bmRDb2xvciI6IldoaXRlIn0sIlN0YXJ0WWVhckZvbnQiOnsiRm9udFNpemUiOjE4LCJGb250TmFtZSI6IkNhbGlicmkiLCJJc0JvbGQiOnRydWUsIklzSXRhbGljIjpmYWxzZSwiSXNVbmRlcmxpbmVkIjpmYWxzZSwiRm9yZWdyb3VuZENvbG9yIjoiV2hpdGUifSwiRW5kWWVhckZvbnQiOnsiRm9udFNpemUiOjE4LCJGb250TmFtZSI6IkNhbGlicmkiLCJJc0JvbGQiOnRydWUsIklzSXRhbGljIjpmYWxzZSwiSXNVbmRlcmxpbmVkIjpmYWxzZSwiRm9yZWdyb3VuZENvbG9yIjoiMCwgMTkyLCA4MCwgNzcifSwiSXNUaGluIjp0cnVlLCJIYXMzREVmZmVjdCI6ZmFsc2UsIlRpbWViYW5kSXNSb3VuZGVkIjp0cnVlLCJUaW1lYmFuZENvbG9yIjoiNDcsIDU0LCAxNTMiLCJUaW1lYmFuZEZvbnRTZXR0aW5ncyI6eyJGb250U2l6ZSI6MTIsIkZvbnROYW1lIjoiQ2FsaWJyaSIsIklzQm9sZCI6ZmFsc2UsIklzSXRhbGljIjpmYWxzZSwiSXNVbmRlcmxpbmVkIjpmYWxzZSwiRm9yZWdyb3VuZENvbG9yIjoiV2hpdGUifSwiRWxhcHNlZFRpbWVDb2xvciI6IlJlZCIsIkVsYXBzZWRUaW1lU3R5bGUiOjEsIlRvZGF5TWFya2VyUG9zaXRpb24iOjAsIkNhcHNQb3NpdGlvbiI6Mn0sIkRlZmF1bHRNaWxlc3RvbmVTZXR0aW5ncyI6eyJGbGFnQ29ubmVjdG9yU2V0dGluZ3MiOnsiQ29sb3IiOiI3OSwgMTI5LCAxODkifSwiRGF0ZUZvcm1hdCI6eyJGb3JtYXRTdHJpbmciOiJNTU1NIHl5eXkiLCJTZXBhcmF0b3IiOiIvIiwiVXNlSW50ZXJuYXRpb25hbERhdGVGb3JtYXQiOmZhbHNlfSwiV29yZFdyYXAiOnRydWUs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SJ9fSwiRGVmYXVsdFRhc2tTZXR0aW5ncyI6eyJXb3JkV3JhcCI6ZmFsc2UsIkRhdGVGb250U2V0dGluZ3MiOnsiRm9udFNpemUiOjEwLCJGb250TmFtZSI6IkNhbGlicmkiLCJJc0JvbGQiOmZhbHNlLCJJc0l0YWxpYyI6ZmFsc2UsIklzVW5kZXJsaW5lZCI6ZmFsc2UsIkZvcmVncm91bmRDb2xvciI6IjMxLCA3MywgMTI1In0sIklzVGhpY2siOmZhbHNlLCJUYXNrc0Fib3ZlVGltZWJhbmQiOmZhbHNlLCJEYXRlRm9ybWF0Ijp7IkZvcm1hdFN0cmluZyI6Ik1NTU0geXl5eSIsIlNlcGFyYXRvciI6Ii8iLCJVc2VJbnRlcm5hdGlvbmFsRGF0ZUZvcm1hdCI6ZmFsc2V9LCJEdXJhdGlvblBvc2l0aW9uIjoyLCJEdXJhdGlvbkZvcm1hdCI6MCwiUmVuZGVyTG9uZ1Rhc2tUaXRsZUFib3ZlVGFza1NoYXBlIjpmYWxzZSwiSXNIb3Jpem9udGFsQ29ubmVjdG9yVmlzaWJsZSI6ZmFsc2UsIklzVmVydGljYWxDb25uZWN0b3JWaXNpYmxlIjp0cnVlLCJIb3Jpem9udGFsQ29ubmVjdG9yU2V0dGluZ3MiOnsiQ29sb3IiOiIyMDQsIDIwNCwgMjA0In0sIlZlcnRpY2FsQ29ubmVjdG9yU2V0dGluZ3MiOnsiQ29sb3IiOiIyMDQsIDIwNCwgMjA0In0sIkludGVydmFsVGV4dFBvc2l0aW9uIjoyLCJJbnRlcnZhbERhdGVQb3NpdGlvbiI6MCwiVGl0bGVXaWR0aCI6bnVsbCwiVGl0bGVGb250U2V0dGluZ3MiOnsiRm9udFNpemUiOjExLCJGb250TmFtZSI6IkNhbGlicmkiLCJJc0JvbGQiOmZhbHNlLCJJc0l0YWxpYyI6ZmFsc2UsIklzVW5kZXJsaW5lZCI6ZmFsc2UsIkZvcmVncm91bmRDb2xvciI6IkJsYWNrIn19LCJTY2FsZVNldHRpbmdzIjp7IkRhdGVGb3JtYXQiOiJNTU0iLCJJbnRlcnZhbFR5cGUiOjQsIlVzZUF1dG9tYXRpY1RpbWVTY2FsZSI6dHJ1ZSwiQ3VzdG9tVGltZVNjYWxlVXRjU3RhcnREYXRlIjoiMDAwMS0wMS0wMVQwMDowMDowMFoiLCJDdXN0b21UaW1lU2NhbGVVdGNFbmREYXRlIjoiMDAwMS0wMS0wMVQwMDowMDowMFoifX0sIlRpbWViYW5kVmVydGljYWxQb3NpdGlvbiI6eyJRdWlja1Bvc2l0aW9uIjozLCJSZWxhdGl2ZVBvc2l0aW9uIjo3NS4wLCJBYnNvbHV0ZVBvc2l0aW9uIjo0MDUuMCwiUHJldmlvdXNBYnNvbHV0ZVBvc2l0aW9uIjo0MDUuMH19"/>
  <p:tag name="__MASTER" val="__part_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7229</TotalTime>
  <Words>827</Words>
  <Application>Microsoft Macintosh PowerPoint</Application>
  <PresentationFormat>On-screen Show (4:3)</PresentationFormat>
  <Paragraphs>167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Apothecary</vt:lpstr>
      <vt:lpstr>PowerPoint Presentation</vt:lpstr>
      <vt:lpstr> </vt:lpstr>
      <vt:lpstr> Oregon MPH Program (OMPH):  Brief Overview of a Long History </vt:lpstr>
      <vt:lpstr>What Value Does a School of Public Health  in the Metro area add?</vt:lpstr>
      <vt:lpstr>What Value Does a School of Public Health  in the Metro area add?</vt:lpstr>
      <vt:lpstr>Why NOW? </vt:lpstr>
      <vt:lpstr>PowerPoint Presentation</vt:lpstr>
      <vt:lpstr>Additional  Features   of our Education Programs </vt:lpstr>
      <vt:lpstr>PowerPoint Presentation</vt:lpstr>
      <vt:lpstr>Interim Leadership </vt:lpstr>
      <vt:lpstr>                   Questions 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ITG</dc:creator>
  <cp:lastModifiedBy>Morgan D. Cowling</cp:lastModifiedBy>
  <cp:revision>562</cp:revision>
  <cp:lastPrinted>2014-12-18T00:06:23Z</cp:lastPrinted>
  <dcterms:created xsi:type="dcterms:W3CDTF">2012-01-31T18:13:59Z</dcterms:created>
  <dcterms:modified xsi:type="dcterms:W3CDTF">2014-12-18T17:38:55Z</dcterms:modified>
</cp:coreProperties>
</file>