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handoutMasterIdLst>
    <p:handoutMasterId r:id="rId20"/>
  </p:handoutMasterIdLst>
  <p:sldIdLst>
    <p:sldId id="256" r:id="rId2"/>
    <p:sldId id="257" r:id="rId3"/>
    <p:sldId id="258" r:id="rId4"/>
    <p:sldId id="259" r:id="rId5"/>
    <p:sldId id="265" r:id="rId6"/>
    <p:sldId id="266" r:id="rId7"/>
    <p:sldId id="267" r:id="rId8"/>
    <p:sldId id="268" r:id="rId9"/>
    <p:sldId id="299" r:id="rId10"/>
    <p:sldId id="270" r:id="rId11"/>
    <p:sldId id="297" r:id="rId12"/>
    <p:sldId id="272" r:id="rId13"/>
    <p:sldId id="290" r:id="rId14"/>
    <p:sldId id="298" r:id="rId15"/>
    <p:sldId id="276" r:id="rId16"/>
    <p:sldId id="294" r:id="rId17"/>
    <p:sldId id="27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17" autoAdjust="0"/>
    <p:restoredTop sz="96828" autoAdjust="0"/>
  </p:normalViewPr>
  <p:slideViewPr>
    <p:cSldViewPr snapToGrid="0" snapToObjects="1">
      <p:cViewPr>
        <p:scale>
          <a:sx n="100" d="100"/>
          <a:sy n="100" d="100"/>
        </p:scale>
        <p:origin x="-1112" y="-14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249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7F9BF8-A0B3-9D4D-8546-5D5CFB7FE505}" type="datetimeFigureOut">
              <a:rPr lang="en-US" smtClean="0"/>
              <a:pPr/>
              <a:t>9/16/14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F70088-AF57-4E4D-915C-06773AF97E21}" type="slidenum">
              <a:rPr lang="en-US" smtClean="0"/>
              <a:pPr/>
              <a:t>‹#›</a:t>
            </a:fld>
            <a:endParaRPr lang="en-US"/>
          </a:p>
        </p:txBody>
      </p:sp>
    </p:spTree>
    <p:extLst>
      <p:ext uri="{BB962C8B-B14F-4D97-AF65-F5344CB8AC3E}">
        <p14:creationId xmlns:p14="http://schemas.microsoft.com/office/powerpoint/2010/main" val="1098234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8468FB-240F-4C40-BEA4-667B3B4C6ABA}" type="datetimeFigureOut">
              <a:rPr lang="en-US" smtClean="0"/>
              <a:pPr/>
              <a:t>9/16/14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B61F5D-9D91-5F47-9156-C7406152AD70}" type="slidenum">
              <a:rPr lang="en-US" smtClean="0"/>
              <a:pPr/>
              <a:t>‹#›</a:t>
            </a:fld>
            <a:endParaRPr lang="en-US"/>
          </a:p>
        </p:txBody>
      </p:sp>
    </p:spTree>
    <p:extLst>
      <p:ext uri="{BB962C8B-B14F-4D97-AF65-F5344CB8AC3E}">
        <p14:creationId xmlns:p14="http://schemas.microsoft.com/office/powerpoint/2010/main" val="15934400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B61F5D-9D91-5F47-9156-C7406152AD7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B61F5D-9D91-5F47-9156-C7406152AD70}"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B61F5D-9D91-5F47-9156-C7406152AD70}"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30FB6D-22F4-7749-82F5-206FEABE4811}" type="datetimeFigureOut">
              <a:rPr lang="en-US" smtClean="0"/>
              <a:pPr/>
              <a:t>9/16/14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514C6-FDC3-F540-A3EB-29AB0DA7E820}"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0FB6D-22F4-7749-82F5-206FEABE4811}" type="datetimeFigureOut">
              <a:rPr lang="en-US" smtClean="0"/>
              <a:pPr/>
              <a:t>9/16/14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514C6-FDC3-F540-A3EB-29AB0DA7E8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30FB6D-22F4-7749-82F5-206FEABE4811}" type="datetimeFigureOut">
              <a:rPr lang="en-US" smtClean="0"/>
              <a:pPr/>
              <a:t>9/16/14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514C6-FDC3-F540-A3EB-29AB0DA7E8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0FB6D-22F4-7749-82F5-206FEABE4811}" type="datetimeFigureOut">
              <a:rPr lang="en-US" smtClean="0"/>
              <a:pPr/>
              <a:t>9/16/14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514C6-FDC3-F540-A3EB-29AB0DA7E8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30FB6D-22F4-7749-82F5-206FEABE4811}" type="datetimeFigureOut">
              <a:rPr lang="en-US" smtClean="0"/>
              <a:pPr/>
              <a:t>9/16/14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514C6-FDC3-F540-A3EB-29AB0DA7E820}"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30FB6D-22F4-7749-82F5-206FEABE4811}" type="datetimeFigureOut">
              <a:rPr lang="en-US" smtClean="0"/>
              <a:pPr/>
              <a:t>9/16/14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514C6-FDC3-F540-A3EB-29AB0DA7E8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30FB6D-22F4-7749-82F5-206FEABE4811}" type="datetimeFigureOut">
              <a:rPr lang="en-US" smtClean="0"/>
              <a:pPr/>
              <a:t>9/16/14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514C6-FDC3-F540-A3EB-29AB0DA7E820}"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30FB6D-22F4-7749-82F5-206FEABE4811}" type="datetimeFigureOut">
              <a:rPr lang="en-US" smtClean="0"/>
              <a:pPr/>
              <a:t>9/16/14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514C6-FDC3-F540-A3EB-29AB0DA7E8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0FB6D-22F4-7749-82F5-206FEABE4811}" type="datetimeFigureOut">
              <a:rPr lang="en-US" smtClean="0"/>
              <a:pPr/>
              <a:t>9/16/14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7514C6-FDC3-F540-A3EB-29AB0DA7E8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30FB6D-22F4-7749-82F5-206FEABE4811}" type="datetimeFigureOut">
              <a:rPr lang="en-US" smtClean="0"/>
              <a:pPr/>
              <a:t>9/16/14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514C6-FDC3-F540-A3EB-29AB0DA7E820}"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30FB6D-22F4-7749-82F5-206FEABE4811}" type="datetimeFigureOut">
              <a:rPr lang="en-US" smtClean="0"/>
              <a:pPr/>
              <a:t>9/16/14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514C6-FDC3-F540-A3EB-29AB0DA7E8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B30FB6D-22F4-7749-82F5-206FEABE4811}" type="datetimeFigureOut">
              <a:rPr lang="en-US" smtClean="0"/>
              <a:pPr/>
              <a:t>9/16/14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37514C6-FDC3-F540-A3EB-29AB0DA7E820}" type="slidenum">
              <a:rPr lang="en-US" smtClean="0"/>
              <a:pPr/>
              <a:t>‹#›</a:t>
            </a:fld>
            <a:endParaRPr lang="en-US"/>
          </a:p>
        </p:txBody>
      </p:sp>
      <p:pic>
        <p:nvPicPr>
          <p:cNvPr id="9" name="Picture 8" descr="CLHO-1 LOGO.jpeg"/>
          <p:cNvPicPr>
            <a:picLocks noChangeAspect="1"/>
          </p:cNvPicPr>
          <p:nvPr userDrawn="1"/>
        </p:nvPicPr>
        <p:blipFill>
          <a:blip r:embed="rId13"/>
          <a:stretch>
            <a:fillRect/>
          </a:stretch>
        </p:blipFill>
        <p:spPr>
          <a:xfrm>
            <a:off x="6994238" y="5084190"/>
            <a:ext cx="1945289" cy="163728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00050" y="1371600"/>
            <a:ext cx="8134350" cy="1927225"/>
          </a:xfrm>
        </p:spPr>
        <p:txBody>
          <a:bodyPr/>
          <a:lstStyle/>
          <a:p>
            <a:r>
              <a:rPr lang="en-US" dirty="0" smtClean="0"/>
              <a:t>    </a:t>
            </a:r>
            <a:r>
              <a:rPr lang="en-US" sz="4000" dirty="0" smtClean="0">
                <a:solidFill>
                  <a:srgbClr val="008000"/>
                </a:solidFill>
              </a:rPr>
              <a:t>public health in </a:t>
            </a:r>
            <a:r>
              <a:rPr lang="en-US" sz="4000" dirty="0" err="1" smtClean="0">
                <a:solidFill>
                  <a:srgbClr val="008000"/>
                </a:solidFill>
              </a:rPr>
              <a:t>oregon</a:t>
            </a:r>
            <a:r>
              <a:rPr lang="en-US" dirty="0" smtClean="0"/>
              <a:t>	</a:t>
            </a:r>
            <a:endParaRPr lang="en-US" dirty="0"/>
          </a:p>
        </p:txBody>
      </p:sp>
      <p:sp>
        <p:nvSpPr>
          <p:cNvPr id="10" name="Subtitle 9"/>
          <p:cNvSpPr>
            <a:spLocks noGrp="1"/>
          </p:cNvSpPr>
          <p:nvPr>
            <p:ph type="subTitle" idx="1"/>
          </p:nvPr>
        </p:nvSpPr>
        <p:spPr>
          <a:xfrm>
            <a:off x="920750" y="3886200"/>
            <a:ext cx="6851650" cy="1752600"/>
          </a:xfrm>
        </p:spPr>
        <p:txBody>
          <a:bodyPr>
            <a:normAutofit lnSpcReduction="10000"/>
          </a:bodyPr>
          <a:lstStyle/>
          <a:p>
            <a:r>
              <a:rPr lang="en-US" sz="2400" dirty="0" smtClean="0"/>
              <a:t>Presentation by</a:t>
            </a:r>
          </a:p>
          <a:p>
            <a:r>
              <a:rPr lang="en-US" sz="2400" dirty="0" smtClean="0"/>
              <a:t>Morgan D. Cowling</a:t>
            </a:r>
            <a:r>
              <a:rPr lang="en-US" sz="2400" dirty="0"/>
              <a:t>, CLHO Executive </a:t>
            </a:r>
            <a:r>
              <a:rPr lang="en-US" sz="2400" dirty="0" smtClean="0"/>
              <a:t>Director</a:t>
            </a:r>
          </a:p>
          <a:p>
            <a:r>
              <a:rPr lang="en-US" sz="2400" dirty="0" smtClean="0"/>
              <a:t>Muriel </a:t>
            </a:r>
            <a:r>
              <a:rPr lang="en-US" sz="2400" dirty="0" err="1" smtClean="0"/>
              <a:t>DeLaVergne</a:t>
            </a:r>
            <a:r>
              <a:rPr lang="en-US" sz="2400" dirty="0" smtClean="0"/>
              <a:t>-Brown, CLHO Chair</a:t>
            </a:r>
          </a:p>
          <a:p>
            <a:r>
              <a:rPr lang="en-US" sz="2400" dirty="0" smtClean="0"/>
              <a:t>September 17</a:t>
            </a:r>
            <a:r>
              <a:rPr lang="en-US" sz="2400" baseline="30000" dirty="0" smtClean="0"/>
              <a:t>th</a:t>
            </a:r>
            <a:r>
              <a:rPr lang="en-US" sz="2400" dirty="0" smtClean="0"/>
              <a:t>, 2014</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8000"/>
                </a:solidFill>
              </a:rPr>
              <a:t>Coalition of Local Health Officials (the other CLHO)</a:t>
            </a:r>
            <a:endParaRPr lang="en-US" dirty="0"/>
          </a:p>
        </p:txBody>
      </p:sp>
      <p:sp>
        <p:nvSpPr>
          <p:cNvPr id="3" name="Content Placeholder 2"/>
          <p:cNvSpPr>
            <a:spLocks noGrp="1"/>
          </p:cNvSpPr>
          <p:nvPr>
            <p:ph idx="1"/>
          </p:nvPr>
        </p:nvSpPr>
        <p:spPr>
          <a:xfrm>
            <a:off x="457200" y="1891862"/>
            <a:ext cx="8229600" cy="4585138"/>
          </a:xfrm>
        </p:spPr>
        <p:txBody>
          <a:bodyPr>
            <a:normAutofit/>
          </a:bodyPr>
          <a:lstStyle/>
          <a:p>
            <a:r>
              <a:rPr lang="en-US" sz="2800" dirty="0" smtClean="0"/>
              <a:t>Workforce development and technical assistance and training</a:t>
            </a:r>
          </a:p>
          <a:p>
            <a:r>
              <a:rPr lang="en-US" sz="2800" dirty="0" smtClean="0"/>
              <a:t>Advocacy and representation before boards, commissions and the legislature</a:t>
            </a:r>
          </a:p>
          <a:p>
            <a:r>
              <a:rPr lang="en-US" sz="2800" dirty="0" smtClean="0"/>
              <a:t>Support for public health administrators</a:t>
            </a:r>
          </a:p>
          <a:p>
            <a:r>
              <a:rPr lang="en-US" sz="2800" dirty="0" smtClean="0"/>
              <a:t>Work to generate funding opportunities for the whole system of public health through the legislature and private funding sources</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8000"/>
                </a:solidFill>
              </a:rPr>
              <a:t>Coalition’s 2015 Legislative Agenda</a:t>
            </a:r>
            <a:endParaRPr lang="en-US" dirty="0"/>
          </a:p>
        </p:txBody>
      </p:sp>
      <p:sp>
        <p:nvSpPr>
          <p:cNvPr id="3" name="Content Placeholder 2"/>
          <p:cNvSpPr>
            <a:spLocks noGrp="1"/>
          </p:cNvSpPr>
          <p:nvPr>
            <p:ph idx="1"/>
          </p:nvPr>
        </p:nvSpPr>
        <p:spPr>
          <a:xfrm>
            <a:off x="457200" y="2144110"/>
            <a:ext cx="8229600" cy="4332890"/>
          </a:xfrm>
        </p:spPr>
        <p:txBody>
          <a:bodyPr/>
          <a:lstStyle/>
          <a:p>
            <a:pPr marL="457200" indent="-457200">
              <a:buAutoNum type="arabicPeriod"/>
            </a:pPr>
            <a:r>
              <a:rPr lang="en-US" sz="2800" dirty="0" smtClean="0"/>
              <a:t>Local Public Health Authority/Future of Public Health Taskforce </a:t>
            </a:r>
          </a:p>
          <a:p>
            <a:pPr marL="457200" indent="-457200">
              <a:buAutoNum type="arabicPeriod"/>
            </a:pPr>
            <a:r>
              <a:rPr lang="en-US" sz="2800" dirty="0" smtClean="0"/>
              <a:t>E-cigarettes</a:t>
            </a:r>
          </a:p>
          <a:p>
            <a:pPr marL="457200" indent="-457200">
              <a:buAutoNum type="arabicPeriod"/>
            </a:pPr>
            <a:r>
              <a:rPr lang="en-US" sz="2800" dirty="0" smtClean="0"/>
              <a:t>Public Health impacts of recreational-use marijuana legalization</a:t>
            </a:r>
          </a:p>
          <a:p>
            <a:pPr marL="457200" indent="-457200">
              <a:buAutoNum type="arabicPeriod"/>
            </a:pPr>
            <a:endParaRPr lang="en-US" dirty="0"/>
          </a:p>
        </p:txBody>
      </p:sp>
    </p:spTree>
    <p:extLst>
      <p:ext uri="{BB962C8B-B14F-4D97-AF65-F5344CB8AC3E}">
        <p14:creationId xmlns:p14="http://schemas.microsoft.com/office/powerpoint/2010/main" val="35508971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8000"/>
                </a:solidFill>
              </a:rPr>
              <a:t>Emerging Public Health Issues, Opportunities and Challenges	</a:t>
            </a:r>
            <a:endParaRPr lang="en-US" dirty="0">
              <a:solidFill>
                <a:srgbClr val="008000"/>
              </a:solidFill>
            </a:endParaRPr>
          </a:p>
        </p:txBody>
      </p:sp>
      <p:sp>
        <p:nvSpPr>
          <p:cNvPr id="3" name="Content Placeholder 2"/>
          <p:cNvSpPr>
            <a:spLocks noGrp="1"/>
          </p:cNvSpPr>
          <p:nvPr>
            <p:ph idx="1"/>
          </p:nvPr>
        </p:nvSpPr>
        <p:spPr/>
        <p:txBody>
          <a:bodyPr>
            <a:normAutofit/>
          </a:bodyPr>
          <a:lstStyle/>
          <a:p>
            <a:pPr>
              <a:buNone/>
            </a:pPr>
            <a:endParaRPr lang="en-US" dirty="0" smtClean="0"/>
          </a:p>
          <a:p>
            <a:r>
              <a:rPr lang="en-US" sz="2800" dirty="0" smtClean="0"/>
              <a:t>Future of Public Health Taskforce:  Recommendations and Legislation</a:t>
            </a:r>
          </a:p>
          <a:p>
            <a:r>
              <a:rPr lang="en-US" sz="2800" dirty="0" smtClean="0"/>
              <a:t>National movement toward the accreditation of local health departments</a:t>
            </a:r>
          </a:p>
          <a:p>
            <a:r>
              <a:rPr lang="en-US" sz="2800" dirty="0" smtClean="0"/>
              <a:t>State </a:t>
            </a:r>
            <a:r>
              <a:rPr lang="en-US" sz="2800" dirty="0" smtClean="0"/>
              <a:t>Health System Transformation</a:t>
            </a:r>
          </a:p>
          <a:p>
            <a:pPr>
              <a:buNone/>
            </a:pPr>
            <a:r>
              <a:rPr lang="en-US" dirty="0" smtClean="0"/>
              <a:t>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8000"/>
                </a:solidFill>
              </a:rPr>
              <a:t>Accreditation of Local Health Departments in Oregon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 </a:t>
            </a:r>
          </a:p>
          <a:p>
            <a:endParaRPr lang="en-US" dirty="0" smtClean="0"/>
          </a:p>
          <a:p>
            <a:endParaRPr lang="en-US" dirty="0" smtClean="0"/>
          </a:p>
          <a:p>
            <a:endParaRPr lang="en-US" dirty="0"/>
          </a:p>
        </p:txBody>
      </p:sp>
      <p:pic>
        <p:nvPicPr>
          <p:cNvPr id="5" name="Picture 4" descr="Accreditation Readiness Map_2014_Jun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of Public Health Taskforce</a:t>
            </a:r>
            <a:endParaRPr lang="en-US" dirty="0"/>
          </a:p>
        </p:txBody>
      </p:sp>
      <p:sp>
        <p:nvSpPr>
          <p:cNvPr id="3" name="Content Placeholder 2"/>
          <p:cNvSpPr>
            <a:spLocks noGrp="1"/>
          </p:cNvSpPr>
          <p:nvPr>
            <p:ph idx="1"/>
          </p:nvPr>
        </p:nvSpPr>
        <p:spPr>
          <a:xfrm>
            <a:off x="457200" y="1986455"/>
            <a:ext cx="8167399" cy="1497723"/>
          </a:xfrm>
        </p:spPr>
        <p:txBody>
          <a:bodyPr>
            <a:normAutofit fontScale="92500" lnSpcReduction="20000"/>
          </a:bodyPr>
          <a:lstStyle/>
          <a:p>
            <a:r>
              <a:rPr lang="en-US" dirty="0" smtClean="0"/>
              <a:t>The Conceptual Framework</a:t>
            </a:r>
          </a:p>
          <a:p>
            <a:r>
              <a:rPr lang="en-US" dirty="0" smtClean="0"/>
              <a:t>The Implementation Proposal</a:t>
            </a:r>
          </a:p>
          <a:p>
            <a:r>
              <a:rPr lang="en-US" dirty="0" smtClean="0"/>
              <a:t>Operationalizing the Framework</a:t>
            </a:r>
          </a:p>
          <a:p>
            <a:r>
              <a:rPr lang="en-US" dirty="0" smtClean="0"/>
              <a:t>Next Steps </a:t>
            </a:r>
          </a:p>
          <a:p>
            <a:endParaRPr lang="en-US" dirty="0"/>
          </a:p>
          <a:p>
            <a:endParaRPr lang="en-US" dirty="0" smtClean="0"/>
          </a:p>
        </p:txBody>
      </p:sp>
      <p:pic>
        <p:nvPicPr>
          <p:cNvPr id="1026" name="Picture 2" descr="C:\Users\Murield\AppData\Local\Microsoft\Windows\INetCache\IE\U5NBU83K\MP9004230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239" y="3914261"/>
            <a:ext cx="4080422" cy="26554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9032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8000"/>
                </a:solidFill>
              </a:rPr>
              <a:t>Health System Transformation</a:t>
            </a:r>
            <a:endParaRPr lang="en-US" dirty="0"/>
          </a:p>
        </p:txBody>
      </p:sp>
      <p:sp>
        <p:nvSpPr>
          <p:cNvPr id="3" name="Content Placeholder 2"/>
          <p:cNvSpPr>
            <a:spLocks noGrp="1"/>
          </p:cNvSpPr>
          <p:nvPr>
            <p:ph idx="1"/>
          </p:nvPr>
        </p:nvSpPr>
        <p:spPr>
          <a:xfrm>
            <a:off x="457200" y="1923393"/>
            <a:ext cx="6921500" cy="4202770"/>
          </a:xfrm>
        </p:spPr>
        <p:txBody>
          <a:bodyPr>
            <a:normAutofit fontScale="70000" lnSpcReduction="20000"/>
          </a:bodyPr>
          <a:lstStyle/>
          <a:p>
            <a:r>
              <a:rPr lang="en-US" dirty="0" smtClean="0"/>
              <a:t>HB 3650 (2011) and SB 1580 (2012) created Oregon’s system of Health System Transformation – Coordinated Care Organizations (CCOs)</a:t>
            </a:r>
          </a:p>
          <a:p>
            <a:r>
              <a:rPr lang="en-US" dirty="0" smtClean="0"/>
              <a:t>Local Health Departments are working with CCO’s throughout the state in different capacities.</a:t>
            </a:r>
          </a:p>
          <a:p>
            <a:r>
              <a:rPr lang="en-US" dirty="0" smtClean="0"/>
              <a:t>HB 3650 requires agreements between local public health and </a:t>
            </a:r>
            <a:r>
              <a:rPr lang="en-US" dirty="0" err="1" smtClean="0"/>
              <a:t>CCOs</a:t>
            </a:r>
            <a:r>
              <a:rPr lang="en-US" dirty="0" smtClean="0"/>
              <a:t> for “point of contact” services including immunizations, communicable disease, sexually transmitted infections etc</a:t>
            </a:r>
          </a:p>
          <a:p>
            <a:r>
              <a:rPr lang="en-US" dirty="0" smtClean="0"/>
              <a:t>SB 1580 defines the duties of the Community Advisory Committee to advocate for preventative care and oversee a Community Health Assessment and Community Health Improvement Plan</a:t>
            </a:r>
          </a:p>
          <a:p>
            <a:pPr lvl="1"/>
            <a:r>
              <a:rPr lang="en-US" dirty="0" smtClean="0"/>
              <a:t>This is a great place for collaboration between local public health and CCOs</a:t>
            </a:r>
          </a:p>
          <a:p>
            <a:pPr lvl="1"/>
            <a:r>
              <a:rPr lang="en-US" dirty="0" smtClean="0"/>
              <a:t>Health Department staff throughout the state are working with CAC’s</a:t>
            </a:r>
          </a:p>
          <a:p>
            <a:r>
              <a:rPr lang="en-US" dirty="0" smtClean="0"/>
              <a:t>SB 1580 also allows for the sharing of protected public health information with public health entities for public health oversight purposes</a:t>
            </a:r>
          </a:p>
          <a:p>
            <a:endParaRPr lang="en-US" dirty="0" smtClean="0"/>
          </a:p>
          <a:p>
            <a:endParaRPr lang="en-US" dirty="0" smtClean="0"/>
          </a:p>
          <a:p>
            <a:pPr>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8000"/>
                </a:solidFill>
              </a:rPr>
              <a:t>Health System Transformation cont.</a:t>
            </a:r>
            <a:endParaRPr lang="en-US" dirty="0"/>
          </a:p>
        </p:txBody>
      </p:sp>
      <p:sp>
        <p:nvSpPr>
          <p:cNvPr id="3" name="Content Placeholder 2"/>
          <p:cNvSpPr>
            <a:spLocks noGrp="1"/>
          </p:cNvSpPr>
          <p:nvPr>
            <p:ph idx="1"/>
          </p:nvPr>
        </p:nvSpPr>
        <p:spPr>
          <a:xfrm>
            <a:off x="457200" y="1600200"/>
            <a:ext cx="6864350" cy="4525963"/>
          </a:xfrm>
        </p:spPr>
        <p:txBody>
          <a:bodyPr>
            <a:normAutofit fontScale="92500"/>
          </a:bodyPr>
          <a:lstStyle/>
          <a:p>
            <a:r>
              <a:rPr lang="en-US" sz="2400" dirty="0" smtClean="0"/>
              <a:t>Public health interventions can help </a:t>
            </a:r>
            <a:r>
              <a:rPr lang="en-US" sz="2400" dirty="0" err="1" smtClean="0"/>
              <a:t>CCOs</a:t>
            </a:r>
            <a:r>
              <a:rPr lang="en-US" sz="2400" dirty="0" smtClean="0"/>
              <a:t> meet their metrics and outcomes</a:t>
            </a:r>
          </a:p>
          <a:p>
            <a:r>
              <a:rPr lang="en-US" sz="2400" dirty="0" smtClean="0"/>
              <a:t>Public health and CCO partnerships are continuing to develop. Here are a few examples: </a:t>
            </a:r>
          </a:p>
          <a:p>
            <a:pPr lvl="1">
              <a:buFont typeface="Wingdings" panose="05000000000000000000" pitchFamily="2" charset="2"/>
              <a:buChar char="§"/>
            </a:pPr>
            <a:r>
              <a:rPr lang="en-US" sz="2400" dirty="0" smtClean="0"/>
              <a:t>Community Advisory Council staff support by LHD</a:t>
            </a:r>
          </a:p>
          <a:p>
            <a:pPr lvl="1">
              <a:buFont typeface="Wingdings" panose="05000000000000000000" pitchFamily="2" charset="2"/>
              <a:buChar char="§"/>
            </a:pPr>
            <a:r>
              <a:rPr lang="en-US" sz="2400" dirty="0" smtClean="0"/>
              <a:t>New models of care for maternal and child health for CCO patients</a:t>
            </a:r>
          </a:p>
          <a:p>
            <a:pPr lvl="1">
              <a:buFont typeface="Wingdings" panose="05000000000000000000" pitchFamily="2" charset="2"/>
              <a:buChar char="§"/>
            </a:pPr>
            <a:r>
              <a:rPr lang="en-US" sz="2400" dirty="0" smtClean="0"/>
              <a:t>Joint Community Health Assessments focused on larger population health </a:t>
            </a:r>
          </a:p>
          <a:p>
            <a:pPr lvl="1">
              <a:buFont typeface="Wingdings" panose="05000000000000000000" pitchFamily="2" charset="2"/>
              <a:buChar char="§"/>
            </a:pPr>
            <a:r>
              <a:rPr lang="en-US" sz="2400" dirty="0" smtClean="0"/>
              <a:t>Tobacco prevention expertise to </a:t>
            </a:r>
            <a:r>
              <a:rPr lang="en-US" sz="2400" dirty="0"/>
              <a:t>M</a:t>
            </a:r>
            <a:r>
              <a:rPr lang="en-US" sz="2400" dirty="0" smtClean="0"/>
              <a:t>edicaid population – SIM grants</a:t>
            </a:r>
          </a:p>
          <a:p>
            <a:pPr lvl="1">
              <a:buFont typeface="Wingdings" panose="05000000000000000000" pitchFamily="2" charset="2"/>
              <a:buChar char="§"/>
            </a:pPr>
            <a:r>
              <a:rPr lang="en-US" sz="2400" dirty="0" smtClean="0"/>
              <a:t>Coordination of Quality Metrics</a:t>
            </a:r>
          </a:p>
          <a:p>
            <a:pPr marL="457200" lvl="1" indent="0">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008000"/>
                </a:solidFill>
              </a:rPr>
              <a:t>Conclusions – Questions?</a:t>
            </a:r>
            <a:endParaRPr lang="en-US" sz="5400" dirty="0"/>
          </a:p>
        </p:txBody>
      </p:sp>
      <p:sp>
        <p:nvSpPr>
          <p:cNvPr id="3" name="Content Placeholder 2"/>
          <p:cNvSpPr>
            <a:spLocks noGrp="1"/>
          </p:cNvSpPr>
          <p:nvPr>
            <p:ph idx="1"/>
          </p:nvPr>
        </p:nvSpPr>
        <p:spPr>
          <a:xfrm>
            <a:off x="457200" y="2207172"/>
            <a:ext cx="8229600" cy="3105807"/>
          </a:xfrm>
        </p:spPr>
        <p:txBody>
          <a:bodyPr>
            <a:normAutofit fontScale="77500" lnSpcReduction="20000"/>
          </a:bodyPr>
          <a:lstStyle/>
          <a:p>
            <a:pPr indent="0">
              <a:spcBef>
                <a:spcPts val="0"/>
              </a:spcBef>
              <a:buNone/>
            </a:pPr>
            <a:endParaRPr lang="en-US" sz="5100" dirty="0"/>
          </a:p>
          <a:p>
            <a:pPr indent="0">
              <a:spcBef>
                <a:spcPts val="0"/>
              </a:spcBef>
              <a:buNone/>
            </a:pPr>
            <a:r>
              <a:rPr lang="en-US" sz="5100" dirty="0" smtClean="0"/>
              <a:t>Oregon’s Public Health landscape is changing and we have to be ready to step up to the challenge to improve Public Health in Oregon.</a:t>
            </a:r>
          </a:p>
          <a:p>
            <a:pPr lvl="1">
              <a:buNone/>
            </a:pPr>
            <a:endParaRPr lang="en-US" dirty="0" smtClean="0"/>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Highlights</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Oregon </a:t>
            </a:r>
            <a:r>
              <a:rPr lang="en-US" dirty="0" smtClean="0"/>
              <a:t>State</a:t>
            </a:r>
            <a:r>
              <a:rPr lang="en-US" dirty="0" smtClean="0"/>
              <a:t>-Local </a:t>
            </a:r>
            <a:r>
              <a:rPr lang="en-US" dirty="0" smtClean="0"/>
              <a:t>System of Public Health </a:t>
            </a:r>
          </a:p>
          <a:p>
            <a:r>
              <a:rPr lang="en-US" dirty="0" smtClean="0"/>
              <a:t>About </a:t>
            </a:r>
            <a:r>
              <a:rPr lang="en-US" dirty="0" smtClean="0"/>
              <a:t>the Conference of Local Health Officials</a:t>
            </a:r>
            <a:r>
              <a:rPr lang="en-US" dirty="0" smtClean="0"/>
              <a:t> </a:t>
            </a:r>
          </a:p>
          <a:p>
            <a:r>
              <a:rPr lang="en-US" dirty="0" smtClean="0"/>
              <a:t>About the Coalition of Local Health Officials</a:t>
            </a:r>
            <a:endParaRPr lang="en-US" dirty="0" smtClean="0"/>
          </a:p>
          <a:p>
            <a:r>
              <a:rPr lang="en-US" dirty="0" smtClean="0"/>
              <a:t>Moving Forward – </a:t>
            </a:r>
          </a:p>
          <a:p>
            <a:pPr lvl="1"/>
            <a:r>
              <a:rPr lang="en-US" dirty="0" smtClean="0"/>
              <a:t>Public Health Issues, </a:t>
            </a:r>
          </a:p>
          <a:p>
            <a:pPr lvl="1"/>
            <a:r>
              <a:rPr lang="en-US" dirty="0" smtClean="0"/>
              <a:t>Opportunities and Challenges</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008000"/>
                </a:solidFill>
              </a:rPr>
              <a:t>State-Local System of Public Health</a:t>
            </a:r>
            <a:endParaRPr lang="en-US" dirty="0">
              <a:solidFill>
                <a:srgbClr val="008000"/>
              </a:solidFill>
            </a:endParaRPr>
          </a:p>
        </p:txBody>
      </p:sp>
      <p:sp>
        <p:nvSpPr>
          <p:cNvPr id="8" name="Content Placeholder 7"/>
          <p:cNvSpPr>
            <a:spLocks noGrp="1"/>
          </p:cNvSpPr>
          <p:nvPr>
            <p:ph idx="1"/>
          </p:nvPr>
        </p:nvSpPr>
        <p:spPr>
          <a:xfrm>
            <a:off x="457200" y="1600200"/>
            <a:ext cx="7054850" cy="4989786"/>
          </a:xfrm>
        </p:spPr>
        <p:txBody>
          <a:bodyPr>
            <a:normAutofit/>
          </a:bodyPr>
          <a:lstStyle/>
          <a:p>
            <a:r>
              <a:rPr lang="en-US" dirty="0" smtClean="0"/>
              <a:t>Public Health </a:t>
            </a:r>
            <a:r>
              <a:rPr lang="en-US" dirty="0" smtClean="0"/>
              <a:t>systems are </a:t>
            </a:r>
            <a:r>
              <a:rPr lang="en-US" dirty="0" smtClean="0"/>
              <a:t>primarily </a:t>
            </a:r>
            <a:r>
              <a:rPr lang="en-US" dirty="0" smtClean="0"/>
              <a:t>governmental</a:t>
            </a:r>
          </a:p>
          <a:p>
            <a:pPr marL="0" indent="0">
              <a:buNone/>
            </a:pPr>
            <a:r>
              <a:rPr lang="en-US" dirty="0" smtClean="0"/>
              <a:t> </a:t>
            </a:r>
            <a:endParaRPr lang="en-US" dirty="0" smtClean="0"/>
          </a:p>
          <a:p>
            <a:r>
              <a:rPr lang="en-US" dirty="0"/>
              <a:t>P</a:t>
            </a:r>
            <a:r>
              <a:rPr lang="en-US" dirty="0" smtClean="0"/>
              <a:t>ublic </a:t>
            </a:r>
            <a:r>
              <a:rPr lang="en-US" dirty="0"/>
              <a:t>H</a:t>
            </a:r>
            <a:r>
              <a:rPr lang="en-US" dirty="0" smtClean="0"/>
              <a:t>ealth in Oregon </a:t>
            </a:r>
            <a:r>
              <a:rPr lang="en-US" dirty="0" smtClean="0"/>
              <a:t>is decentralized</a:t>
            </a:r>
            <a:endParaRPr lang="en-US" dirty="0" smtClean="0"/>
          </a:p>
          <a:p>
            <a:pPr lvl="1">
              <a:buFont typeface="Wingdings" panose="05000000000000000000" pitchFamily="2" charset="2"/>
              <a:buChar char="§"/>
            </a:pPr>
            <a:r>
              <a:rPr lang="en-US" dirty="0" smtClean="0"/>
              <a:t>Centers for Disease Control and Prevention is the lead federal agency</a:t>
            </a:r>
          </a:p>
          <a:p>
            <a:pPr lvl="1">
              <a:buFont typeface="Wingdings" panose="05000000000000000000" pitchFamily="2" charset="2"/>
              <a:buChar char="§"/>
            </a:pPr>
            <a:r>
              <a:rPr lang="en-US" dirty="0" smtClean="0"/>
              <a:t>Oregon Health Authority – state agency</a:t>
            </a:r>
          </a:p>
          <a:p>
            <a:pPr lvl="1">
              <a:buFont typeface="Wingdings" panose="05000000000000000000" pitchFamily="2" charset="2"/>
              <a:buChar char="§"/>
            </a:pPr>
            <a:r>
              <a:rPr lang="en-US" dirty="0" smtClean="0"/>
              <a:t>34 local health departments across Oregon (one district – North Central Public Health District)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Oregon </a:t>
            </a:r>
            <a:r>
              <a:rPr lang="en-US" smtClean="0"/>
              <a:t>Health Authority – Org Chart</a:t>
            </a:r>
            <a:endParaRPr lang="en-US" dirty="0"/>
          </a:p>
        </p:txBody>
      </p:sp>
      <p:pic>
        <p:nvPicPr>
          <p:cNvPr id="3" name="Content Placeholder 2" descr="center-level-phd-orgchart.pdf"/>
          <p:cNvPicPr>
            <a:picLocks noGrp="1" noChangeAspect="1"/>
          </p:cNvPicPr>
          <p:nvPr>
            <p:ph idx="1"/>
          </p:nvPr>
        </p:nvPicPr>
        <p:blipFill>
          <a:blip r:embed="rId2">
            <a:extLst>
              <a:ext uri="{28A0092B-C50C-407E-A947-70E740481C1C}">
                <a14:useLocalDpi xmlns:a14="http://schemas.microsoft.com/office/drawing/2010/main" val="0"/>
              </a:ext>
            </a:extLst>
          </a:blip>
          <a:srcRect l="-48890" r="-48890"/>
          <a:stretch>
            <a:fillRect/>
          </a:stretch>
        </p:blipFill>
        <p:spPr>
          <a:xfrm rot="5400000">
            <a:off x="-349248" y="-514350"/>
            <a:ext cx="9347200" cy="7962900"/>
          </a:xfr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Conference of Local Health Officials</a:t>
            </a:r>
            <a:endParaRPr lang="en-US" dirty="0">
              <a:solidFill>
                <a:srgbClr val="008000"/>
              </a:solidFill>
            </a:endParaRPr>
          </a:p>
        </p:txBody>
      </p:sp>
      <p:sp>
        <p:nvSpPr>
          <p:cNvPr id="3" name="Content Placeholder 2"/>
          <p:cNvSpPr>
            <a:spLocks noGrp="1"/>
          </p:cNvSpPr>
          <p:nvPr>
            <p:ph idx="1"/>
          </p:nvPr>
        </p:nvSpPr>
        <p:spPr/>
        <p:txBody>
          <a:bodyPr>
            <a:normAutofit/>
          </a:bodyPr>
          <a:lstStyle/>
          <a:p>
            <a:r>
              <a:rPr lang="en-US" sz="2800" dirty="0" smtClean="0"/>
              <a:t>Shared governance between the local health officials and the state public health division</a:t>
            </a:r>
          </a:p>
          <a:p>
            <a:r>
              <a:rPr lang="en-US" sz="2800" dirty="0" smtClean="0"/>
              <a:t>ORS 431.330 Conference of Local Health Officials is created. (1) The Conference shall consist of all local health officers and public health administrators, appointed pursuant to ORS 431.418 and such other local health personnel as may be included by the rules of the conference. </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8000"/>
                </a:solidFill>
              </a:rPr>
              <a:t>Conference of Local Health Officials Scope and Duties</a:t>
            </a:r>
            <a:endParaRPr lang="en-US" dirty="0"/>
          </a:p>
        </p:txBody>
      </p:sp>
      <p:sp>
        <p:nvSpPr>
          <p:cNvPr id="3" name="Content Placeholder 2"/>
          <p:cNvSpPr>
            <a:spLocks noGrp="1"/>
          </p:cNvSpPr>
          <p:nvPr>
            <p:ph idx="1"/>
          </p:nvPr>
        </p:nvSpPr>
        <p:spPr>
          <a:xfrm>
            <a:off x="457200" y="1891862"/>
            <a:ext cx="6731000" cy="4234301"/>
          </a:xfrm>
        </p:spPr>
        <p:txBody>
          <a:bodyPr>
            <a:normAutofit/>
          </a:bodyPr>
          <a:lstStyle/>
          <a:p>
            <a:r>
              <a:rPr lang="en-US" dirty="0" smtClean="0"/>
              <a:t>Make Recommendations on funding distribution formulas</a:t>
            </a:r>
          </a:p>
          <a:p>
            <a:r>
              <a:rPr lang="en-US" dirty="0" smtClean="0"/>
              <a:t>Make recommendations on program elements </a:t>
            </a:r>
          </a:p>
          <a:p>
            <a:r>
              <a:rPr lang="en-US" dirty="0" smtClean="0"/>
              <a:t>Set minimum standards for local public health</a:t>
            </a:r>
          </a:p>
          <a:p>
            <a:pPr lvl="1">
              <a:buFont typeface="Wingdings" panose="05000000000000000000" pitchFamily="2" charset="2"/>
              <a:buChar char="§"/>
            </a:pPr>
            <a:r>
              <a:rPr lang="en-US" dirty="0" smtClean="0"/>
              <a:t>Minimum standards including education requirements for public health administrators, registered environmental health specialists, health officers, and public health nursing supervisors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8000"/>
                </a:solidFill>
              </a:rPr>
              <a:t>CLHO Funding Formula</a:t>
            </a:r>
            <a:endParaRPr lang="en-US" dirty="0"/>
          </a:p>
        </p:txBody>
      </p:sp>
      <p:sp>
        <p:nvSpPr>
          <p:cNvPr id="3" name="Content Placeholder 2"/>
          <p:cNvSpPr>
            <a:spLocks noGrp="1"/>
          </p:cNvSpPr>
          <p:nvPr>
            <p:ph idx="1"/>
          </p:nvPr>
        </p:nvSpPr>
        <p:spPr>
          <a:xfrm>
            <a:off x="457200" y="2065283"/>
            <a:ext cx="7499350" cy="4060880"/>
          </a:xfrm>
        </p:spPr>
        <p:txBody>
          <a:bodyPr>
            <a:normAutofit/>
          </a:bodyPr>
          <a:lstStyle/>
          <a:p>
            <a:r>
              <a:rPr lang="en-US" dirty="0" smtClean="0"/>
              <a:t>ORS 431.380 – </a:t>
            </a:r>
          </a:p>
          <a:p>
            <a:pPr lvl="1">
              <a:buFont typeface="Wingdings" panose="05000000000000000000" pitchFamily="2" charset="2"/>
              <a:buChar char="§"/>
            </a:pPr>
            <a:r>
              <a:rPr lang="en-US" dirty="0" smtClean="0"/>
              <a:t>From funds available to the Oregon Health Authority for local public health purposes, regardless of the source, the Authority shall provide payments to the local public health authority on a per capita or other equitable formula basis to be used for public health services. Funding formulas shall be determined by the department with the </a:t>
            </a:r>
            <a:r>
              <a:rPr lang="en-US" dirty="0" smtClean="0">
                <a:solidFill>
                  <a:srgbClr val="008000"/>
                </a:solidFill>
              </a:rPr>
              <a:t>concurrence of the Conference of Local Health Officials</a:t>
            </a:r>
            <a:r>
              <a:rPr lang="en-US" dirty="0" smtClean="0"/>
              <a:t>.</a:t>
            </a:r>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8000"/>
                </a:solidFill>
              </a:rPr>
              <a:t>Conference Structure</a:t>
            </a:r>
            <a:endParaRPr lang="en-US" dirty="0"/>
          </a:p>
        </p:txBody>
      </p:sp>
      <p:sp>
        <p:nvSpPr>
          <p:cNvPr id="3" name="Content Placeholder 2"/>
          <p:cNvSpPr>
            <a:spLocks noGrp="1"/>
          </p:cNvSpPr>
          <p:nvPr>
            <p:ph idx="1"/>
          </p:nvPr>
        </p:nvSpPr>
        <p:spPr>
          <a:xfrm>
            <a:off x="457200" y="1600200"/>
            <a:ext cx="6826250" cy="4525963"/>
          </a:xfrm>
        </p:spPr>
        <p:txBody>
          <a:bodyPr>
            <a:noAutofit/>
          </a:bodyPr>
          <a:lstStyle/>
          <a:p>
            <a:r>
              <a:rPr lang="en-US" sz="2400" dirty="0" smtClean="0"/>
              <a:t>The Conference functions through committees: </a:t>
            </a:r>
          </a:p>
          <a:p>
            <a:pPr lvl="1">
              <a:buFont typeface="Wingdings" panose="05000000000000000000" pitchFamily="2" charset="2"/>
              <a:buChar char="§"/>
            </a:pPr>
            <a:r>
              <a:rPr lang="en-US" sz="2400" dirty="0" smtClean="0"/>
              <a:t>CLHO Communicable Disease</a:t>
            </a:r>
          </a:p>
          <a:p>
            <a:pPr lvl="1">
              <a:buFont typeface="Wingdings" panose="05000000000000000000" pitchFamily="2" charset="2"/>
              <a:buChar char="§"/>
            </a:pPr>
            <a:r>
              <a:rPr lang="en-US" sz="2400" dirty="0" smtClean="0"/>
              <a:t>CLHO Healthy Families</a:t>
            </a:r>
          </a:p>
          <a:p>
            <a:pPr lvl="1">
              <a:buFont typeface="Wingdings" panose="05000000000000000000" pitchFamily="2" charset="2"/>
              <a:buChar char="§"/>
            </a:pPr>
            <a:r>
              <a:rPr lang="en-US" sz="2400" dirty="0" smtClean="0"/>
              <a:t>CLHO Healthy Communities</a:t>
            </a:r>
          </a:p>
          <a:p>
            <a:pPr lvl="1">
              <a:buFont typeface="Wingdings" panose="05000000000000000000" pitchFamily="2" charset="2"/>
              <a:buChar char="§"/>
            </a:pPr>
            <a:r>
              <a:rPr lang="en-US" sz="2400" dirty="0" smtClean="0"/>
              <a:t>CLHO Information Management</a:t>
            </a:r>
          </a:p>
          <a:p>
            <a:pPr lvl="1">
              <a:buFont typeface="Wingdings" panose="05000000000000000000" pitchFamily="2" charset="2"/>
              <a:buChar char="§"/>
            </a:pPr>
            <a:r>
              <a:rPr lang="en-US" sz="2400" dirty="0" smtClean="0"/>
              <a:t>CLHO Healthy Structure (internal public health structure)</a:t>
            </a:r>
          </a:p>
          <a:p>
            <a:pPr lvl="1">
              <a:buFont typeface="Wingdings" panose="05000000000000000000" pitchFamily="2" charset="2"/>
              <a:buChar char="§"/>
            </a:pPr>
            <a:r>
              <a:rPr lang="en-US" sz="2400" dirty="0" smtClean="0"/>
              <a:t>CLHO Health System Transformation </a:t>
            </a:r>
          </a:p>
          <a:p>
            <a:pPr lvl="1">
              <a:buFont typeface="Wingdings" panose="05000000000000000000" pitchFamily="2" charset="2"/>
              <a:buChar char="§"/>
            </a:pPr>
            <a:r>
              <a:rPr lang="en-US" sz="2400" dirty="0" smtClean="0"/>
              <a:t>Recommendations from Committees on policy or budget issues must go to the full CLHO Board for discussion and approval. </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CLHO Structure_Diagram_Description.pdf"/>
          <p:cNvPicPr>
            <a:picLocks noGrp="1" noChangeAspect="1"/>
          </p:cNvPicPr>
          <p:nvPr>
            <p:ph idx="1"/>
          </p:nvPr>
        </p:nvPicPr>
        <p:blipFill>
          <a:blip r:embed="rId2">
            <a:extLst>
              <a:ext uri="{28A0092B-C50C-407E-A947-70E740481C1C}">
                <a14:useLocalDpi xmlns:a14="http://schemas.microsoft.com/office/drawing/2010/main" val="0"/>
              </a:ext>
            </a:extLst>
          </a:blip>
          <a:srcRect t="4067" b="4067"/>
          <a:stretch>
            <a:fillRect/>
          </a:stretch>
        </p:blipFill>
        <p:spPr>
          <a:xfrm>
            <a:off x="457200" y="635000"/>
            <a:ext cx="8229600" cy="5842000"/>
          </a:xfrm>
        </p:spPr>
      </p:pic>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76899799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5325</TotalTime>
  <Words>736</Words>
  <Application>Microsoft Macintosh PowerPoint</Application>
  <PresentationFormat>On-screen Show (4:3)</PresentationFormat>
  <Paragraphs>86</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Clarity</vt:lpstr>
      <vt:lpstr>    public health in oregon </vt:lpstr>
      <vt:lpstr>Highlights: </vt:lpstr>
      <vt:lpstr>State-Local System of Public Health</vt:lpstr>
      <vt:lpstr>Oregon Health Authority – Org Chart</vt:lpstr>
      <vt:lpstr>Conference of Local Health Officials</vt:lpstr>
      <vt:lpstr>Conference of Local Health Officials Scope and Duties</vt:lpstr>
      <vt:lpstr>CLHO Funding Formula</vt:lpstr>
      <vt:lpstr>Conference Structure</vt:lpstr>
      <vt:lpstr>PowerPoint Presentation</vt:lpstr>
      <vt:lpstr>Coalition of Local Health Officials (the other CLHO)</vt:lpstr>
      <vt:lpstr>Coalition’s 2015 Legislative Agenda</vt:lpstr>
      <vt:lpstr>Emerging Public Health Issues, Opportunities and Challenges </vt:lpstr>
      <vt:lpstr>Accreditation of Local Health Departments in Oregon </vt:lpstr>
      <vt:lpstr>Future of Public Health Taskforce</vt:lpstr>
      <vt:lpstr>Health System Transformation</vt:lpstr>
      <vt:lpstr>Health System Transformation cont.</vt:lpstr>
      <vt:lpstr>Conclusions –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Morgan Cowling</dc:creator>
  <cp:lastModifiedBy>Morgan D. Cowling</cp:lastModifiedBy>
  <cp:revision>51</cp:revision>
  <cp:lastPrinted>2013-04-19T22:10:24Z</cp:lastPrinted>
  <dcterms:created xsi:type="dcterms:W3CDTF">2013-04-19T22:10:01Z</dcterms:created>
  <dcterms:modified xsi:type="dcterms:W3CDTF">2014-09-16T22:56:52Z</dcterms:modified>
</cp:coreProperties>
</file>